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89613" cy="32918400"/>
  <p:notesSz cx="6858000" cy="9144000"/>
  <p:defaultTextStyle>
    <a:defPPr>
      <a:defRPr lang="en-US"/>
    </a:defPPr>
    <a:lvl1pPr marL="0" algn="l" defTabSz="4389029" rtl="0" eaLnBrk="1" latinLnBrk="0" hangingPunct="1">
      <a:defRPr sz="8600" kern="1200">
        <a:solidFill>
          <a:schemeClr val="tx1"/>
        </a:solidFill>
        <a:latin typeface="+mn-lt"/>
        <a:ea typeface="+mn-ea"/>
        <a:cs typeface="+mn-cs"/>
      </a:defRPr>
    </a:lvl1pPr>
    <a:lvl2pPr marL="2194514" algn="l" defTabSz="4389029" rtl="0" eaLnBrk="1" latinLnBrk="0" hangingPunct="1">
      <a:defRPr sz="8600" kern="1200">
        <a:solidFill>
          <a:schemeClr val="tx1"/>
        </a:solidFill>
        <a:latin typeface="+mn-lt"/>
        <a:ea typeface="+mn-ea"/>
        <a:cs typeface="+mn-cs"/>
      </a:defRPr>
    </a:lvl2pPr>
    <a:lvl3pPr marL="4389029" algn="l" defTabSz="4389029" rtl="0" eaLnBrk="1" latinLnBrk="0" hangingPunct="1">
      <a:defRPr sz="8600" kern="1200">
        <a:solidFill>
          <a:schemeClr val="tx1"/>
        </a:solidFill>
        <a:latin typeface="+mn-lt"/>
        <a:ea typeface="+mn-ea"/>
        <a:cs typeface="+mn-cs"/>
      </a:defRPr>
    </a:lvl3pPr>
    <a:lvl4pPr marL="6583543" algn="l" defTabSz="4389029" rtl="0" eaLnBrk="1" latinLnBrk="0" hangingPunct="1">
      <a:defRPr sz="8600" kern="1200">
        <a:solidFill>
          <a:schemeClr val="tx1"/>
        </a:solidFill>
        <a:latin typeface="+mn-lt"/>
        <a:ea typeface="+mn-ea"/>
        <a:cs typeface="+mn-cs"/>
      </a:defRPr>
    </a:lvl4pPr>
    <a:lvl5pPr marL="8778057" algn="l" defTabSz="4389029" rtl="0" eaLnBrk="1" latinLnBrk="0" hangingPunct="1">
      <a:defRPr sz="8600" kern="1200">
        <a:solidFill>
          <a:schemeClr val="tx1"/>
        </a:solidFill>
        <a:latin typeface="+mn-lt"/>
        <a:ea typeface="+mn-ea"/>
        <a:cs typeface="+mn-cs"/>
      </a:defRPr>
    </a:lvl5pPr>
    <a:lvl6pPr marL="10972571" algn="l" defTabSz="4389029" rtl="0" eaLnBrk="1" latinLnBrk="0" hangingPunct="1">
      <a:defRPr sz="8600" kern="1200">
        <a:solidFill>
          <a:schemeClr val="tx1"/>
        </a:solidFill>
        <a:latin typeface="+mn-lt"/>
        <a:ea typeface="+mn-ea"/>
        <a:cs typeface="+mn-cs"/>
      </a:defRPr>
    </a:lvl6pPr>
    <a:lvl7pPr marL="13167086" algn="l" defTabSz="4389029" rtl="0" eaLnBrk="1" latinLnBrk="0" hangingPunct="1">
      <a:defRPr sz="8600" kern="1200">
        <a:solidFill>
          <a:schemeClr val="tx1"/>
        </a:solidFill>
        <a:latin typeface="+mn-lt"/>
        <a:ea typeface="+mn-ea"/>
        <a:cs typeface="+mn-cs"/>
      </a:defRPr>
    </a:lvl7pPr>
    <a:lvl8pPr marL="15361600" algn="l" defTabSz="4389029" rtl="0" eaLnBrk="1" latinLnBrk="0" hangingPunct="1">
      <a:defRPr sz="8600" kern="1200">
        <a:solidFill>
          <a:schemeClr val="tx1"/>
        </a:solidFill>
        <a:latin typeface="+mn-lt"/>
        <a:ea typeface="+mn-ea"/>
        <a:cs typeface="+mn-cs"/>
      </a:defRPr>
    </a:lvl8pPr>
    <a:lvl9pPr marL="17556114" algn="l" defTabSz="4389029"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A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 d="100"/>
          <a:sy n="17" d="100"/>
        </p:scale>
        <p:origin x="1522" y="72"/>
      </p:cViewPr>
      <p:guideLst>
        <p:guide orient="horz" pos="10368"/>
        <p:guide pos="138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721" y="10226042"/>
            <a:ext cx="37306171" cy="7056120"/>
          </a:xfrm>
        </p:spPr>
        <p:txBody>
          <a:bodyPr/>
          <a:lstStyle/>
          <a:p>
            <a:r>
              <a:rPr lang="en-US"/>
              <a:t>Click to edit Master title style</a:t>
            </a:r>
          </a:p>
        </p:txBody>
      </p:sp>
      <p:sp>
        <p:nvSpPr>
          <p:cNvPr id="3" name="Subtitle 2"/>
          <p:cNvSpPr>
            <a:spLocks noGrp="1"/>
          </p:cNvSpPr>
          <p:nvPr>
            <p:ph type="subTitle" idx="1"/>
          </p:nvPr>
        </p:nvSpPr>
        <p:spPr>
          <a:xfrm>
            <a:off x="6583442" y="18653760"/>
            <a:ext cx="30722729" cy="8412480"/>
          </a:xfrm>
        </p:spPr>
        <p:txBody>
          <a:bodyPr/>
          <a:lstStyle>
            <a:lvl1pPr marL="0" indent="0" algn="ctr">
              <a:buNone/>
              <a:defRPr>
                <a:solidFill>
                  <a:schemeClr val="tx1">
                    <a:tint val="75000"/>
                  </a:schemeClr>
                </a:solidFill>
              </a:defRPr>
            </a:lvl1pPr>
            <a:lvl2pPr marL="2194514" indent="0" algn="ctr">
              <a:buNone/>
              <a:defRPr>
                <a:solidFill>
                  <a:schemeClr val="tx1">
                    <a:tint val="75000"/>
                  </a:schemeClr>
                </a:solidFill>
              </a:defRPr>
            </a:lvl2pPr>
            <a:lvl3pPr marL="4389029" indent="0" algn="ctr">
              <a:buNone/>
              <a:defRPr>
                <a:solidFill>
                  <a:schemeClr val="tx1">
                    <a:tint val="75000"/>
                  </a:schemeClr>
                </a:solidFill>
              </a:defRPr>
            </a:lvl3pPr>
            <a:lvl4pPr marL="6583543" indent="0" algn="ctr">
              <a:buNone/>
              <a:defRPr>
                <a:solidFill>
                  <a:schemeClr val="tx1">
                    <a:tint val="75000"/>
                  </a:schemeClr>
                </a:solidFill>
              </a:defRPr>
            </a:lvl4pPr>
            <a:lvl5pPr marL="8778057" indent="0" algn="ctr">
              <a:buNone/>
              <a:defRPr>
                <a:solidFill>
                  <a:schemeClr val="tx1">
                    <a:tint val="75000"/>
                  </a:schemeClr>
                </a:solidFill>
              </a:defRPr>
            </a:lvl5pPr>
            <a:lvl6pPr marL="10972571" indent="0" algn="ctr">
              <a:buNone/>
              <a:defRPr>
                <a:solidFill>
                  <a:schemeClr val="tx1">
                    <a:tint val="75000"/>
                  </a:schemeClr>
                </a:solidFill>
              </a:defRPr>
            </a:lvl6pPr>
            <a:lvl7pPr marL="13167086" indent="0" algn="ctr">
              <a:buNone/>
              <a:defRPr>
                <a:solidFill>
                  <a:schemeClr val="tx1">
                    <a:tint val="75000"/>
                  </a:schemeClr>
                </a:solidFill>
              </a:defRPr>
            </a:lvl7pPr>
            <a:lvl8pPr marL="15361600" indent="0" algn="ctr">
              <a:buNone/>
              <a:defRPr>
                <a:solidFill>
                  <a:schemeClr val="tx1">
                    <a:tint val="75000"/>
                  </a:schemeClr>
                </a:solidFill>
              </a:defRPr>
            </a:lvl8pPr>
            <a:lvl9pPr marL="1755611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EDE525-7ECA-482C-9D4B-D8B00560CBB6}" type="datetimeFigureOut">
              <a:rPr lang="en-US" smtClean="0"/>
              <a:pPr/>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EDE525-7ECA-482C-9D4B-D8B00560CBB6}" type="datetimeFigureOut">
              <a:rPr lang="en-US" smtClean="0"/>
              <a:pPr/>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37380" y="6324600"/>
            <a:ext cx="47394686"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462" y="6324600"/>
            <a:ext cx="1414754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EDE525-7ECA-482C-9D4B-D8B00560CBB6}" type="datetimeFigureOut">
              <a:rPr lang="en-US" smtClean="0"/>
              <a:pPr/>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EDE525-7ECA-482C-9D4B-D8B00560CBB6}" type="datetimeFigureOut">
              <a:rPr lang="en-US" smtClean="0"/>
              <a:pPr/>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6977" y="21153122"/>
            <a:ext cx="37306171"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6977" y="13952225"/>
            <a:ext cx="37306171" cy="7200898"/>
          </a:xfrm>
        </p:spPr>
        <p:txBody>
          <a:bodyPr anchor="b"/>
          <a:lstStyle>
            <a:lvl1pPr marL="0" indent="0">
              <a:buNone/>
              <a:defRPr sz="9600">
                <a:solidFill>
                  <a:schemeClr val="tx1">
                    <a:tint val="75000"/>
                  </a:schemeClr>
                </a:solidFill>
              </a:defRPr>
            </a:lvl1pPr>
            <a:lvl2pPr marL="2194514" indent="0">
              <a:buNone/>
              <a:defRPr sz="8600">
                <a:solidFill>
                  <a:schemeClr val="tx1">
                    <a:tint val="75000"/>
                  </a:schemeClr>
                </a:solidFill>
              </a:defRPr>
            </a:lvl2pPr>
            <a:lvl3pPr marL="4389029"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6" indent="0">
              <a:buNone/>
              <a:defRPr sz="6700">
                <a:solidFill>
                  <a:schemeClr val="tx1">
                    <a:tint val="75000"/>
                  </a:schemeClr>
                </a:solidFill>
              </a:defRPr>
            </a:lvl7pPr>
            <a:lvl8pPr marL="15361600"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DE525-7ECA-482C-9D4B-D8B00560CBB6}" type="datetimeFigureOut">
              <a:rPr lang="en-US" smtClean="0"/>
              <a:pPr/>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459" y="36865560"/>
            <a:ext cx="94431248"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693203" y="36865560"/>
            <a:ext cx="94438865"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EDE525-7ECA-482C-9D4B-D8B00560CBB6}" type="datetimeFigureOut">
              <a:rPr lang="en-US" smtClean="0"/>
              <a:pPr/>
              <a:t>14-Jun-24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481" y="1318262"/>
            <a:ext cx="39500652"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481" y="7368542"/>
            <a:ext cx="19392201" cy="3070858"/>
          </a:xfrm>
        </p:spPr>
        <p:txBody>
          <a:bodyPr anchor="b"/>
          <a:lstStyle>
            <a:lvl1pPr marL="0" indent="0">
              <a:buNone/>
              <a:defRPr sz="11500" b="1"/>
            </a:lvl1pPr>
            <a:lvl2pPr marL="2194514" indent="0">
              <a:buNone/>
              <a:defRPr sz="9600" b="1"/>
            </a:lvl2pPr>
            <a:lvl3pPr marL="4389029" indent="0">
              <a:buNone/>
              <a:defRPr sz="8600" b="1"/>
            </a:lvl3pPr>
            <a:lvl4pPr marL="6583543" indent="0">
              <a:buNone/>
              <a:defRPr sz="7700" b="1"/>
            </a:lvl4pPr>
            <a:lvl5pPr marL="8778057" indent="0">
              <a:buNone/>
              <a:defRPr sz="7700" b="1"/>
            </a:lvl5pPr>
            <a:lvl6pPr marL="10972571" indent="0">
              <a:buNone/>
              <a:defRPr sz="7700" b="1"/>
            </a:lvl6pPr>
            <a:lvl7pPr marL="13167086" indent="0">
              <a:buNone/>
              <a:defRPr sz="7700" b="1"/>
            </a:lvl7pPr>
            <a:lvl8pPr marL="15361600"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481" y="10439400"/>
            <a:ext cx="19392201"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316" y="7368542"/>
            <a:ext cx="19399819" cy="3070858"/>
          </a:xfrm>
        </p:spPr>
        <p:txBody>
          <a:bodyPr anchor="b"/>
          <a:lstStyle>
            <a:lvl1pPr marL="0" indent="0">
              <a:buNone/>
              <a:defRPr sz="11500" b="1"/>
            </a:lvl1pPr>
            <a:lvl2pPr marL="2194514" indent="0">
              <a:buNone/>
              <a:defRPr sz="9600" b="1"/>
            </a:lvl2pPr>
            <a:lvl3pPr marL="4389029" indent="0">
              <a:buNone/>
              <a:defRPr sz="8600" b="1"/>
            </a:lvl3pPr>
            <a:lvl4pPr marL="6583543" indent="0">
              <a:buNone/>
              <a:defRPr sz="7700" b="1"/>
            </a:lvl4pPr>
            <a:lvl5pPr marL="8778057" indent="0">
              <a:buNone/>
              <a:defRPr sz="7700" b="1"/>
            </a:lvl5pPr>
            <a:lvl6pPr marL="10972571" indent="0">
              <a:buNone/>
              <a:defRPr sz="7700" b="1"/>
            </a:lvl6pPr>
            <a:lvl7pPr marL="13167086" indent="0">
              <a:buNone/>
              <a:defRPr sz="7700" b="1"/>
            </a:lvl7pPr>
            <a:lvl8pPr marL="15361600"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5316" y="10439400"/>
            <a:ext cx="19399819"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EDE525-7ECA-482C-9D4B-D8B00560CBB6}" type="datetimeFigureOut">
              <a:rPr lang="en-US" smtClean="0"/>
              <a:pPr/>
              <a:t>14-Jun-24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EDE525-7ECA-482C-9D4B-D8B00560CBB6}" type="datetimeFigureOut">
              <a:rPr lang="en-US" smtClean="0"/>
              <a:pPr/>
              <a:t>14-Jun-24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DE525-7ECA-482C-9D4B-D8B00560CBB6}" type="datetimeFigureOut">
              <a:rPr lang="en-US" smtClean="0"/>
              <a:pPr/>
              <a:t>14-Jun-24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483" y="1310640"/>
            <a:ext cx="14439380"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59619" y="1310643"/>
            <a:ext cx="24535513"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483" y="6888483"/>
            <a:ext cx="14439380" cy="22517102"/>
          </a:xfrm>
        </p:spPr>
        <p:txBody>
          <a:bodyPr/>
          <a:lstStyle>
            <a:lvl1pPr marL="0" indent="0">
              <a:buNone/>
              <a:defRPr sz="6700"/>
            </a:lvl1pPr>
            <a:lvl2pPr marL="2194514" indent="0">
              <a:buNone/>
              <a:defRPr sz="5800"/>
            </a:lvl2pPr>
            <a:lvl3pPr marL="4389029" indent="0">
              <a:buNone/>
              <a:defRPr sz="4800"/>
            </a:lvl3pPr>
            <a:lvl4pPr marL="6583543" indent="0">
              <a:buNone/>
              <a:defRPr sz="4300"/>
            </a:lvl4pPr>
            <a:lvl5pPr marL="8778057" indent="0">
              <a:buNone/>
              <a:defRPr sz="4300"/>
            </a:lvl5pPr>
            <a:lvl6pPr marL="10972571" indent="0">
              <a:buNone/>
              <a:defRPr sz="4300"/>
            </a:lvl6pPr>
            <a:lvl7pPr marL="13167086" indent="0">
              <a:buNone/>
              <a:defRPr sz="4300"/>
            </a:lvl7pPr>
            <a:lvl8pPr marL="15361600"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18EDE525-7ECA-482C-9D4B-D8B00560CBB6}" type="datetimeFigureOut">
              <a:rPr lang="en-US" smtClean="0"/>
              <a:pPr/>
              <a:t>14-Jun-24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71" y="23042880"/>
            <a:ext cx="26333768"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671" y="2941320"/>
            <a:ext cx="26333768" cy="19751040"/>
          </a:xfrm>
        </p:spPr>
        <p:txBody>
          <a:bodyPr/>
          <a:lstStyle>
            <a:lvl1pPr marL="0" indent="0">
              <a:buNone/>
              <a:defRPr sz="15400"/>
            </a:lvl1pPr>
            <a:lvl2pPr marL="2194514" indent="0">
              <a:buNone/>
              <a:defRPr sz="13400"/>
            </a:lvl2pPr>
            <a:lvl3pPr marL="4389029" indent="0">
              <a:buNone/>
              <a:defRPr sz="11500"/>
            </a:lvl3pPr>
            <a:lvl4pPr marL="6583543" indent="0">
              <a:buNone/>
              <a:defRPr sz="9600"/>
            </a:lvl4pPr>
            <a:lvl5pPr marL="8778057" indent="0">
              <a:buNone/>
              <a:defRPr sz="9600"/>
            </a:lvl5pPr>
            <a:lvl6pPr marL="10972571" indent="0">
              <a:buNone/>
              <a:defRPr sz="9600"/>
            </a:lvl6pPr>
            <a:lvl7pPr marL="13167086" indent="0">
              <a:buNone/>
              <a:defRPr sz="9600"/>
            </a:lvl7pPr>
            <a:lvl8pPr marL="15361600" indent="0">
              <a:buNone/>
              <a:defRPr sz="9600"/>
            </a:lvl8pPr>
            <a:lvl9pPr marL="17556114" indent="0">
              <a:buNone/>
              <a:defRPr sz="9600"/>
            </a:lvl9pPr>
          </a:lstStyle>
          <a:p>
            <a:endParaRPr lang="en-US"/>
          </a:p>
        </p:txBody>
      </p:sp>
      <p:sp>
        <p:nvSpPr>
          <p:cNvPr id="4" name="Text Placeholder 3"/>
          <p:cNvSpPr>
            <a:spLocks noGrp="1"/>
          </p:cNvSpPr>
          <p:nvPr>
            <p:ph type="body" sz="half" idx="2"/>
          </p:nvPr>
        </p:nvSpPr>
        <p:spPr>
          <a:xfrm>
            <a:off x="8602671" y="25763222"/>
            <a:ext cx="26333768" cy="3863338"/>
          </a:xfrm>
        </p:spPr>
        <p:txBody>
          <a:bodyPr/>
          <a:lstStyle>
            <a:lvl1pPr marL="0" indent="0">
              <a:buNone/>
              <a:defRPr sz="6700"/>
            </a:lvl1pPr>
            <a:lvl2pPr marL="2194514" indent="0">
              <a:buNone/>
              <a:defRPr sz="5800"/>
            </a:lvl2pPr>
            <a:lvl3pPr marL="4389029" indent="0">
              <a:buNone/>
              <a:defRPr sz="4800"/>
            </a:lvl3pPr>
            <a:lvl4pPr marL="6583543" indent="0">
              <a:buNone/>
              <a:defRPr sz="4300"/>
            </a:lvl4pPr>
            <a:lvl5pPr marL="8778057" indent="0">
              <a:buNone/>
              <a:defRPr sz="4300"/>
            </a:lvl5pPr>
            <a:lvl6pPr marL="10972571" indent="0">
              <a:buNone/>
              <a:defRPr sz="4300"/>
            </a:lvl6pPr>
            <a:lvl7pPr marL="13167086" indent="0">
              <a:buNone/>
              <a:defRPr sz="4300"/>
            </a:lvl7pPr>
            <a:lvl8pPr marL="15361600"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18EDE525-7ECA-482C-9D4B-D8B00560CBB6}" type="datetimeFigureOut">
              <a:rPr lang="en-US" smtClean="0"/>
              <a:pPr/>
              <a:t>14-Jun-24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3D39B-ED32-497D-817A-4B2C877BCF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481" y="1318262"/>
            <a:ext cx="39500652" cy="5486400"/>
          </a:xfrm>
          <a:prstGeom prst="rect">
            <a:avLst/>
          </a:prstGeom>
        </p:spPr>
        <p:txBody>
          <a:bodyPr vert="horz" lIns="438903" tIns="219451" rIns="438903" bIns="219451" rtlCol="0" anchor="ctr">
            <a:normAutofit/>
          </a:bodyPr>
          <a:lstStyle/>
          <a:p>
            <a:r>
              <a:rPr lang="en-US"/>
              <a:t>Click to edit Master title style</a:t>
            </a:r>
          </a:p>
        </p:txBody>
      </p:sp>
      <p:sp>
        <p:nvSpPr>
          <p:cNvPr id="3" name="Text Placeholder 2"/>
          <p:cNvSpPr>
            <a:spLocks noGrp="1"/>
          </p:cNvSpPr>
          <p:nvPr>
            <p:ph type="body" idx="1"/>
          </p:nvPr>
        </p:nvSpPr>
        <p:spPr>
          <a:xfrm>
            <a:off x="2194481" y="7680963"/>
            <a:ext cx="39500652" cy="21724622"/>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480" y="30510482"/>
            <a:ext cx="10240910" cy="1752600"/>
          </a:xfrm>
          <a:prstGeom prst="rect">
            <a:avLst/>
          </a:prstGeom>
        </p:spPr>
        <p:txBody>
          <a:bodyPr vert="horz" lIns="438903" tIns="219451" rIns="438903" bIns="219451" rtlCol="0" anchor="ctr"/>
          <a:lstStyle>
            <a:lvl1pPr algn="l">
              <a:defRPr sz="5800">
                <a:solidFill>
                  <a:schemeClr val="tx1">
                    <a:tint val="75000"/>
                  </a:schemeClr>
                </a:solidFill>
              </a:defRPr>
            </a:lvl1pPr>
          </a:lstStyle>
          <a:p>
            <a:fld id="{18EDE525-7ECA-482C-9D4B-D8B00560CBB6}" type="datetimeFigureOut">
              <a:rPr lang="en-US" smtClean="0"/>
              <a:pPr/>
              <a:t>14-Jun-24</a:t>
            </a:fld>
            <a:endParaRPr lang="en-US"/>
          </a:p>
        </p:txBody>
      </p:sp>
      <p:sp>
        <p:nvSpPr>
          <p:cNvPr id="5" name="Footer Placeholder 4"/>
          <p:cNvSpPr>
            <a:spLocks noGrp="1"/>
          </p:cNvSpPr>
          <p:nvPr>
            <p:ph type="ftr" sz="quarter" idx="3"/>
          </p:nvPr>
        </p:nvSpPr>
        <p:spPr>
          <a:xfrm>
            <a:off x="14995618" y="30510482"/>
            <a:ext cx="13898377" cy="1752600"/>
          </a:xfrm>
          <a:prstGeom prst="rect">
            <a:avLst/>
          </a:prstGeom>
        </p:spPr>
        <p:txBody>
          <a:bodyPr vert="horz" lIns="438903" tIns="219451" rIns="438903" bIns="21945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4223" y="30510482"/>
            <a:ext cx="10240910" cy="1752600"/>
          </a:xfrm>
          <a:prstGeom prst="rect">
            <a:avLst/>
          </a:prstGeom>
        </p:spPr>
        <p:txBody>
          <a:bodyPr vert="horz" lIns="438903" tIns="219451" rIns="438903" bIns="219451" rtlCol="0" anchor="ctr"/>
          <a:lstStyle>
            <a:lvl1pPr algn="r">
              <a:defRPr sz="5800">
                <a:solidFill>
                  <a:schemeClr val="tx1">
                    <a:tint val="75000"/>
                  </a:schemeClr>
                </a:solidFill>
              </a:defRPr>
            </a:lvl1pPr>
          </a:lstStyle>
          <a:p>
            <a:fld id="{1F53D39B-ED32-497D-817A-4B2C877BCF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029" rtl="0" eaLnBrk="1" latinLnBrk="0" hangingPunct="1">
        <a:spcBef>
          <a:spcPct val="0"/>
        </a:spcBef>
        <a:buNone/>
        <a:defRPr sz="21100" kern="1200">
          <a:solidFill>
            <a:schemeClr val="tx1"/>
          </a:solidFill>
          <a:latin typeface="+mj-lt"/>
          <a:ea typeface="+mj-ea"/>
          <a:cs typeface="+mj-cs"/>
        </a:defRPr>
      </a:lvl1pPr>
    </p:titleStyle>
    <p:bodyStyle>
      <a:lvl1pPr marL="1645886" indent="-1645886" algn="l" defTabSz="438902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1" algn="l" defTabSz="438902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314"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829"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343"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857"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371"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029" rtl="0" eaLnBrk="1" latinLnBrk="0" hangingPunct="1">
        <a:defRPr sz="8600" kern="1200">
          <a:solidFill>
            <a:schemeClr val="tx1"/>
          </a:solidFill>
          <a:latin typeface="+mn-lt"/>
          <a:ea typeface="+mn-ea"/>
          <a:cs typeface="+mn-cs"/>
        </a:defRPr>
      </a:lvl1pPr>
      <a:lvl2pPr marL="2194514" algn="l" defTabSz="4389029" rtl="0" eaLnBrk="1" latinLnBrk="0" hangingPunct="1">
        <a:defRPr sz="8600" kern="1200">
          <a:solidFill>
            <a:schemeClr val="tx1"/>
          </a:solidFill>
          <a:latin typeface="+mn-lt"/>
          <a:ea typeface="+mn-ea"/>
          <a:cs typeface="+mn-cs"/>
        </a:defRPr>
      </a:lvl2pPr>
      <a:lvl3pPr marL="4389029" algn="l" defTabSz="4389029" rtl="0" eaLnBrk="1" latinLnBrk="0" hangingPunct="1">
        <a:defRPr sz="8600" kern="1200">
          <a:solidFill>
            <a:schemeClr val="tx1"/>
          </a:solidFill>
          <a:latin typeface="+mn-lt"/>
          <a:ea typeface="+mn-ea"/>
          <a:cs typeface="+mn-cs"/>
        </a:defRPr>
      </a:lvl3pPr>
      <a:lvl4pPr marL="6583543" algn="l" defTabSz="4389029" rtl="0" eaLnBrk="1" latinLnBrk="0" hangingPunct="1">
        <a:defRPr sz="8600" kern="1200">
          <a:solidFill>
            <a:schemeClr val="tx1"/>
          </a:solidFill>
          <a:latin typeface="+mn-lt"/>
          <a:ea typeface="+mn-ea"/>
          <a:cs typeface="+mn-cs"/>
        </a:defRPr>
      </a:lvl4pPr>
      <a:lvl5pPr marL="8778057" algn="l" defTabSz="4389029" rtl="0" eaLnBrk="1" latinLnBrk="0" hangingPunct="1">
        <a:defRPr sz="8600" kern="1200">
          <a:solidFill>
            <a:schemeClr val="tx1"/>
          </a:solidFill>
          <a:latin typeface="+mn-lt"/>
          <a:ea typeface="+mn-ea"/>
          <a:cs typeface="+mn-cs"/>
        </a:defRPr>
      </a:lvl5pPr>
      <a:lvl6pPr marL="10972571" algn="l" defTabSz="4389029" rtl="0" eaLnBrk="1" latinLnBrk="0" hangingPunct="1">
        <a:defRPr sz="8600" kern="1200">
          <a:solidFill>
            <a:schemeClr val="tx1"/>
          </a:solidFill>
          <a:latin typeface="+mn-lt"/>
          <a:ea typeface="+mn-ea"/>
          <a:cs typeface="+mn-cs"/>
        </a:defRPr>
      </a:lvl6pPr>
      <a:lvl7pPr marL="13167086" algn="l" defTabSz="4389029" rtl="0" eaLnBrk="1" latinLnBrk="0" hangingPunct="1">
        <a:defRPr sz="8600" kern="1200">
          <a:solidFill>
            <a:schemeClr val="tx1"/>
          </a:solidFill>
          <a:latin typeface="+mn-lt"/>
          <a:ea typeface="+mn-ea"/>
          <a:cs typeface="+mn-cs"/>
        </a:defRPr>
      </a:lvl7pPr>
      <a:lvl8pPr marL="15361600" algn="l" defTabSz="4389029" rtl="0" eaLnBrk="1" latinLnBrk="0" hangingPunct="1">
        <a:defRPr sz="8600" kern="1200">
          <a:solidFill>
            <a:schemeClr val="tx1"/>
          </a:solidFill>
          <a:latin typeface="+mn-lt"/>
          <a:ea typeface="+mn-ea"/>
          <a:cs typeface="+mn-cs"/>
        </a:defRPr>
      </a:lvl8pPr>
      <a:lvl9pPr marL="17556114" algn="l" defTabSz="438902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flipH="1">
            <a:off x="20953413" y="9982200"/>
            <a:ext cx="1981200" cy="43891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5" name="Straight Connector 4"/>
          <p:cNvCxnSpPr/>
          <p:nvPr/>
        </p:nvCxnSpPr>
        <p:spPr>
          <a:xfrm rot="5400000" flipH="1">
            <a:off x="21944013" y="8724412"/>
            <a:ext cx="0" cy="43891200"/>
          </a:xfrm>
          <a:prstGeom prst="line">
            <a:avLst/>
          </a:prstGeom>
          <a:ln w="2540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D1E8EEA0-ED67-4B13-A826-1A8457285CCB}"/>
              </a:ext>
            </a:extLst>
          </p:cNvPr>
          <p:cNvSpPr txBox="1"/>
          <p:nvPr/>
        </p:nvSpPr>
        <p:spPr>
          <a:xfrm>
            <a:off x="799159" y="1028592"/>
            <a:ext cx="33861612" cy="182580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lnSpc>
                <a:spcPct val="115000"/>
              </a:lnSpc>
              <a:spcBef>
                <a:spcPts val="45"/>
              </a:spcBef>
              <a:spcAft>
                <a:spcPts val="0"/>
              </a:spcAft>
            </a:pPr>
            <a:r>
              <a:rPr lang="en-US" sz="8800" b="1" dirty="0">
                <a:effectLst/>
                <a:latin typeface="Times New Roman" panose="02020603050405020304" pitchFamily="18" charset="0"/>
                <a:ea typeface="Times New Roman" panose="02020603050405020304" pitchFamily="18" charset="0"/>
              </a:rPr>
              <a:t>VAULT - A FULLY SECURE TRANSACTION APPLICATION</a:t>
            </a:r>
            <a:endParaRPr lang="en-IN" sz="8800" dirty="0">
              <a:effectLst/>
              <a:latin typeface="Times New Roman" panose="02020603050405020304" pitchFamily="18" charset="0"/>
              <a:ea typeface="Times New Roman" panose="02020603050405020304" pitchFamily="18" charset="0"/>
            </a:endParaRPr>
          </a:p>
        </p:txBody>
      </p:sp>
      <p:sp>
        <p:nvSpPr>
          <p:cNvPr id="7" name="Text Placeholder 5">
            <a:extLst>
              <a:ext uri="{FF2B5EF4-FFF2-40B4-BE49-F238E27FC236}">
                <a16:creationId xmlns:a16="http://schemas.microsoft.com/office/drawing/2014/main" id="{17285E29-F4EF-4B9F-90C7-5108CA16C10F}"/>
              </a:ext>
            </a:extLst>
          </p:cNvPr>
          <p:cNvSpPr txBox="1"/>
          <p:nvPr/>
        </p:nvSpPr>
        <p:spPr>
          <a:xfrm>
            <a:off x="799159" y="2644966"/>
            <a:ext cx="33861612" cy="2942344"/>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b="1" dirty="0">
                <a:solidFill>
                  <a:srgbClr val="434342"/>
                </a:solidFill>
                <a:latin typeface="Times New Roman" pitchFamily="18" charset="0"/>
                <a:cs typeface="Times New Roman" pitchFamily="18" charset="0"/>
              </a:rPr>
              <a:t>Nancy Saxena(21MIS1024), </a:t>
            </a:r>
            <a:r>
              <a:rPr lang="en-US" sz="5600" b="1" dirty="0" err="1">
                <a:solidFill>
                  <a:srgbClr val="434342"/>
                </a:solidFill>
                <a:latin typeface="Times New Roman" pitchFamily="18" charset="0"/>
                <a:cs typeface="Times New Roman" pitchFamily="18" charset="0"/>
              </a:rPr>
              <a:t>Aakarsh</a:t>
            </a:r>
            <a:r>
              <a:rPr lang="en-US" sz="5600" b="1" dirty="0">
                <a:solidFill>
                  <a:srgbClr val="434342"/>
                </a:solidFill>
                <a:latin typeface="Times New Roman" pitchFamily="18" charset="0"/>
                <a:cs typeface="Times New Roman" pitchFamily="18" charset="0"/>
              </a:rPr>
              <a:t> Mishra(</a:t>
            </a:r>
            <a:r>
              <a:rPr lang="en-US" sz="5600" b="1">
                <a:solidFill>
                  <a:srgbClr val="434342"/>
                </a:solidFill>
                <a:latin typeface="Times New Roman" pitchFamily="18" charset="0"/>
                <a:cs typeface="Times New Roman" pitchFamily="18" charset="0"/>
              </a:rPr>
              <a:t>21MIS1025) </a:t>
            </a:r>
            <a:br>
              <a:rPr lang="en-US" sz="5600" b="1">
                <a:solidFill>
                  <a:srgbClr val="434342"/>
                </a:solidFill>
                <a:latin typeface="Times New Roman" pitchFamily="18" charset="0"/>
                <a:cs typeface="Times New Roman" pitchFamily="18" charset="0"/>
              </a:rPr>
            </a:br>
            <a:r>
              <a:rPr lang="en-US" sz="5600">
                <a:solidFill>
                  <a:srgbClr val="434342"/>
                </a:solidFill>
                <a:latin typeface="Times New Roman" pitchFamily="18" charset="0"/>
                <a:cs typeface="Times New Roman" pitchFamily="18" charset="0"/>
              </a:rPr>
              <a:t>Department </a:t>
            </a:r>
            <a:r>
              <a:rPr lang="en-US" sz="5600" dirty="0">
                <a:solidFill>
                  <a:srgbClr val="434342"/>
                </a:solidFill>
                <a:latin typeface="Times New Roman" pitchFamily="18" charset="0"/>
                <a:cs typeface="Times New Roman" pitchFamily="18" charset="0"/>
              </a:rPr>
              <a:t>Name : SCOPE, VIT Chennai</a:t>
            </a:r>
          </a:p>
          <a:p>
            <a:pPr algn="ctr">
              <a:defRPr/>
            </a:pPr>
            <a:r>
              <a:rPr lang="en-US" sz="6600" dirty="0">
                <a:solidFill>
                  <a:schemeClr val="accent1">
                    <a:lumMod val="75000"/>
                  </a:schemeClr>
                </a:solidFill>
                <a:latin typeface="Times New Roman" pitchFamily="18" charset="0"/>
                <a:cs typeface="Times New Roman" pitchFamily="18" charset="0"/>
              </a:rPr>
              <a:t>Under the Guidance of </a:t>
            </a:r>
            <a:r>
              <a:rPr lang="en-US" sz="6600" b="1" dirty="0">
                <a:solidFill>
                  <a:schemeClr val="accent1">
                    <a:lumMod val="75000"/>
                  </a:schemeClr>
                </a:solidFill>
                <a:latin typeface="Times New Roman" pitchFamily="18" charset="0"/>
                <a:cs typeface="Times New Roman" pitchFamily="18" charset="0"/>
              </a:rPr>
              <a:t>Dr. MALATHI D.</a:t>
            </a:r>
            <a:r>
              <a:rPr lang="en-US" sz="6600" dirty="0">
                <a:solidFill>
                  <a:schemeClr val="accent1">
                    <a:lumMod val="75000"/>
                  </a:schemeClr>
                </a:solidFill>
                <a:latin typeface="Times New Roman" pitchFamily="18" charset="0"/>
                <a:cs typeface="Times New Roman" pitchFamily="18" charset="0"/>
              </a:rPr>
              <a:t>, (53036), VIT Chennai</a:t>
            </a:r>
          </a:p>
        </p:txBody>
      </p:sp>
      <p:sp>
        <p:nvSpPr>
          <p:cNvPr id="8" name="TextBox 19"/>
          <p:cNvSpPr txBox="1">
            <a:spLocks noChangeArrowheads="1"/>
          </p:cNvSpPr>
          <p:nvPr/>
        </p:nvSpPr>
        <p:spPr bwMode="auto">
          <a:xfrm>
            <a:off x="495779" y="7112029"/>
            <a:ext cx="10739749" cy="895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cs typeface="Times New Roman" panose="02020603050405020304" pitchFamily="18" charset="0"/>
              </a:rPr>
              <a:t>VAULT, a revolutionary payment gateway, tackles growing cybersecurity concerns in financial transactions. Its robust security architecture prioritizes user data protection.</a:t>
            </a:r>
          </a:p>
          <a:p>
            <a:pPr algn="just"/>
            <a:r>
              <a:rPr lang="en-US" sz="3200" dirty="0">
                <a:latin typeface="Times New Roman" panose="02020603050405020304" pitchFamily="18" charset="0"/>
                <a:cs typeface="Times New Roman" panose="02020603050405020304" pitchFamily="18" charset="0"/>
              </a:rPr>
              <a:t>VAULT utilizes a three-factor login to significantly reduce unauthorized access. Sensitive KYC data is secured with </a:t>
            </a:r>
            <a:r>
              <a:rPr lang="en-US" sz="3200" dirty="0" err="1">
                <a:latin typeface="Times New Roman" panose="02020603050405020304" pitchFamily="18" charset="0"/>
                <a:cs typeface="Times New Roman" panose="02020603050405020304" pitchFamily="18" charset="0"/>
              </a:rPr>
              <a:t>TriSecurEncrypt</a:t>
            </a:r>
            <a:r>
              <a:rPr lang="en-US" sz="3200" dirty="0">
                <a:latin typeface="Times New Roman" panose="02020603050405020304" pitchFamily="18" charset="0"/>
                <a:cs typeface="Times New Roman" panose="02020603050405020304" pitchFamily="18" charset="0"/>
              </a:rPr>
              <a:t>, a novel algorithm leveraging a combination of established encryption techniques: AES for confidentiality, RSA for secure key exchange, and HMAC for data integrity. Additionally, steganography further safeguards user information by concealing it within images.</a:t>
            </a:r>
          </a:p>
          <a:p>
            <a:pPr algn="just"/>
            <a:r>
              <a:rPr lang="en-US" sz="3200" dirty="0">
                <a:latin typeface="Times New Roman" panose="02020603050405020304" pitchFamily="18" charset="0"/>
                <a:cs typeface="Times New Roman" panose="02020603050405020304" pitchFamily="18" charset="0"/>
              </a:rPr>
              <a:t>For financial transactions, VAULT employs specialized encryption protocols, ensuring the confidentiality of credit card details, debit card information, and bills. Even password recovery prioritizes security with two-factor authentication via one-time passwords (OTPs).</a:t>
            </a:r>
          </a:p>
          <a:p>
            <a:pPr algn="just"/>
            <a:r>
              <a:rPr lang="en-US" sz="3200" dirty="0">
                <a:latin typeface="Times New Roman" panose="02020603050405020304" pitchFamily="18" charset="0"/>
                <a:cs typeface="Times New Roman" panose="02020603050405020304" pitchFamily="18" charset="0"/>
              </a:rPr>
              <a:t>By offering a comprehensive suite of security features, VAULT aims to establish itself as the new standard for secure and user-friendly digital transactions.</a:t>
            </a:r>
          </a:p>
        </p:txBody>
      </p:sp>
      <p:sp>
        <p:nvSpPr>
          <p:cNvPr id="9" name="Rectangle 10"/>
          <p:cNvSpPr>
            <a:spLocks noChangeArrowheads="1"/>
          </p:cNvSpPr>
          <p:nvPr/>
        </p:nvSpPr>
        <p:spPr bwMode="auto">
          <a:xfrm>
            <a:off x="461203" y="6085881"/>
            <a:ext cx="10753098" cy="901276"/>
          </a:xfrm>
          <a:prstGeom prst="rect">
            <a:avLst/>
          </a:prstGeom>
          <a:solidFill>
            <a:srgbClr val="E1AA1F"/>
          </a:solidFill>
          <a:ln w="12700">
            <a:noFill/>
            <a:miter lim="800000"/>
          </a:ln>
          <a:effectLst/>
        </p:spPr>
        <p:txBody>
          <a:bodyPr wrap="none" lIns="137126" tIns="0" rIns="137126" bIns="0" anchor="ctr" anchorCtr="0"/>
          <a:lstStyle>
            <a:defPPr>
              <a:defRPr kern="1200"/>
            </a:defPPr>
          </a:lstStyle>
          <a:p>
            <a:pPr algn="ctr" defTabSz="4702588">
              <a:defRPr/>
            </a:pPr>
            <a:r>
              <a:rPr lang="en-US" sz="4400" b="1">
                <a:latin typeface="Times New Roman" pitchFamily="18" charset="0"/>
                <a:cs typeface="Times New Roman" pitchFamily="18" charset="0"/>
              </a:rPr>
              <a:t>Abstract</a:t>
            </a:r>
          </a:p>
        </p:txBody>
      </p:sp>
      <p:sp>
        <p:nvSpPr>
          <p:cNvPr id="10" name="TextBox 19">
            <a:extLst>
              <a:ext uri="{FF2B5EF4-FFF2-40B4-BE49-F238E27FC236}">
                <a16:creationId xmlns:a16="http://schemas.microsoft.com/office/drawing/2014/main" id="{0ABBC78D-0CDC-4D4E-A8CD-23A5559A6DD2}"/>
              </a:ext>
            </a:extLst>
          </p:cNvPr>
          <p:cNvSpPr txBox="1">
            <a:spLocks noChangeArrowheads="1"/>
          </p:cNvSpPr>
          <p:nvPr/>
        </p:nvSpPr>
        <p:spPr bwMode="auto">
          <a:xfrm>
            <a:off x="461203" y="17234946"/>
            <a:ext cx="10820738" cy="1338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cs typeface="Times New Roman" panose="02020603050405020304" pitchFamily="18" charset="0"/>
              </a:rPr>
              <a:t>In today's digital age, convenience often clashes with security, especially when managing finances online. Every click can feel like a gamble, leaving you wondering if your hard-earned money is truly safe. But what if there was a payment app built from the ground up to prioritize your financial well-being? Introducing VAULT, the revolutionary app that redefines secure transactions and empowers you to take control of your financial life.</a:t>
            </a:r>
          </a:p>
          <a:p>
            <a:pPr algn="just"/>
            <a:r>
              <a:rPr lang="en-US" sz="3200" dirty="0">
                <a:latin typeface="Times New Roman" panose="02020603050405020304" pitchFamily="18" charset="0"/>
                <a:cs typeface="Times New Roman" panose="02020603050405020304" pitchFamily="18" charset="0"/>
              </a:rPr>
              <a:t>VAULT transcends conventional security measures, creating an impenetrable fortress for your financial data. Our groundbreaking </a:t>
            </a:r>
            <a:r>
              <a:rPr lang="en-US" sz="3200" dirty="0" err="1">
                <a:latin typeface="Times New Roman" panose="02020603050405020304" pitchFamily="18" charset="0"/>
                <a:cs typeface="Times New Roman" panose="02020603050405020304" pitchFamily="18" charset="0"/>
              </a:rPr>
              <a:t>TriSecurEncrypt</a:t>
            </a:r>
            <a:r>
              <a:rPr lang="en-US" sz="3200" dirty="0">
                <a:latin typeface="Times New Roman" panose="02020603050405020304" pitchFamily="18" charset="0"/>
                <a:cs typeface="Times New Roman" panose="02020603050405020304" pitchFamily="18" charset="0"/>
              </a:rPr>
              <a:t> algorithm, a multi-layered encryption system, acts as your digital vault, safeguarding your sensitive information like a virtual Fort Knox. This unparalleled security extends beyond basic protection, offering a holistic approach that tackles vulnerabilities at every stage of the financial transaction.</a:t>
            </a:r>
          </a:p>
          <a:p>
            <a:pPr algn="just"/>
            <a:r>
              <a:rPr lang="en-US" sz="3200" dirty="0">
                <a:latin typeface="Times New Roman" panose="02020603050405020304" pitchFamily="18" charset="0"/>
                <a:cs typeface="Times New Roman" panose="02020603050405020304" pitchFamily="18" charset="0"/>
              </a:rPr>
              <a:t>Imagine a world where weak passwords become relics of the past. VAULT's robust three-factor authentication system utilizes facial recognition, fingerprint scanning, and your traditional login credentials, ensuring ultimate access control. Every transaction you make is meticulously encrypted, guaranteeing complete confidentiality. Even if memory fails you, our secure two-factor authentication process for password recovery ensures only you regain access, eliminating unauthorized intrusions.</a:t>
            </a:r>
          </a:p>
          <a:p>
            <a:pPr algn="just"/>
            <a:r>
              <a:rPr lang="en-US" sz="3200" dirty="0">
                <a:latin typeface="Times New Roman" panose="02020603050405020304" pitchFamily="18" charset="0"/>
                <a:cs typeface="Times New Roman" panose="02020603050405020304" pitchFamily="18" charset="0"/>
              </a:rPr>
              <a:t>VAULT doesn't stop at guarding your data; it empowers you. VAULT simplifies your financial life. It's the perfect marriage of convenience and security, finally allowing you to experience the peace of mind you deserve when managing your finances online.</a:t>
            </a:r>
          </a:p>
        </p:txBody>
      </p:sp>
      <p:sp>
        <p:nvSpPr>
          <p:cNvPr id="11" name="Rectangle 10">
            <a:extLst>
              <a:ext uri="{FF2B5EF4-FFF2-40B4-BE49-F238E27FC236}">
                <a16:creationId xmlns:a16="http://schemas.microsoft.com/office/drawing/2014/main" id="{7E80D786-D74D-4324-9F95-59B544BBB243}"/>
              </a:ext>
            </a:extLst>
          </p:cNvPr>
          <p:cNvSpPr>
            <a:spLocks noChangeArrowheads="1"/>
          </p:cNvSpPr>
          <p:nvPr/>
        </p:nvSpPr>
        <p:spPr bwMode="auto">
          <a:xfrm>
            <a:off x="514589" y="16237413"/>
            <a:ext cx="10767352" cy="997533"/>
          </a:xfrm>
          <a:prstGeom prst="rect">
            <a:avLst/>
          </a:prstGeom>
          <a:solidFill>
            <a:srgbClr val="E1AA1F"/>
          </a:solidFill>
          <a:ln w="12700">
            <a:noFill/>
            <a:miter lim="800000"/>
          </a:ln>
          <a:effectLst/>
        </p:spPr>
        <p:txBody>
          <a:bodyPr wrap="none" lIns="137126" tIns="0" rIns="137126" bIns="0" anchor="ctr" anchorCtr="0"/>
          <a:lstStyle>
            <a:defPPr>
              <a:defRPr kern="1200"/>
            </a:defPPr>
          </a:lstStyle>
          <a:p>
            <a:pPr algn="ctr" defTabSz="4702588">
              <a:defRPr/>
            </a:pPr>
            <a:r>
              <a:rPr lang="en-US" sz="4400" b="1" dirty="0">
                <a:latin typeface="Times New Roman" pitchFamily="18" charset="0"/>
                <a:cs typeface="Times New Roman" pitchFamily="18" charset="0"/>
              </a:rPr>
              <a:t>Introduction</a:t>
            </a:r>
          </a:p>
        </p:txBody>
      </p:sp>
      <p:sp>
        <p:nvSpPr>
          <p:cNvPr id="12" name="TextBox 19">
            <a:extLst>
              <a:ext uri="{FF2B5EF4-FFF2-40B4-BE49-F238E27FC236}">
                <a16:creationId xmlns:a16="http://schemas.microsoft.com/office/drawing/2014/main" id="{B6811A51-D023-4ABF-99DE-54CD1B82D366}"/>
              </a:ext>
            </a:extLst>
          </p:cNvPr>
          <p:cNvSpPr txBox="1">
            <a:spLocks noChangeArrowheads="1"/>
          </p:cNvSpPr>
          <p:nvPr/>
        </p:nvSpPr>
        <p:spPr bwMode="auto">
          <a:xfrm>
            <a:off x="34660771" y="7139007"/>
            <a:ext cx="8166355" cy="902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07000"/>
              </a:lnSpc>
              <a:spcAft>
                <a:spcPts val="8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The Image Vault application distinguishes itself through its innovative approach to securing user data. By combining advanced encryption techniques such as AES256 with biometric verification and user-specific data like date of birth, the application offers a unique and highly secure method for storing and accessing images. This multi-layered approach provides a robust defence against unauthorized access, ensuring only the authorized user can decrypt and view their encrypted images. Additionally, the user-friendly interface and seamless integration of security measures create an efficient and reliable solution for managing sensitive images. The application sets itself apart as a cutting-edge tool for safeguarding user data in an increasingly digital world.</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0">
            <a:extLst>
              <a:ext uri="{FF2B5EF4-FFF2-40B4-BE49-F238E27FC236}">
                <a16:creationId xmlns:a16="http://schemas.microsoft.com/office/drawing/2014/main" id="{C0234601-D933-4311-BDF5-42800658BFD3}"/>
              </a:ext>
            </a:extLst>
          </p:cNvPr>
          <p:cNvSpPr>
            <a:spLocks noChangeArrowheads="1"/>
          </p:cNvSpPr>
          <p:nvPr/>
        </p:nvSpPr>
        <p:spPr bwMode="auto">
          <a:xfrm>
            <a:off x="34834238" y="6080964"/>
            <a:ext cx="8580384" cy="914400"/>
          </a:xfrm>
          <a:prstGeom prst="rect">
            <a:avLst/>
          </a:prstGeom>
          <a:solidFill>
            <a:srgbClr val="E1AA1F"/>
          </a:solidFill>
          <a:ln w="12700">
            <a:noFill/>
            <a:miter lim="800000"/>
          </a:ln>
          <a:effectLst/>
        </p:spPr>
        <p:txBody>
          <a:bodyPr wrap="none" lIns="137126" tIns="0" rIns="137126" bIns="0" anchor="ctr" anchorCtr="0"/>
          <a:lstStyle>
            <a:defPPr>
              <a:defRPr kern="1200"/>
            </a:defPPr>
          </a:lstStyle>
          <a:p>
            <a:pPr algn="ctr" defTabSz="4702588">
              <a:defRPr/>
            </a:pPr>
            <a:r>
              <a:rPr lang="en-US" sz="4400" b="1" dirty="0">
                <a:latin typeface="Times New Roman" pitchFamily="18" charset="0"/>
                <a:cs typeface="Times New Roman" pitchFamily="18" charset="0"/>
              </a:rPr>
              <a:t>Result</a:t>
            </a:r>
          </a:p>
        </p:txBody>
      </p:sp>
      <p:sp>
        <p:nvSpPr>
          <p:cNvPr id="14" name="TextBox 19">
            <a:extLst>
              <a:ext uri="{FF2B5EF4-FFF2-40B4-BE49-F238E27FC236}">
                <a16:creationId xmlns:a16="http://schemas.microsoft.com/office/drawing/2014/main" id="{4D3A2477-3C43-4479-B3DF-0DE4A78D1059}"/>
              </a:ext>
            </a:extLst>
          </p:cNvPr>
          <p:cNvSpPr txBox="1">
            <a:spLocks noChangeArrowheads="1"/>
          </p:cNvSpPr>
          <p:nvPr/>
        </p:nvSpPr>
        <p:spPr bwMode="auto">
          <a:xfrm>
            <a:off x="33122261" y="18211302"/>
            <a:ext cx="10767352" cy="61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5000"/>
              </a:lnSpc>
              <a:spcBef>
                <a:spcPts val="1200"/>
              </a:spcBef>
              <a:spcAft>
                <a:spcPts val="1200"/>
              </a:spcAft>
            </a:pPr>
            <a:r>
              <a:rPr lang="en-IN" sz="3200" dirty="0">
                <a:solidFill>
                  <a:srgbClr val="1F1F1F"/>
                </a:solidFill>
                <a:effectLst/>
                <a:latin typeface="Times New Roman" panose="02020603050405020304" pitchFamily="18" charset="0"/>
                <a:ea typeface="Times New Roman" panose="02020603050405020304" pitchFamily="18" charset="0"/>
              </a:rPr>
              <a:t>.</a:t>
            </a:r>
            <a:endParaRPr lang="en-IN" sz="3200" dirty="0">
              <a:effectLst/>
              <a:latin typeface="Times New Roman" panose="02020603050405020304" pitchFamily="18" charset="0"/>
              <a:ea typeface="Times New Roman" panose="02020603050405020304" pitchFamily="18" charset="0"/>
            </a:endParaRPr>
          </a:p>
        </p:txBody>
      </p:sp>
      <p:sp>
        <p:nvSpPr>
          <p:cNvPr id="15" name="Rectangle 10">
            <a:extLst>
              <a:ext uri="{FF2B5EF4-FFF2-40B4-BE49-F238E27FC236}">
                <a16:creationId xmlns:a16="http://schemas.microsoft.com/office/drawing/2014/main" id="{A5FFB638-77FE-4FE9-BAAF-8DA0D3D62767}"/>
              </a:ext>
            </a:extLst>
          </p:cNvPr>
          <p:cNvSpPr>
            <a:spLocks noChangeArrowheads="1"/>
          </p:cNvSpPr>
          <p:nvPr/>
        </p:nvSpPr>
        <p:spPr bwMode="auto">
          <a:xfrm>
            <a:off x="34890080" y="18970664"/>
            <a:ext cx="8538330" cy="952674"/>
          </a:xfrm>
          <a:prstGeom prst="rect">
            <a:avLst/>
          </a:prstGeom>
          <a:solidFill>
            <a:srgbClr val="E1AA1F"/>
          </a:solidFill>
          <a:ln w="12700">
            <a:noFill/>
            <a:miter lim="800000"/>
          </a:ln>
          <a:effectLst/>
        </p:spPr>
        <p:txBody>
          <a:bodyPr wrap="none" lIns="137126" tIns="0" rIns="137126" bIns="0" anchor="ctr" anchorCtr="0"/>
          <a:lstStyle>
            <a:defPPr>
              <a:defRPr kern="1200"/>
            </a:defPPr>
          </a:lstStyle>
          <a:p>
            <a:pPr algn="ctr" defTabSz="4702588">
              <a:defRPr/>
            </a:pPr>
            <a:r>
              <a:rPr lang="en-US" sz="4400" b="1" dirty="0">
                <a:latin typeface="Times New Roman" pitchFamily="18" charset="0"/>
                <a:cs typeface="Times New Roman" pitchFamily="18" charset="0"/>
              </a:rPr>
              <a:t>Conclusion</a:t>
            </a:r>
          </a:p>
        </p:txBody>
      </p:sp>
      <p:sp>
        <p:nvSpPr>
          <p:cNvPr id="16" name="TextBox 19">
            <a:extLst>
              <a:ext uri="{FF2B5EF4-FFF2-40B4-BE49-F238E27FC236}">
                <a16:creationId xmlns:a16="http://schemas.microsoft.com/office/drawing/2014/main" id="{C683A825-1118-403C-A248-0823BAB7C3C3}"/>
              </a:ext>
            </a:extLst>
          </p:cNvPr>
          <p:cNvSpPr txBox="1">
            <a:spLocks noChangeArrowheads="1"/>
          </p:cNvSpPr>
          <p:nvPr/>
        </p:nvSpPr>
        <p:spPr bwMode="auto">
          <a:xfrm>
            <a:off x="11391876" y="7097937"/>
            <a:ext cx="12111511" cy="550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cs typeface="Times New Roman" panose="02020603050405020304" pitchFamily="18" charset="0"/>
              </a:rPr>
              <a:t>VAULT redefines secure financial transactions with a multi-layered approach. User authentication utilizes biometrics, username/password, and OTPs for a strong first line of defense. KYC data is encrypted with </a:t>
            </a:r>
            <a:r>
              <a:rPr lang="en-US" sz="3200" dirty="0" err="1">
                <a:latin typeface="Times New Roman" panose="02020603050405020304" pitchFamily="18" charset="0"/>
                <a:cs typeface="Times New Roman" panose="02020603050405020304" pitchFamily="18" charset="0"/>
              </a:rPr>
              <a:t>TriSecurEncrypt</a:t>
            </a:r>
            <a:r>
              <a:rPr lang="en-US" sz="3200" dirty="0">
                <a:latin typeface="Times New Roman" panose="02020603050405020304" pitchFamily="18" charset="0"/>
                <a:cs typeface="Times New Roman" panose="02020603050405020304" pitchFamily="18" charset="0"/>
              </a:rPr>
              <a:t> (explained previously) and further hidden within uploaded photo IDs using steganography, creating a double layer of protection.</a:t>
            </a:r>
          </a:p>
          <a:p>
            <a:pPr algn="just"/>
            <a:r>
              <a:rPr lang="en-US" sz="3200" dirty="0">
                <a:latin typeface="Times New Roman" panose="02020603050405020304" pitchFamily="18" charset="0"/>
                <a:cs typeface="Times New Roman" panose="02020603050405020304" pitchFamily="18" charset="0"/>
              </a:rPr>
              <a:t>Secure data access requires two-factor authentication, ensuring only authorized users can view their KYC information. Similarly, banking details are encrypted with industry standards and </a:t>
            </a:r>
            <a:r>
              <a:rPr lang="en-US" sz="3200" dirty="0" err="1">
                <a:latin typeface="Times New Roman" panose="02020603050405020304" pitchFamily="18" charset="0"/>
                <a:cs typeface="Times New Roman" panose="02020603050405020304" pitchFamily="18" charset="0"/>
              </a:rPr>
              <a:t>TriSecurEncrypt</a:t>
            </a:r>
            <a:r>
              <a:rPr lang="en-US" sz="3200" dirty="0">
                <a:latin typeface="Times New Roman" panose="02020603050405020304" pitchFamily="18" charset="0"/>
                <a:cs typeface="Times New Roman" panose="02020603050405020304" pitchFamily="18" charset="0"/>
              </a:rPr>
              <a:t>. Transactions leverage secure protocols and a two-factor authentication process protects top-up and password recovery actions. </a:t>
            </a:r>
          </a:p>
        </p:txBody>
      </p:sp>
      <p:sp>
        <p:nvSpPr>
          <p:cNvPr id="17" name="Rectangle 10">
            <a:extLst>
              <a:ext uri="{FF2B5EF4-FFF2-40B4-BE49-F238E27FC236}">
                <a16:creationId xmlns:a16="http://schemas.microsoft.com/office/drawing/2014/main" id="{EC622DF4-7348-4920-BF98-0DAAEC5CE30E}"/>
              </a:ext>
            </a:extLst>
          </p:cNvPr>
          <p:cNvSpPr>
            <a:spLocks noChangeArrowheads="1"/>
          </p:cNvSpPr>
          <p:nvPr/>
        </p:nvSpPr>
        <p:spPr bwMode="auto">
          <a:xfrm>
            <a:off x="11391876" y="6131356"/>
            <a:ext cx="23268896" cy="850883"/>
          </a:xfrm>
          <a:prstGeom prst="rect">
            <a:avLst/>
          </a:prstGeom>
          <a:solidFill>
            <a:srgbClr val="E1AA1F"/>
          </a:solidFill>
          <a:ln w="12700">
            <a:noFill/>
            <a:miter lim="800000"/>
          </a:ln>
          <a:effectLst/>
        </p:spPr>
        <p:txBody>
          <a:bodyPr wrap="none" lIns="137126" tIns="0" rIns="137126" bIns="0" anchor="ctr" anchorCtr="0"/>
          <a:lstStyle>
            <a:defPPr>
              <a:defRPr kern="1200"/>
            </a:defPPr>
          </a:lstStyle>
          <a:p>
            <a:pPr algn="ctr" defTabSz="4702588">
              <a:defRPr/>
            </a:pPr>
            <a:r>
              <a:rPr lang="en-US" sz="4400" b="1">
                <a:latin typeface="Times New Roman" pitchFamily="18" charset="0"/>
                <a:cs typeface="Times New Roman" pitchFamily="18" charset="0"/>
              </a:rPr>
              <a:t>Methodology</a:t>
            </a:r>
          </a:p>
        </p:txBody>
      </p:sp>
      <p:sp>
        <p:nvSpPr>
          <p:cNvPr id="19" name="Rectangle 18">
            <a:extLst>
              <a:ext uri="{FF2B5EF4-FFF2-40B4-BE49-F238E27FC236}">
                <a16:creationId xmlns:a16="http://schemas.microsoft.com/office/drawing/2014/main" id="{4C299F74-A7A2-4C5B-AAF3-D8CD94AEEADF}"/>
              </a:ext>
            </a:extLst>
          </p:cNvPr>
          <p:cNvSpPr/>
          <p:nvPr/>
        </p:nvSpPr>
        <p:spPr>
          <a:xfrm rot="5400000" flipH="1">
            <a:off x="21602701" y="-21395368"/>
            <a:ext cx="685799" cy="43891200"/>
          </a:xfrm>
          <a:prstGeom prst="rect">
            <a:avLst/>
          </a:prstGeom>
          <a:solidFill>
            <a:srgbClr val="08A1D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21" name="Rectangle 10">
            <a:extLst>
              <a:ext uri="{FF2B5EF4-FFF2-40B4-BE49-F238E27FC236}">
                <a16:creationId xmlns:a16="http://schemas.microsoft.com/office/drawing/2014/main" id="{EC622DF4-7348-4920-BF98-0DAAEC5CE30E}"/>
              </a:ext>
            </a:extLst>
          </p:cNvPr>
          <p:cNvSpPr>
            <a:spLocks noChangeArrowheads="1"/>
          </p:cNvSpPr>
          <p:nvPr/>
        </p:nvSpPr>
        <p:spPr bwMode="auto">
          <a:xfrm>
            <a:off x="11438289" y="17122669"/>
            <a:ext cx="23222482" cy="1072787"/>
          </a:xfrm>
          <a:prstGeom prst="rect">
            <a:avLst/>
          </a:prstGeom>
          <a:solidFill>
            <a:srgbClr val="E1AA1F"/>
          </a:solidFill>
          <a:ln w="12700">
            <a:noFill/>
            <a:miter lim="800000"/>
          </a:ln>
          <a:effectLst/>
        </p:spPr>
        <p:txBody>
          <a:bodyPr wrap="none" lIns="137126" tIns="0" rIns="137126" bIns="0" anchor="ctr" anchorCtr="0"/>
          <a:lstStyle>
            <a:defPPr>
              <a:defRPr kern="1200"/>
            </a:defPPr>
          </a:lstStyle>
          <a:p>
            <a:pPr algn="ctr" defTabSz="4702588">
              <a:defRPr/>
            </a:pPr>
            <a:r>
              <a:rPr lang="en-US" sz="4400" b="1" dirty="0">
                <a:latin typeface="Times New Roman" pitchFamily="18" charset="0"/>
                <a:cs typeface="Times New Roman" pitchFamily="18" charset="0"/>
              </a:rPr>
              <a:t>Novelty</a:t>
            </a:r>
          </a:p>
        </p:txBody>
      </p:sp>
      <p:sp>
        <p:nvSpPr>
          <p:cNvPr id="22" name="TextBox 19">
            <a:extLst>
              <a:ext uri="{FF2B5EF4-FFF2-40B4-BE49-F238E27FC236}">
                <a16:creationId xmlns:a16="http://schemas.microsoft.com/office/drawing/2014/main" id="{B5E2F400-1DE7-4017-9279-9468D64490DC}"/>
              </a:ext>
            </a:extLst>
          </p:cNvPr>
          <p:cNvSpPr txBox="1">
            <a:spLocks noChangeArrowheads="1"/>
          </p:cNvSpPr>
          <p:nvPr/>
        </p:nvSpPr>
        <p:spPr bwMode="auto">
          <a:xfrm>
            <a:off x="11297982" y="18361692"/>
            <a:ext cx="15840460" cy="1191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cs typeface="Times New Roman" panose="02020603050405020304" pitchFamily="18" charset="0"/>
              </a:rPr>
              <a:t>VAULT sets itself apart from conventional transaction apps through its groundbreaking </a:t>
            </a:r>
            <a:r>
              <a:rPr lang="en-US" sz="3200" dirty="0" err="1">
                <a:latin typeface="Times New Roman" panose="02020603050405020304" pitchFamily="18" charset="0"/>
                <a:cs typeface="Times New Roman" panose="02020603050405020304" pitchFamily="18" charset="0"/>
              </a:rPr>
              <a:t>TriSecurEncrypt</a:t>
            </a:r>
            <a:r>
              <a:rPr lang="en-US" sz="3200" dirty="0">
                <a:latin typeface="Times New Roman" panose="02020603050405020304" pitchFamily="18" charset="0"/>
                <a:cs typeface="Times New Roman" panose="02020603050405020304" pitchFamily="18" charset="0"/>
              </a:rPr>
              <a:t> algorithm and a user-centric design philosophy.</a:t>
            </a:r>
          </a:p>
          <a:p>
            <a:pPr marL="514350" indent="-514350" algn="just">
              <a:buAutoNum type="arabicPeriod"/>
            </a:pPr>
            <a:r>
              <a:rPr lang="en-US" sz="3200" b="1" dirty="0">
                <a:latin typeface="Times New Roman" panose="02020603050405020304" pitchFamily="18" charset="0"/>
                <a:cs typeface="Times New Roman" panose="02020603050405020304" pitchFamily="18" charset="0"/>
              </a:rPr>
              <a:t>Enhanced Security:</a:t>
            </a:r>
            <a:r>
              <a:rPr lang="en-US" sz="3200" dirty="0">
                <a:latin typeface="Times New Roman" panose="02020603050405020304" pitchFamily="18" charset="0"/>
                <a:cs typeface="Times New Roman" panose="02020603050405020304" pitchFamily="18" charset="0"/>
              </a:rPr>
              <a:t> This multi-layered approach offers significant advantages. AES    ensures data confidentiality, while RSA enables secure key exchange, preventing unauthorized access to the decryption key. Additionally, </a:t>
            </a:r>
            <a:r>
              <a:rPr lang="en-US" sz="3200" b="1" dirty="0">
                <a:latin typeface="Times New Roman" panose="02020603050405020304" pitchFamily="18" charset="0"/>
                <a:cs typeface="Times New Roman" panose="02020603050405020304" pitchFamily="18" charset="0"/>
              </a:rPr>
              <a:t>HMAC (Hash-based Message Authentication Code)</a:t>
            </a:r>
            <a:r>
              <a:rPr lang="en-US" sz="3200" dirty="0">
                <a:latin typeface="Times New Roman" panose="02020603050405020304" pitchFamily="18" charset="0"/>
                <a:cs typeface="Times New Roman" panose="02020603050405020304" pitchFamily="18" charset="0"/>
              </a:rPr>
              <a:t> is employed for data integrity. HMAC detects any tampering during transmission, safeguarding against message alterations.</a:t>
            </a:r>
          </a:p>
          <a:p>
            <a:pPr marL="514350" indent="-514350" algn="just">
              <a:buAutoNum type="arabicPeriod"/>
            </a:pPr>
            <a:r>
              <a:rPr lang="en-US" sz="3200" b="1" dirty="0" err="1">
                <a:latin typeface="Times New Roman" panose="02020603050405020304" pitchFamily="18" charset="0"/>
                <a:cs typeface="Times New Roman" panose="02020603050405020304" pitchFamily="18" charset="0"/>
              </a:rPr>
              <a:t>TriSecurEncrypt</a:t>
            </a:r>
            <a:r>
              <a:rPr lang="en-US" sz="3200" b="1" dirty="0">
                <a:latin typeface="Times New Roman" panose="02020603050405020304" pitchFamily="18" charset="0"/>
                <a:cs typeface="Times New Roman" panose="02020603050405020304" pitchFamily="18" charset="0"/>
              </a:rPr>
              <a:t>: A Paradigm Shift:</a:t>
            </a:r>
            <a:r>
              <a:rPr lang="en-US" sz="3200" dirty="0">
                <a:latin typeface="Times New Roman" panose="02020603050405020304" pitchFamily="18" charset="0"/>
                <a:cs typeface="Times New Roman" panose="02020603050405020304" pitchFamily="18" charset="0"/>
              </a:rPr>
              <a:t> VAULT boasts a novel encryption algorithm, </a:t>
            </a:r>
            <a:r>
              <a:rPr lang="en-US" sz="3200" dirty="0" err="1">
                <a:latin typeface="Times New Roman" panose="02020603050405020304" pitchFamily="18" charset="0"/>
                <a:cs typeface="Times New Roman" panose="02020603050405020304" pitchFamily="18" charset="0"/>
              </a:rPr>
              <a:t>TriSecurEncrypt</a:t>
            </a:r>
            <a:r>
              <a:rPr lang="en-US" sz="3200" dirty="0">
                <a:latin typeface="Times New Roman" panose="02020603050405020304" pitchFamily="18" charset="0"/>
                <a:cs typeface="Times New Roman" panose="02020603050405020304" pitchFamily="18" charset="0"/>
              </a:rPr>
              <a:t>, that surpasses traditional methods like AES. It leverages the strengths of both symmetric and asymmetric encryption, offering superior security. Imagine a layered security blanket:</a:t>
            </a:r>
          </a:p>
          <a:p>
            <a:pPr marL="1143000" lvl="2" indent="-228600" algn="just">
              <a:buFont typeface="+mj-lt"/>
              <a:buAutoNum type="arabicPeriod"/>
            </a:pPr>
            <a:r>
              <a:rPr lang="en-US" sz="3200" b="1" dirty="0">
                <a:latin typeface="Times New Roman" panose="02020603050405020304" pitchFamily="18" charset="0"/>
                <a:cs typeface="Times New Roman" panose="02020603050405020304" pitchFamily="18" charset="0"/>
              </a:rPr>
              <a:t>Sender Side:</a:t>
            </a:r>
            <a:endParaRPr lang="en-US" sz="3200" dirty="0">
              <a:latin typeface="Times New Roman" panose="02020603050405020304" pitchFamily="18" charset="0"/>
              <a:cs typeface="Times New Roman" panose="02020603050405020304" pitchFamily="18" charset="0"/>
            </a:endParaRPr>
          </a:p>
          <a:p>
            <a:pPr marL="1600200" lvl="3" indent="-228600" algn="just">
              <a:buFont typeface="+mj-lt"/>
              <a:buAutoNum type="arabicPeriod"/>
            </a:pPr>
            <a:r>
              <a:rPr lang="en-US" sz="3200" dirty="0">
                <a:latin typeface="Times New Roman" panose="02020603050405020304" pitchFamily="18" charset="0"/>
                <a:cs typeface="Times New Roman" panose="02020603050405020304" pitchFamily="18" charset="0"/>
              </a:rPr>
              <a:t>User's data is first encrypted using </a:t>
            </a:r>
            <a:r>
              <a:rPr lang="en-US" sz="3200" b="1" dirty="0">
                <a:latin typeface="Times New Roman" panose="02020603050405020304" pitchFamily="18" charset="0"/>
                <a:cs typeface="Times New Roman" panose="02020603050405020304" pitchFamily="18" charset="0"/>
              </a:rPr>
              <a:t>AES (Advanced Encryption Standard)</a:t>
            </a:r>
            <a:r>
              <a:rPr lang="en-US" sz="3200" dirty="0">
                <a:latin typeface="Times New Roman" panose="02020603050405020304" pitchFamily="18" charset="0"/>
                <a:cs typeface="Times New Roman" panose="02020603050405020304" pitchFamily="18" charset="0"/>
              </a:rPr>
              <a:t>, a widely trusted symmetric algorithm. This scrambles the data with a secret key, rendering it unreadable without the key.</a:t>
            </a:r>
          </a:p>
          <a:p>
            <a:pPr marL="1600200" lvl="3" indent="-228600" algn="just">
              <a:buFont typeface="+mj-lt"/>
              <a:buAutoNum type="arabicPeriod"/>
            </a:pPr>
            <a:r>
              <a:rPr lang="en-US" sz="3200" dirty="0">
                <a:latin typeface="Times New Roman" panose="02020603050405020304" pitchFamily="18" charset="0"/>
                <a:cs typeface="Times New Roman" panose="02020603050405020304" pitchFamily="18" charset="0"/>
              </a:rPr>
              <a:t>The AES key itself is then encrypted using </a:t>
            </a:r>
            <a:r>
              <a:rPr lang="en-US" sz="3200" b="1" dirty="0">
                <a:latin typeface="Times New Roman" panose="02020603050405020304" pitchFamily="18" charset="0"/>
                <a:cs typeface="Times New Roman" panose="02020603050405020304" pitchFamily="18" charset="0"/>
              </a:rPr>
              <a:t>RSA (Rivest–Shamir–Adleman)</a:t>
            </a:r>
            <a:r>
              <a:rPr lang="en-US" sz="3200" dirty="0">
                <a:latin typeface="Times New Roman" panose="02020603050405020304" pitchFamily="18" charset="0"/>
                <a:cs typeface="Times New Roman" panose="02020603050405020304" pitchFamily="18" charset="0"/>
              </a:rPr>
              <a:t>, an asymmetric algorithm. RSA utilizes a public and private key pair. The user's device securely stores the private key, while the public key can be shared for secure key exchange.</a:t>
            </a:r>
          </a:p>
          <a:p>
            <a:pPr marL="1143000" lvl="2" indent="-228600" algn="just">
              <a:buFont typeface="+mj-lt"/>
              <a:buAutoNum type="arabicPeriod"/>
            </a:pPr>
            <a:r>
              <a:rPr lang="en-US" sz="3200" b="1" dirty="0">
                <a:latin typeface="Times New Roman" panose="02020603050405020304" pitchFamily="18" charset="0"/>
                <a:cs typeface="Times New Roman" panose="02020603050405020304" pitchFamily="18" charset="0"/>
              </a:rPr>
              <a:t>Receiver Side:</a:t>
            </a:r>
            <a:endParaRPr lang="en-US" sz="3200" dirty="0">
              <a:latin typeface="Times New Roman" panose="02020603050405020304" pitchFamily="18" charset="0"/>
              <a:cs typeface="Times New Roman" panose="02020603050405020304" pitchFamily="18" charset="0"/>
            </a:endParaRPr>
          </a:p>
          <a:p>
            <a:pPr marL="1600200" lvl="3" indent="-228600" algn="just">
              <a:buFont typeface="+mj-lt"/>
              <a:buAutoNum type="arabicPeriod"/>
            </a:pPr>
            <a:r>
              <a:rPr lang="en-US" sz="3200" dirty="0">
                <a:latin typeface="Times New Roman" panose="02020603050405020304" pitchFamily="18" charset="0"/>
                <a:cs typeface="Times New Roman" panose="02020603050405020304" pitchFamily="18" charset="0"/>
              </a:rPr>
              <a:t>The receiver possesses the corresponding private key for the RSA algorithm. They use this private key to decrypt the AES key received from the sender.</a:t>
            </a:r>
          </a:p>
          <a:p>
            <a:pPr marL="1600200" lvl="3" indent="-228600" algn="just">
              <a:buFont typeface="+mj-lt"/>
              <a:buAutoNum type="arabicPeriod"/>
            </a:pPr>
            <a:r>
              <a:rPr lang="en-US" sz="3200" dirty="0">
                <a:latin typeface="Times New Roman" panose="02020603050405020304" pitchFamily="18" charset="0"/>
                <a:cs typeface="Times New Roman" panose="02020603050405020304" pitchFamily="18" charset="0"/>
              </a:rPr>
              <a:t>The decrypted AES key is then used to decrypt the actual data, unlocking the confidential information.</a:t>
            </a:r>
          </a:p>
        </p:txBody>
      </p:sp>
      <p:pic>
        <p:nvPicPr>
          <p:cNvPr id="23" name="Picture 22" descr="VIT_CC_Logo.png"/>
          <p:cNvPicPr>
            <a:picLocks noChangeAspect="1"/>
          </p:cNvPicPr>
          <p:nvPr/>
        </p:nvPicPr>
        <p:blipFill>
          <a:blip r:embed="rId2"/>
          <a:stretch>
            <a:fillRect/>
          </a:stretch>
        </p:blipFill>
        <p:spPr>
          <a:xfrm>
            <a:off x="33837093" y="988829"/>
            <a:ext cx="9337688" cy="3714776"/>
          </a:xfrm>
          <a:prstGeom prst="rect">
            <a:avLst/>
          </a:prstGeom>
        </p:spPr>
      </p:pic>
      <p:sp>
        <p:nvSpPr>
          <p:cNvPr id="24" name="Rectangle 23"/>
          <p:cNvSpPr/>
          <p:nvPr/>
        </p:nvSpPr>
        <p:spPr>
          <a:xfrm>
            <a:off x="0" y="31175428"/>
            <a:ext cx="43889613" cy="1246495"/>
          </a:xfrm>
          <a:prstGeom prst="rect">
            <a:avLst/>
          </a:prstGeom>
        </p:spPr>
        <p:txBody>
          <a:bodyPr wrap="square">
            <a:spAutoFit/>
          </a:bodyPr>
          <a:lstStyle/>
          <a:p>
            <a:pPr algn="ctr">
              <a:defRPr/>
            </a:pPr>
            <a:r>
              <a:rPr lang="en-US" sz="7500" b="1" dirty="0">
                <a:solidFill>
                  <a:schemeClr val="bg1"/>
                </a:solidFill>
                <a:latin typeface="Times New Roman" pitchFamily="18" charset="0"/>
                <a:cs typeface="Times New Roman" pitchFamily="18" charset="0"/>
              </a:rPr>
              <a:t>J component – SWE3002 – Information and System Security (Winter Semester 2023–24)</a:t>
            </a:r>
          </a:p>
        </p:txBody>
      </p:sp>
      <p:pic>
        <p:nvPicPr>
          <p:cNvPr id="3" name="Picture 2">
            <a:extLst>
              <a:ext uri="{FF2B5EF4-FFF2-40B4-BE49-F238E27FC236}">
                <a16:creationId xmlns:a16="http://schemas.microsoft.com/office/drawing/2014/main" id="{E284BF5C-47FD-4DD2-AD4D-54F29DB7C250}"/>
              </a:ext>
            </a:extLst>
          </p:cNvPr>
          <p:cNvPicPr>
            <a:picLocks noChangeAspect="1"/>
          </p:cNvPicPr>
          <p:nvPr/>
        </p:nvPicPr>
        <p:blipFill rotWithShape="1">
          <a:blip r:embed="rId3">
            <a:extLst>
              <a:ext uri="{28A0092B-C50C-407E-A947-70E740481C1C}">
                <a14:useLocalDpi xmlns:a14="http://schemas.microsoft.com/office/drawing/2010/main" val="0"/>
              </a:ext>
            </a:extLst>
          </a:blip>
          <a:srcRect t="10939" r="952" b="17140"/>
          <a:stretch/>
        </p:blipFill>
        <p:spPr>
          <a:xfrm>
            <a:off x="23503387" y="7060216"/>
            <a:ext cx="10739748" cy="5848765"/>
          </a:xfrm>
          <a:prstGeom prst="rect">
            <a:avLst/>
          </a:prstGeom>
        </p:spPr>
      </p:pic>
      <p:sp>
        <p:nvSpPr>
          <p:cNvPr id="27" name="Rectangle 5">
            <a:extLst>
              <a:ext uri="{FF2B5EF4-FFF2-40B4-BE49-F238E27FC236}">
                <a16:creationId xmlns:a16="http://schemas.microsoft.com/office/drawing/2014/main" id="{84159017-A2E1-4A1F-91CB-7C49109D2614}"/>
              </a:ext>
            </a:extLst>
          </p:cNvPr>
          <p:cNvSpPr>
            <a:spLocks noChangeArrowheads="1"/>
          </p:cNvSpPr>
          <p:nvPr/>
        </p:nvSpPr>
        <p:spPr bwMode="auto">
          <a:xfrm>
            <a:off x="34834239" y="20518827"/>
            <a:ext cx="8594172" cy="935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VAULT redefines secure financial transactions. Three-factor authentication and cutting-edge encryption, including </a:t>
            </a:r>
            <a:r>
              <a:rPr kumimoji="0" lang="en-US" altLang="en-US" sz="32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TriSecurEncrypt</a:t>
            </a:r>
            <a:r>
              <a:rPr kumimoji="0" lang="en-US" altLang="en-US" sz="32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safeguard user data. This robust system is built with Android Studio, Java, XML, and Firebase's suite of security-focused services. Additionally, VAULT adheres to industry-standard practices for ongoing protection.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Security doesn't hinder usability. VAULT boasts a user-friendly interface with clear instructions and intuitive features, ensuring a seamless experience. Real-time feedback empowers users to manage finances confidently.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VAULT's potential extends far beyond its core functionalities. The secure architecture can integrate with various financial institutions, creating a versatile platform. With continuous updates and rigorous security assessments, VAULT is poised to be a leader in secure and user-friendly financial transactions for the digital age.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0" name="Rectangle 7">
            <a:extLst>
              <a:ext uri="{FF2B5EF4-FFF2-40B4-BE49-F238E27FC236}">
                <a16:creationId xmlns:a16="http://schemas.microsoft.com/office/drawing/2014/main" id="{5D1826ED-D167-4145-BE40-91515247FACA}"/>
              </a:ext>
            </a:extLst>
          </p:cNvPr>
          <p:cNvSpPr>
            <a:spLocks noChangeArrowheads="1"/>
          </p:cNvSpPr>
          <p:nvPr/>
        </p:nvSpPr>
        <p:spPr bwMode="auto">
          <a:xfrm>
            <a:off x="0" y="-155882"/>
            <a:ext cx="65" cy="768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8720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3" name="Picture 32">
            <a:extLst>
              <a:ext uri="{FF2B5EF4-FFF2-40B4-BE49-F238E27FC236}">
                <a16:creationId xmlns:a16="http://schemas.microsoft.com/office/drawing/2014/main" id="{A19A18C7-B326-4E6E-88BF-E169EC16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3193" y="18449684"/>
            <a:ext cx="7247578" cy="6775329"/>
          </a:xfrm>
          <a:prstGeom prst="rect">
            <a:avLst/>
          </a:prstGeom>
        </p:spPr>
      </p:pic>
      <p:pic>
        <p:nvPicPr>
          <p:cNvPr id="35" name="Picture 34">
            <a:extLst>
              <a:ext uri="{FF2B5EF4-FFF2-40B4-BE49-F238E27FC236}">
                <a16:creationId xmlns:a16="http://schemas.microsoft.com/office/drawing/2014/main" id="{81BC889A-AC9C-4668-9631-999F25FE7B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13443" y="24462770"/>
            <a:ext cx="4510021" cy="5910051"/>
          </a:xfrm>
          <a:prstGeom prst="rect">
            <a:avLst/>
          </a:prstGeom>
        </p:spPr>
      </p:pic>
      <p:sp>
        <p:nvSpPr>
          <p:cNvPr id="36" name="TextBox 35">
            <a:extLst>
              <a:ext uri="{FF2B5EF4-FFF2-40B4-BE49-F238E27FC236}">
                <a16:creationId xmlns:a16="http://schemas.microsoft.com/office/drawing/2014/main" id="{B089C121-6C4B-4750-A785-153C1876946F}"/>
              </a:ext>
            </a:extLst>
          </p:cNvPr>
          <p:cNvSpPr txBox="1"/>
          <p:nvPr/>
        </p:nvSpPr>
        <p:spPr>
          <a:xfrm>
            <a:off x="27191017" y="20865171"/>
            <a:ext cx="2471255" cy="584775"/>
          </a:xfrm>
          <a:prstGeom prst="rect">
            <a:avLst/>
          </a:prstGeom>
          <a:noFill/>
        </p:spPr>
        <p:txBody>
          <a:bodyPr wrap="square" rtlCol="0">
            <a:spAutoFit/>
          </a:bodyPr>
          <a:lstStyle/>
          <a:p>
            <a:r>
              <a:rPr lang="en-IN" sz="3200" u="sng" dirty="0">
                <a:latin typeface="Times New Roman" panose="02020603050405020304" pitchFamily="18" charset="0"/>
                <a:cs typeface="Times New Roman" panose="02020603050405020304" pitchFamily="18" charset="0"/>
              </a:rPr>
              <a:t>Sender’s side</a:t>
            </a:r>
          </a:p>
        </p:txBody>
      </p:sp>
      <p:sp>
        <p:nvSpPr>
          <p:cNvPr id="37" name="TextBox 36">
            <a:extLst>
              <a:ext uri="{FF2B5EF4-FFF2-40B4-BE49-F238E27FC236}">
                <a16:creationId xmlns:a16="http://schemas.microsoft.com/office/drawing/2014/main" id="{119205C1-85D8-42B9-BD9A-B44B384DC6EF}"/>
              </a:ext>
            </a:extLst>
          </p:cNvPr>
          <p:cNvSpPr txBox="1"/>
          <p:nvPr/>
        </p:nvSpPr>
        <p:spPr>
          <a:xfrm>
            <a:off x="31823465" y="26982665"/>
            <a:ext cx="3010773" cy="584775"/>
          </a:xfrm>
          <a:prstGeom prst="rect">
            <a:avLst/>
          </a:prstGeom>
          <a:noFill/>
        </p:spPr>
        <p:txBody>
          <a:bodyPr wrap="square" rtlCol="0">
            <a:spAutoFit/>
          </a:bodyPr>
          <a:lstStyle/>
          <a:p>
            <a:r>
              <a:rPr lang="en-IN" sz="3200" u="sng" dirty="0">
                <a:latin typeface="Times New Roman" panose="02020603050405020304" pitchFamily="18" charset="0"/>
                <a:cs typeface="Times New Roman" panose="02020603050405020304" pitchFamily="18" charset="0"/>
              </a:rPr>
              <a:t>Receiver’s side</a:t>
            </a:r>
          </a:p>
        </p:txBody>
      </p:sp>
      <p:sp>
        <p:nvSpPr>
          <p:cNvPr id="41" name="TextBox 40">
            <a:extLst>
              <a:ext uri="{FF2B5EF4-FFF2-40B4-BE49-F238E27FC236}">
                <a16:creationId xmlns:a16="http://schemas.microsoft.com/office/drawing/2014/main" id="{CDC56505-56E7-4F16-BBD2-F00A27D4EA2B}"/>
              </a:ext>
            </a:extLst>
          </p:cNvPr>
          <p:cNvSpPr txBox="1"/>
          <p:nvPr/>
        </p:nvSpPr>
        <p:spPr>
          <a:xfrm>
            <a:off x="11391876" y="12829727"/>
            <a:ext cx="23315308" cy="452431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Secure communication is achieved through HTTPS and certificate validation, safeguarding data transmission. User privacy is paramount: minimal data collection, anonymization where possible, and user control over their information are prioritized. Backups ensure data recovery in emergencies.</a:t>
            </a:r>
          </a:p>
          <a:p>
            <a:pPr algn="just"/>
            <a:r>
              <a:rPr lang="en-US" sz="3200" dirty="0">
                <a:latin typeface="Times New Roman" panose="02020603050405020304" pitchFamily="18" charset="0"/>
                <a:cs typeface="Times New Roman" panose="02020603050405020304" pitchFamily="18" charset="0"/>
              </a:rPr>
              <a:t>Robust access controls restrict access to user data and critical functions. The principle of least privilege and role-based access control ensure only authorized personnel can access sensitive information. Multi-factor authentication further secures administrative access.</a:t>
            </a:r>
          </a:p>
          <a:p>
            <a:pPr algn="just"/>
            <a:r>
              <a:rPr lang="en-US" sz="3200" dirty="0">
                <a:latin typeface="Times New Roman" panose="02020603050405020304" pitchFamily="18" charset="0"/>
                <a:cs typeface="Times New Roman" panose="02020603050405020304" pitchFamily="18" charset="0"/>
              </a:rPr>
              <a:t>VAULT's commitment is reflected in continuous security monitoring. Regular security audits identify vulnerabilities, while a SIEM system monitors security events. A well-defined incident response plan ensures swift action against potential threats.</a:t>
            </a:r>
          </a:p>
          <a:p>
            <a:pPr algn="just"/>
            <a:r>
              <a:rPr lang="en-US" sz="3200" dirty="0">
                <a:latin typeface="Times New Roman" panose="02020603050405020304" pitchFamily="18" charset="0"/>
                <a:cs typeface="Times New Roman" panose="02020603050405020304" pitchFamily="18" charset="0"/>
              </a:rPr>
              <a:t>By combining these methodologies, VAULT offers a secure and trustworthy platform for managing finances.</a:t>
            </a:r>
          </a:p>
          <a:p>
            <a:pPr algn="just"/>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1197</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Manjula Ravi</dc:creator>
  <cp:lastModifiedBy>Aakarsh Mishra</cp:lastModifiedBy>
  <cp:revision>18</cp:revision>
  <dcterms:created xsi:type="dcterms:W3CDTF">2024-03-27T06:00:09Z</dcterms:created>
  <dcterms:modified xsi:type="dcterms:W3CDTF">2024-06-13T21:57:08Z</dcterms:modified>
</cp:coreProperties>
</file>