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Times New Roman" panose="02020603050405020304" pitchFamily="18" charset="0"/>
      <p:regular r:id="rId18"/>
    </p:embeddedFont>
    <p:embeddedFont>
      <p:font typeface="Times New Roman Bold" panose="02020803070505020304" pitchFamily="18" charset="0"/>
      <p:regular r:id="rId19"/>
      <p:bold r:id="rId20"/>
    </p:embeddedFont>
    <p:embeddedFont>
      <p:font typeface="Times New Roman Italics" panose="020B0604020202020204" charset="0"/>
      <p:regular r:id="rId21"/>
    </p:embeddedFon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57" d="100"/>
          <a:sy n="57" d="100"/>
        </p:scale>
        <p:origin x="5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rsh Sinha" userId="0c49dae9500f6a80" providerId="LiveId" clId="{83775F18-636E-4352-9D41-7B62C8479357}"/>
    <pc:docChg chg="modSld">
      <pc:chgData name="Aakarsh Sinha" userId="0c49dae9500f6a80" providerId="LiveId" clId="{83775F18-636E-4352-9D41-7B62C8479357}" dt="2023-12-08T04:00:43.830" v="0" actId="14100"/>
      <pc:docMkLst>
        <pc:docMk/>
      </pc:docMkLst>
      <pc:sldChg chg="modSp mod">
        <pc:chgData name="Aakarsh Sinha" userId="0c49dae9500f6a80" providerId="LiveId" clId="{83775F18-636E-4352-9D41-7B62C8479357}" dt="2023-12-08T04:00:43.830" v="0" actId="14100"/>
        <pc:sldMkLst>
          <pc:docMk/>
          <pc:sldMk cId="0" sldId="256"/>
        </pc:sldMkLst>
        <pc:spChg chg="mod">
          <ac:chgData name="Aakarsh Sinha" userId="0c49dae9500f6a80" providerId="LiveId" clId="{83775F18-636E-4352-9D41-7B62C8479357}" dt="2023-12-08T04:00:43.830" v="0" actId="14100"/>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412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192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1875059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2585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127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9276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7616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818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40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830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708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156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455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377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055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124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12/8/2023</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49137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3" name="TextBox 3"/>
          <p:cNvSpPr txBox="1"/>
          <p:nvPr/>
        </p:nvSpPr>
        <p:spPr>
          <a:xfrm>
            <a:off x="3283182" y="1782041"/>
            <a:ext cx="11549450" cy="2564805"/>
          </a:xfrm>
          <a:prstGeom prst="rect">
            <a:avLst/>
          </a:prstGeom>
        </p:spPr>
        <p:txBody>
          <a:bodyPr wrap="square" lIns="0" tIns="0" rIns="0" bIns="0" rtlCol="0" anchor="t">
            <a:spAutoFit/>
          </a:bodyPr>
          <a:lstStyle/>
          <a:p>
            <a:pPr algn="ctr">
              <a:lnSpc>
                <a:spcPts val="9999"/>
              </a:lnSpc>
            </a:pPr>
            <a:r>
              <a:rPr lang="en-US" sz="9999" dirty="0">
                <a:solidFill>
                  <a:srgbClr val="000000"/>
                </a:solidFill>
                <a:latin typeface="Times New Roman Bold"/>
              </a:rPr>
              <a:t>Courier Management System</a:t>
            </a:r>
          </a:p>
        </p:txBody>
      </p:sp>
      <p:sp>
        <p:nvSpPr>
          <p:cNvPr id="4" name="TextBox 4"/>
          <p:cNvSpPr txBox="1"/>
          <p:nvPr/>
        </p:nvSpPr>
        <p:spPr>
          <a:xfrm>
            <a:off x="3283182" y="6380904"/>
            <a:ext cx="11721636" cy="2463800"/>
          </a:xfrm>
          <a:prstGeom prst="rect">
            <a:avLst/>
          </a:prstGeom>
        </p:spPr>
        <p:txBody>
          <a:bodyPr lIns="0" tIns="0" rIns="0" bIns="0" rtlCol="0" anchor="t">
            <a:spAutoFit/>
          </a:bodyPr>
          <a:lstStyle/>
          <a:p>
            <a:pPr algn="ctr">
              <a:lnSpc>
                <a:spcPts val="6250"/>
              </a:lnSpc>
            </a:pPr>
            <a:r>
              <a:rPr lang="en-US" sz="5000">
                <a:solidFill>
                  <a:srgbClr val="000000"/>
                </a:solidFill>
                <a:latin typeface="Times New Roman Italics"/>
              </a:rPr>
              <a:t>Presented by</a:t>
            </a:r>
          </a:p>
          <a:p>
            <a:pPr algn="ctr">
              <a:lnSpc>
                <a:spcPts val="6250"/>
              </a:lnSpc>
            </a:pPr>
            <a:r>
              <a:rPr lang="en-US" sz="5000">
                <a:solidFill>
                  <a:srgbClr val="000000"/>
                </a:solidFill>
                <a:latin typeface="Times New Roman"/>
              </a:rPr>
              <a:t>AAKARSH SINHA</a:t>
            </a:r>
          </a:p>
          <a:p>
            <a:pPr algn="ctr">
              <a:lnSpc>
                <a:spcPts val="6250"/>
              </a:lnSpc>
            </a:pPr>
            <a:r>
              <a:rPr lang="en-US" sz="5000">
                <a:solidFill>
                  <a:srgbClr val="000000"/>
                </a:solidFill>
                <a:latin typeface="Times New Roman"/>
              </a:rPr>
              <a:t>Roll No.:- B210001CS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028700" y="1395030"/>
            <a:ext cx="16230600" cy="7496941"/>
          </a:xfrm>
          <a:custGeom>
            <a:avLst/>
            <a:gdLst/>
            <a:ahLst/>
            <a:cxnLst/>
            <a:rect l="l" t="t" r="r" b="b"/>
            <a:pathLst>
              <a:path w="16230600" h="7496941">
                <a:moveTo>
                  <a:pt x="0" y="0"/>
                </a:moveTo>
                <a:lnTo>
                  <a:pt x="16230600" y="0"/>
                </a:lnTo>
                <a:lnTo>
                  <a:pt x="16230600" y="7496940"/>
                </a:lnTo>
                <a:lnTo>
                  <a:pt x="0" y="7496940"/>
                </a:lnTo>
                <a:lnTo>
                  <a:pt x="0" y="0"/>
                </a:lnTo>
                <a:close/>
              </a:path>
            </a:pathLst>
          </a:custGeom>
          <a:blipFill>
            <a:blip r:embed="rId2"/>
            <a:stretch>
              <a:fillRect t="-15134" b="-6644"/>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2415389" y="1028700"/>
            <a:ext cx="13457222" cy="3266180"/>
          </a:xfrm>
          <a:custGeom>
            <a:avLst/>
            <a:gdLst/>
            <a:ahLst/>
            <a:cxnLst/>
            <a:rect l="l" t="t" r="r" b="b"/>
            <a:pathLst>
              <a:path w="13457222" h="3266180">
                <a:moveTo>
                  <a:pt x="0" y="0"/>
                </a:moveTo>
                <a:lnTo>
                  <a:pt x="13457222" y="0"/>
                </a:lnTo>
                <a:lnTo>
                  <a:pt x="13457222" y="3266180"/>
                </a:lnTo>
                <a:lnTo>
                  <a:pt x="0" y="3266180"/>
                </a:lnTo>
                <a:lnTo>
                  <a:pt x="0" y="0"/>
                </a:lnTo>
                <a:close/>
              </a:path>
            </a:pathLst>
          </a:custGeom>
          <a:blipFill>
            <a:blip r:embed="rId2"/>
            <a:stretch>
              <a:fillRect/>
            </a:stretch>
          </a:blipFill>
        </p:spPr>
      </p:sp>
      <p:sp>
        <p:nvSpPr>
          <p:cNvPr id="3" name="Freeform 3"/>
          <p:cNvSpPr/>
          <p:nvPr/>
        </p:nvSpPr>
        <p:spPr>
          <a:xfrm>
            <a:off x="2415389" y="5143500"/>
            <a:ext cx="13457222" cy="3784844"/>
          </a:xfrm>
          <a:custGeom>
            <a:avLst/>
            <a:gdLst/>
            <a:ahLst/>
            <a:cxnLst/>
            <a:rect l="l" t="t" r="r" b="b"/>
            <a:pathLst>
              <a:path w="13457222" h="3784844">
                <a:moveTo>
                  <a:pt x="0" y="0"/>
                </a:moveTo>
                <a:lnTo>
                  <a:pt x="13457222" y="0"/>
                </a:lnTo>
                <a:lnTo>
                  <a:pt x="13457222" y="3784844"/>
                </a:lnTo>
                <a:lnTo>
                  <a:pt x="0" y="3784844"/>
                </a:lnTo>
                <a:lnTo>
                  <a:pt x="0" y="0"/>
                </a:lnTo>
                <a:close/>
              </a:path>
            </a:pathLst>
          </a:custGeom>
          <a:blipFill>
            <a:blip r:embed="rId3"/>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257143" y="1028700"/>
            <a:ext cx="17773714" cy="8229600"/>
          </a:xfrm>
          <a:custGeom>
            <a:avLst/>
            <a:gdLst/>
            <a:ahLst/>
            <a:cxnLst/>
            <a:rect l="l" t="t" r="r" b="b"/>
            <a:pathLst>
              <a:path w="17773714" h="8229600">
                <a:moveTo>
                  <a:pt x="0" y="0"/>
                </a:moveTo>
                <a:lnTo>
                  <a:pt x="17773714" y="0"/>
                </a:lnTo>
                <a:lnTo>
                  <a:pt x="17773714" y="8229600"/>
                </a:lnTo>
                <a:lnTo>
                  <a:pt x="0" y="8229600"/>
                </a:lnTo>
                <a:lnTo>
                  <a:pt x="0" y="0"/>
                </a:lnTo>
                <a:close/>
              </a:path>
            </a:pathLst>
          </a:custGeom>
          <a:blipFill>
            <a:blip r:embed="rId2"/>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6382323" cy="993779"/>
          </a:xfrm>
          <a:prstGeom prst="rect">
            <a:avLst/>
          </a:prstGeom>
        </p:spPr>
        <p:txBody>
          <a:bodyPr lIns="0" tIns="0" rIns="0" bIns="0" rtlCol="0" anchor="t">
            <a:spAutoFit/>
          </a:bodyPr>
          <a:lstStyle/>
          <a:p>
            <a:pPr algn="ctr">
              <a:lnSpc>
                <a:spcPts val="6500"/>
              </a:lnSpc>
              <a:spcBef>
                <a:spcPct val="0"/>
              </a:spcBef>
            </a:pPr>
            <a:r>
              <a:rPr lang="en-US" sz="6500">
                <a:solidFill>
                  <a:srgbClr val="000000"/>
                </a:solidFill>
                <a:latin typeface="Times New Roman Bold"/>
              </a:rPr>
              <a:t>FUTURE WORK</a:t>
            </a:r>
          </a:p>
        </p:txBody>
      </p:sp>
      <p:sp>
        <p:nvSpPr>
          <p:cNvPr id="3" name="TextBox 3"/>
          <p:cNvSpPr txBox="1"/>
          <p:nvPr/>
        </p:nvSpPr>
        <p:spPr>
          <a:xfrm>
            <a:off x="1028700" y="3464358"/>
            <a:ext cx="12939836" cy="3807132"/>
          </a:xfrm>
          <a:prstGeom prst="rect">
            <a:avLst/>
          </a:prstGeom>
        </p:spPr>
        <p:txBody>
          <a:bodyPr wrap="square" lIns="0" tIns="0" rIns="0" bIns="0" rtlCol="0" anchor="t">
            <a:spAutoFit/>
          </a:bodyPr>
          <a:lstStyle/>
          <a:p>
            <a:pPr algn="just">
              <a:lnSpc>
                <a:spcPts val="5000"/>
              </a:lnSpc>
              <a:spcBef>
                <a:spcPct val="0"/>
              </a:spcBef>
            </a:pPr>
            <a:r>
              <a:rPr lang="en-US" sz="4000" dirty="0">
                <a:solidFill>
                  <a:srgbClr val="000000"/>
                </a:solidFill>
                <a:latin typeface="Times New Roman"/>
              </a:rPr>
              <a:t>Future enhancements for courier management involve AI-driven route optimization, IoT-based tracking, and sustainability with electric vehicles. Integrating blockchain for security, customer-centric upgrades, global compliance, and AR/VR for training are vital. Innovations in these areas ensure efficient and sustainable logistics.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5940709" cy="993779"/>
          </a:xfrm>
          <a:prstGeom prst="rect">
            <a:avLst/>
          </a:prstGeom>
        </p:spPr>
        <p:txBody>
          <a:bodyPr lIns="0" tIns="0" rIns="0" bIns="0" rtlCol="0" anchor="t">
            <a:spAutoFit/>
          </a:bodyPr>
          <a:lstStyle/>
          <a:p>
            <a:pPr algn="ctr">
              <a:lnSpc>
                <a:spcPts val="6500"/>
              </a:lnSpc>
              <a:spcBef>
                <a:spcPct val="0"/>
              </a:spcBef>
            </a:pPr>
            <a:r>
              <a:rPr lang="en-US" sz="6500">
                <a:solidFill>
                  <a:srgbClr val="000000"/>
                </a:solidFill>
                <a:latin typeface="Times New Roman Bold"/>
              </a:rPr>
              <a:t>CONCLUSION</a:t>
            </a:r>
          </a:p>
        </p:txBody>
      </p:sp>
      <p:sp>
        <p:nvSpPr>
          <p:cNvPr id="3" name="TextBox 3"/>
          <p:cNvSpPr txBox="1"/>
          <p:nvPr/>
        </p:nvSpPr>
        <p:spPr>
          <a:xfrm>
            <a:off x="1028700" y="3464358"/>
            <a:ext cx="13083852" cy="3222625"/>
          </a:xfrm>
          <a:prstGeom prst="rect">
            <a:avLst/>
          </a:prstGeom>
        </p:spPr>
        <p:txBody>
          <a:bodyPr wrap="square" lIns="0" tIns="0" rIns="0" bIns="0" rtlCol="0" anchor="t">
            <a:spAutoFit/>
          </a:bodyPr>
          <a:lstStyle/>
          <a:p>
            <a:pPr algn="just">
              <a:lnSpc>
                <a:spcPts val="5000"/>
              </a:lnSpc>
              <a:spcBef>
                <a:spcPct val="0"/>
              </a:spcBef>
            </a:pPr>
            <a:r>
              <a:rPr lang="en-US" sz="4000" dirty="0">
                <a:solidFill>
                  <a:srgbClr val="000000"/>
                </a:solidFill>
                <a:latin typeface="Times New Roman"/>
              </a:rPr>
              <a:t>The Courier Management System simplifies courier placement and tracking with a user-friendly interface. Tailored for specific business needs, it manages employees, tracks couriers, and streamlines related tasks. Its goal is efficiency through simplicity, ensuring accessibility with comprehensive features.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5161391" cy="993779"/>
          </a:xfrm>
          <a:prstGeom prst="rect">
            <a:avLst/>
          </a:prstGeom>
        </p:spPr>
        <p:txBody>
          <a:bodyPr lIns="0" tIns="0" rIns="0" bIns="0" rtlCol="0" anchor="t">
            <a:spAutoFit/>
          </a:bodyPr>
          <a:lstStyle/>
          <a:p>
            <a:pPr algn="ctr">
              <a:lnSpc>
                <a:spcPts val="6500"/>
              </a:lnSpc>
              <a:spcBef>
                <a:spcPct val="0"/>
              </a:spcBef>
            </a:pPr>
            <a:r>
              <a:rPr lang="en-US" sz="6500">
                <a:solidFill>
                  <a:srgbClr val="000000"/>
                </a:solidFill>
                <a:latin typeface="Times New Roman Bold"/>
              </a:rPr>
              <a:t>REFERENCE</a:t>
            </a:r>
          </a:p>
        </p:txBody>
      </p:sp>
      <p:sp>
        <p:nvSpPr>
          <p:cNvPr id="3" name="TextBox 3"/>
          <p:cNvSpPr txBox="1"/>
          <p:nvPr/>
        </p:nvSpPr>
        <p:spPr>
          <a:xfrm>
            <a:off x="1028700" y="2918835"/>
            <a:ext cx="2580696" cy="708025"/>
          </a:xfrm>
          <a:prstGeom prst="rect">
            <a:avLst/>
          </a:prstGeom>
        </p:spPr>
        <p:txBody>
          <a:bodyPr lIns="0" tIns="0" rIns="0" bIns="0" rtlCol="0" anchor="t">
            <a:spAutoFit/>
          </a:bodyPr>
          <a:lstStyle/>
          <a:p>
            <a:pPr algn="just">
              <a:lnSpc>
                <a:spcPts val="5000"/>
              </a:lnSpc>
              <a:spcBef>
                <a:spcPct val="0"/>
              </a:spcBef>
            </a:pPr>
            <a:r>
              <a:rPr lang="en-US" sz="4000">
                <a:solidFill>
                  <a:srgbClr val="000000"/>
                </a:solidFill>
                <a:latin typeface="Times New Roman Bold"/>
              </a:rPr>
              <a:t>Book used:</a:t>
            </a:r>
          </a:p>
        </p:txBody>
      </p:sp>
      <p:sp>
        <p:nvSpPr>
          <p:cNvPr id="4" name="TextBox 4"/>
          <p:cNvSpPr txBox="1"/>
          <p:nvPr/>
        </p:nvSpPr>
        <p:spPr>
          <a:xfrm>
            <a:off x="1028700" y="4006417"/>
            <a:ext cx="13011844" cy="1883529"/>
          </a:xfrm>
          <a:prstGeom prst="rect">
            <a:avLst/>
          </a:prstGeom>
        </p:spPr>
        <p:txBody>
          <a:bodyPr wrap="square" lIns="0" tIns="0" rIns="0" bIns="0" rtlCol="0" anchor="t">
            <a:spAutoFit/>
          </a:bodyPr>
          <a:lstStyle/>
          <a:p>
            <a:pPr algn="just">
              <a:lnSpc>
                <a:spcPts val="5000"/>
              </a:lnSpc>
              <a:spcBef>
                <a:spcPct val="0"/>
              </a:spcBef>
            </a:pPr>
            <a:r>
              <a:rPr lang="en-US" sz="4000" dirty="0">
                <a:solidFill>
                  <a:srgbClr val="000000"/>
                </a:solidFill>
                <a:latin typeface="Times New Roman"/>
              </a:rPr>
              <a:t>Henry F </a:t>
            </a:r>
            <a:r>
              <a:rPr lang="en-US" sz="4000" dirty="0" err="1">
                <a:solidFill>
                  <a:srgbClr val="000000"/>
                </a:solidFill>
                <a:latin typeface="Times New Roman"/>
              </a:rPr>
              <a:t>Korth</a:t>
            </a:r>
            <a:r>
              <a:rPr lang="en-US" sz="4000" dirty="0">
                <a:solidFill>
                  <a:srgbClr val="000000"/>
                </a:solidFill>
                <a:latin typeface="Times New Roman"/>
              </a:rPr>
              <a:t>, Abraham Silber Schatz, ''Database system concepts'', McGraw-Hill International editions, Computer Science Series (1991). Second Edition.</a:t>
            </a:r>
          </a:p>
        </p:txBody>
      </p:sp>
      <p:sp>
        <p:nvSpPr>
          <p:cNvPr id="5" name="TextBox 5"/>
          <p:cNvSpPr txBox="1"/>
          <p:nvPr/>
        </p:nvSpPr>
        <p:spPr>
          <a:xfrm>
            <a:off x="1028700" y="6552190"/>
            <a:ext cx="3308059" cy="708025"/>
          </a:xfrm>
          <a:prstGeom prst="rect">
            <a:avLst/>
          </a:prstGeom>
        </p:spPr>
        <p:txBody>
          <a:bodyPr lIns="0" tIns="0" rIns="0" bIns="0" rtlCol="0" anchor="t">
            <a:spAutoFit/>
          </a:bodyPr>
          <a:lstStyle/>
          <a:p>
            <a:pPr algn="just">
              <a:lnSpc>
                <a:spcPts val="5000"/>
              </a:lnSpc>
              <a:spcBef>
                <a:spcPct val="0"/>
              </a:spcBef>
            </a:pPr>
            <a:r>
              <a:rPr lang="en-US" sz="4000">
                <a:solidFill>
                  <a:srgbClr val="000000"/>
                </a:solidFill>
                <a:latin typeface="Times New Roman Bold"/>
              </a:rPr>
              <a:t>Sites Referred: </a:t>
            </a:r>
          </a:p>
        </p:txBody>
      </p:sp>
      <p:sp>
        <p:nvSpPr>
          <p:cNvPr id="6" name="TextBox 6"/>
          <p:cNvSpPr txBox="1"/>
          <p:nvPr/>
        </p:nvSpPr>
        <p:spPr>
          <a:xfrm>
            <a:off x="1028700" y="7641215"/>
            <a:ext cx="5490150" cy="708025"/>
          </a:xfrm>
          <a:prstGeom prst="rect">
            <a:avLst/>
          </a:prstGeom>
        </p:spPr>
        <p:txBody>
          <a:bodyPr lIns="0" tIns="0" rIns="0" bIns="0" rtlCol="0" anchor="t">
            <a:spAutoFit/>
          </a:bodyPr>
          <a:lstStyle/>
          <a:p>
            <a:pPr algn="just">
              <a:lnSpc>
                <a:spcPts val="5000"/>
              </a:lnSpc>
              <a:spcBef>
                <a:spcPct val="0"/>
              </a:spcBef>
            </a:pPr>
            <a:r>
              <a:rPr lang="en-US" sz="4000">
                <a:solidFill>
                  <a:srgbClr val="000000"/>
                </a:solidFill>
                <a:latin typeface="Times New Roman"/>
              </a:rPr>
              <a:t>https://chat.openai.com/</a:t>
            </a:r>
          </a:p>
        </p:txBody>
      </p:sp>
      <p:sp>
        <p:nvSpPr>
          <p:cNvPr id="7" name="TextBox 7"/>
          <p:cNvSpPr txBox="1"/>
          <p:nvPr/>
        </p:nvSpPr>
        <p:spPr>
          <a:xfrm>
            <a:off x="1028700" y="8550275"/>
            <a:ext cx="10295946" cy="708025"/>
          </a:xfrm>
          <a:prstGeom prst="rect">
            <a:avLst/>
          </a:prstGeom>
        </p:spPr>
        <p:txBody>
          <a:bodyPr lIns="0" tIns="0" rIns="0" bIns="0" rtlCol="0" anchor="t">
            <a:spAutoFit/>
          </a:bodyPr>
          <a:lstStyle/>
          <a:p>
            <a:pPr algn="just">
              <a:lnSpc>
                <a:spcPts val="5000"/>
              </a:lnSpc>
              <a:spcBef>
                <a:spcPct val="0"/>
              </a:spcBef>
            </a:pPr>
            <a:r>
              <a:rPr lang="en-US" sz="4000">
                <a:solidFill>
                  <a:srgbClr val="000000"/>
                </a:solidFill>
                <a:latin typeface="Times New Roman"/>
              </a:rPr>
              <a:t>https://optimoroute.com/courier-management/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5088602" y="4184650"/>
            <a:ext cx="8110795" cy="1908176"/>
          </a:xfrm>
          <a:prstGeom prst="rect">
            <a:avLst/>
          </a:prstGeom>
        </p:spPr>
        <p:txBody>
          <a:bodyPr lIns="0" tIns="0" rIns="0" bIns="0" rtlCol="0" anchor="t">
            <a:spAutoFit/>
          </a:bodyPr>
          <a:lstStyle/>
          <a:p>
            <a:pPr algn="ctr">
              <a:lnSpc>
                <a:spcPts val="12500"/>
              </a:lnSpc>
            </a:pPr>
            <a:r>
              <a:rPr lang="en-US" sz="12500">
                <a:solidFill>
                  <a:srgbClr val="000000"/>
                </a:solidFill>
                <a:latin typeface="Times New Rom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4" name="TextBox 4"/>
          <p:cNvSpPr txBox="1"/>
          <p:nvPr/>
        </p:nvSpPr>
        <p:spPr>
          <a:xfrm>
            <a:off x="1028700" y="1019175"/>
            <a:ext cx="4429208" cy="993775"/>
          </a:xfrm>
          <a:prstGeom prst="rect">
            <a:avLst/>
          </a:prstGeom>
        </p:spPr>
        <p:txBody>
          <a:bodyPr lIns="0" tIns="0" rIns="0" bIns="0" rtlCol="0" anchor="t">
            <a:spAutoFit/>
          </a:bodyPr>
          <a:lstStyle/>
          <a:p>
            <a:pPr algn="ctr">
              <a:lnSpc>
                <a:spcPts val="6500"/>
              </a:lnSpc>
            </a:pPr>
            <a:r>
              <a:rPr lang="en-US" sz="6500">
                <a:solidFill>
                  <a:srgbClr val="000000"/>
                </a:solidFill>
                <a:latin typeface="Times New Roman Bold"/>
              </a:rPr>
              <a:t>CONTENT</a:t>
            </a:r>
          </a:p>
        </p:txBody>
      </p:sp>
      <p:sp>
        <p:nvSpPr>
          <p:cNvPr id="5" name="TextBox 5"/>
          <p:cNvSpPr txBox="1"/>
          <p:nvPr/>
        </p:nvSpPr>
        <p:spPr>
          <a:xfrm>
            <a:off x="2301749" y="2783032"/>
            <a:ext cx="6842251" cy="7124699"/>
          </a:xfrm>
          <a:prstGeom prst="rect">
            <a:avLst/>
          </a:prstGeom>
        </p:spPr>
        <p:txBody>
          <a:bodyPr lIns="0" tIns="0" rIns="0" bIns="0" rtlCol="0" anchor="t">
            <a:spAutoFit/>
          </a:bodyPr>
          <a:lstStyle/>
          <a:p>
            <a:pPr marL="971553" lvl="1" indent="-485777" algn="just">
              <a:lnSpc>
                <a:spcPts val="6975"/>
              </a:lnSpc>
              <a:buFont typeface="Arial"/>
              <a:buChar char="•"/>
            </a:pPr>
            <a:r>
              <a:rPr lang="en-US" sz="4500">
                <a:solidFill>
                  <a:srgbClr val="000000"/>
                </a:solidFill>
                <a:latin typeface="Times New Roman"/>
              </a:rPr>
              <a:t>About The Project</a:t>
            </a:r>
          </a:p>
          <a:p>
            <a:pPr marL="971553" lvl="1" indent="-485777" algn="just">
              <a:lnSpc>
                <a:spcPts val="6975"/>
              </a:lnSpc>
              <a:buFont typeface="Arial"/>
              <a:buChar char="•"/>
            </a:pPr>
            <a:r>
              <a:rPr lang="en-US" sz="4500">
                <a:solidFill>
                  <a:srgbClr val="000000"/>
                </a:solidFill>
                <a:latin typeface="Times New Roman"/>
              </a:rPr>
              <a:t>Relational Schema</a:t>
            </a:r>
          </a:p>
          <a:p>
            <a:pPr marL="971553" lvl="1" indent="-485777" algn="just">
              <a:lnSpc>
                <a:spcPts val="6975"/>
              </a:lnSpc>
              <a:buFont typeface="Arial"/>
              <a:buChar char="•"/>
            </a:pPr>
            <a:r>
              <a:rPr lang="en-US" sz="4500">
                <a:solidFill>
                  <a:srgbClr val="000000"/>
                </a:solidFill>
                <a:latin typeface="Times New Roman"/>
              </a:rPr>
              <a:t>Cardinalities</a:t>
            </a:r>
          </a:p>
          <a:p>
            <a:pPr marL="971553" lvl="1" indent="-485777" algn="just">
              <a:lnSpc>
                <a:spcPts val="6975"/>
              </a:lnSpc>
              <a:buFont typeface="Arial"/>
              <a:buChar char="•"/>
            </a:pPr>
            <a:r>
              <a:rPr lang="en-US" sz="4500">
                <a:solidFill>
                  <a:srgbClr val="000000"/>
                </a:solidFill>
                <a:latin typeface="Times New Roman"/>
              </a:rPr>
              <a:t>ER Diagram</a:t>
            </a:r>
          </a:p>
          <a:p>
            <a:pPr marL="971553" lvl="1" indent="-485777" algn="just">
              <a:lnSpc>
                <a:spcPts val="6975"/>
              </a:lnSpc>
              <a:buFont typeface="Arial"/>
              <a:buChar char="•"/>
            </a:pPr>
            <a:r>
              <a:rPr lang="en-US" sz="4500">
                <a:solidFill>
                  <a:srgbClr val="000000"/>
                </a:solidFill>
                <a:latin typeface="Times New Roman"/>
              </a:rPr>
              <a:t>Implementation</a:t>
            </a:r>
          </a:p>
          <a:p>
            <a:pPr marL="971553" lvl="1" indent="-485777" algn="just">
              <a:lnSpc>
                <a:spcPts val="6975"/>
              </a:lnSpc>
              <a:buFont typeface="Arial"/>
              <a:buChar char="•"/>
            </a:pPr>
            <a:r>
              <a:rPr lang="en-US" sz="4500">
                <a:solidFill>
                  <a:srgbClr val="000000"/>
                </a:solidFill>
                <a:latin typeface="Times New Roman"/>
              </a:rPr>
              <a:t>Future Work</a:t>
            </a:r>
          </a:p>
          <a:p>
            <a:pPr marL="971553" lvl="1" indent="-485777" algn="just">
              <a:lnSpc>
                <a:spcPts val="6975"/>
              </a:lnSpc>
              <a:buFont typeface="Arial"/>
              <a:buChar char="•"/>
            </a:pPr>
            <a:r>
              <a:rPr lang="en-US" sz="4500">
                <a:solidFill>
                  <a:srgbClr val="000000"/>
                </a:solidFill>
                <a:latin typeface="Times New Roman"/>
              </a:rPr>
              <a:t>Conclusion</a:t>
            </a:r>
          </a:p>
          <a:p>
            <a:pPr marL="971553" lvl="1" indent="-485777" algn="just">
              <a:lnSpc>
                <a:spcPts val="6975"/>
              </a:lnSpc>
              <a:buFont typeface="Arial"/>
              <a:buChar char="•"/>
            </a:pPr>
            <a:r>
              <a:rPr lang="en-US" sz="4500">
                <a:solidFill>
                  <a:srgbClr val="000000"/>
                </a:solidFill>
                <a:latin typeface="Times New Roman"/>
              </a:rPr>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3880151"/>
            <a:ext cx="12075740" cy="4103688"/>
          </a:xfrm>
          <a:prstGeom prst="rect">
            <a:avLst/>
          </a:prstGeom>
        </p:spPr>
        <p:txBody>
          <a:bodyPr wrap="square" lIns="0" tIns="0" rIns="0" bIns="0" rtlCol="0" anchor="t">
            <a:spAutoFit/>
          </a:bodyPr>
          <a:lstStyle/>
          <a:p>
            <a:pPr algn="just">
              <a:lnSpc>
                <a:spcPts val="3999"/>
              </a:lnSpc>
              <a:spcBef>
                <a:spcPct val="0"/>
              </a:spcBef>
            </a:pPr>
            <a:r>
              <a:rPr lang="en-US" sz="3999" dirty="0">
                <a:solidFill>
                  <a:srgbClr val="000000"/>
                </a:solidFill>
                <a:latin typeface="Times New Roman"/>
              </a:rPr>
              <a:t>A courier management system (CMS) is like a smart tool for delivery companies. It helps them organize everything - from taking orders to tracking packages and planning the best delivery routes. This system also looks after the delivery vehicles and keeps customers updated about their packages. By using this tool, delivery companies work better, make fewer mistakes, keep customers happier, and earn more money.</a:t>
            </a:r>
          </a:p>
        </p:txBody>
      </p:sp>
      <p:sp>
        <p:nvSpPr>
          <p:cNvPr id="3" name="TextBox 3"/>
          <p:cNvSpPr txBox="1"/>
          <p:nvPr/>
        </p:nvSpPr>
        <p:spPr>
          <a:xfrm>
            <a:off x="1028700" y="1019175"/>
            <a:ext cx="9277181" cy="993779"/>
          </a:xfrm>
          <a:prstGeom prst="rect">
            <a:avLst/>
          </a:prstGeom>
        </p:spPr>
        <p:txBody>
          <a:bodyPr lIns="0" tIns="0" rIns="0" bIns="0" rtlCol="0" anchor="t">
            <a:spAutoFit/>
          </a:bodyPr>
          <a:lstStyle/>
          <a:p>
            <a:pPr algn="ctr">
              <a:lnSpc>
                <a:spcPts val="6500"/>
              </a:lnSpc>
              <a:spcBef>
                <a:spcPct val="0"/>
              </a:spcBef>
            </a:pPr>
            <a:r>
              <a:rPr lang="en-US" sz="6500">
                <a:solidFill>
                  <a:srgbClr val="000000"/>
                </a:solidFill>
                <a:latin typeface="Times New Roman Bold"/>
              </a:rPr>
              <a:t>ABOUT THE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3156251"/>
            <a:ext cx="13371884" cy="6394451"/>
          </a:xfrm>
          <a:prstGeom prst="rect">
            <a:avLst/>
          </a:prstGeom>
        </p:spPr>
        <p:txBody>
          <a:bodyPr wrap="square" lIns="0" tIns="0" rIns="0" bIns="0" rtlCol="0" anchor="t">
            <a:spAutoFit/>
          </a:bodyPr>
          <a:lstStyle/>
          <a:p>
            <a:pPr algn="just">
              <a:lnSpc>
                <a:spcPts val="5599"/>
              </a:lnSpc>
            </a:pPr>
            <a:r>
              <a:rPr lang="en-US" sz="3999" dirty="0">
                <a:solidFill>
                  <a:srgbClr val="000000"/>
                </a:solidFill>
                <a:latin typeface="Times New Roman"/>
              </a:rPr>
              <a:t>The use of courier management software helps the business in many ways:-</a:t>
            </a:r>
          </a:p>
          <a:p>
            <a:pPr algn="just">
              <a:lnSpc>
                <a:spcPts val="5599"/>
              </a:lnSpc>
            </a:pPr>
            <a:endParaRPr lang="en-US" sz="3999" dirty="0">
              <a:solidFill>
                <a:srgbClr val="000000"/>
              </a:solidFill>
              <a:latin typeface="Times New Roman"/>
            </a:endParaRPr>
          </a:p>
          <a:p>
            <a:pPr algn="just">
              <a:lnSpc>
                <a:spcPts val="5599"/>
              </a:lnSpc>
            </a:pPr>
            <a:r>
              <a:rPr lang="en-US" sz="3999" dirty="0">
                <a:solidFill>
                  <a:srgbClr val="000000"/>
                </a:solidFill>
                <a:latin typeface="Times New Roman"/>
              </a:rPr>
              <a:t>1. Time Efficiency</a:t>
            </a:r>
          </a:p>
          <a:p>
            <a:pPr algn="just">
              <a:lnSpc>
                <a:spcPts val="5599"/>
              </a:lnSpc>
            </a:pPr>
            <a:r>
              <a:rPr lang="en-US" sz="3999" dirty="0">
                <a:solidFill>
                  <a:srgbClr val="000000"/>
                </a:solidFill>
                <a:latin typeface="Times New Roman"/>
              </a:rPr>
              <a:t>2. Minimum Paperwork </a:t>
            </a:r>
          </a:p>
          <a:p>
            <a:pPr algn="just">
              <a:lnSpc>
                <a:spcPts val="5599"/>
              </a:lnSpc>
            </a:pPr>
            <a:r>
              <a:rPr lang="en-US" sz="3999" dirty="0">
                <a:solidFill>
                  <a:srgbClr val="000000"/>
                </a:solidFill>
                <a:latin typeface="Times New Roman"/>
              </a:rPr>
              <a:t>3. Real-Time Tracking </a:t>
            </a:r>
          </a:p>
          <a:p>
            <a:pPr algn="just">
              <a:lnSpc>
                <a:spcPts val="5599"/>
              </a:lnSpc>
            </a:pPr>
            <a:r>
              <a:rPr lang="en-US" sz="3999" dirty="0">
                <a:solidFill>
                  <a:srgbClr val="000000"/>
                </a:solidFill>
                <a:latin typeface="Times New Roman"/>
              </a:rPr>
              <a:t>4. Minimum Cost </a:t>
            </a:r>
          </a:p>
          <a:p>
            <a:pPr algn="just">
              <a:lnSpc>
                <a:spcPts val="5599"/>
              </a:lnSpc>
            </a:pPr>
            <a:r>
              <a:rPr lang="en-US" sz="3999" dirty="0">
                <a:solidFill>
                  <a:srgbClr val="000000"/>
                </a:solidFill>
                <a:latin typeface="Times New Roman"/>
              </a:rPr>
              <a:t>5. Enhanced Security </a:t>
            </a:r>
          </a:p>
          <a:p>
            <a:pPr algn="just">
              <a:lnSpc>
                <a:spcPts val="5599"/>
              </a:lnSpc>
            </a:pPr>
            <a:r>
              <a:rPr lang="en-US" sz="3999" dirty="0">
                <a:solidFill>
                  <a:srgbClr val="000000"/>
                </a:solidFill>
                <a:latin typeface="Times New Roman"/>
              </a:rPr>
              <a:t>6. Improved User Experience &amp; Customer Service </a:t>
            </a:r>
          </a:p>
        </p:txBody>
      </p:sp>
      <p:sp>
        <p:nvSpPr>
          <p:cNvPr id="3" name="TextBox 3"/>
          <p:cNvSpPr txBox="1"/>
          <p:nvPr/>
        </p:nvSpPr>
        <p:spPr>
          <a:xfrm>
            <a:off x="1028700" y="1019175"/>
            <a:ext cx="13745272" cy="993779"/>
          </a:xfrm>
          <a:prstGeom prst="rect">
            <a:avLst/>
          </a:prstGeom>
        </p:spPr>
        <p:txBody>
          <a:bodyPr lIns="0" tIns="0" rIns="0" bIns="0" rtlCol="0" anchor="t">
            <a:spAutoFit/>
          </a:bodyPr>
          <a:lstStyle/>
          <a:p>
            <a:pPr algn="ctr">
              <a:lnSpc>
                <a:spcPts val="6500"/>
              </a:lnSpc>
              <a:spcBef>
                <a:spcPct val="0"/>
              </a:spcBef>
            </a:pPr>
            <a:r>
              <a:rPr lang="en-US" sz="6500">
                <a:solidFill>
                  <a:srgbClr val="000000"/>
                </a:solidFill>
                <a:latin typeface="Times New Roman Bold"/>
              </a:rPr>
              <a:t>SIGNIFICANCE OF THE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9557538" cy="993779"/>
          </a:xfrm>
          <a:prstGeom prst="rect">
            <a:avLst/>
          </a:prstGeom>
        </p:spPr>
        <p:txBody>
          <a:bodyPr lIns="0" tIns="0" rIns="0" bIns="0" rtlCol="0" anchor="t">
            <a:spAutoFit/>
          </a:bodyPr>
          <a:lstStyle/>
          <a:p>
            <a:pPr algn="ctr">
              <a:lnSpc>
                <a:spcPts val="6500"/>
              </a:lnSpc>
              <a:spcBef>
                <a:spcPct val="0"/>
              </a:spcBef>
            </a:pPr>
            <a:r>
              <a:rPr lang="en-US" sz="6500">
                <a:solidFill>
                  <a:srgbClr val="000000"/>
                </a:solidFill>
                <a:latin typeface="Times New Roman Bold"/>
              </a:rPr>
              <a:t>RELATIONAL SCHEMA</a:t>
            </a:r>
          </a:p>
        </p:txBody>
      </p:sp>
      <p:sp>
        <p:nvSpPr>
          <p:cNvPr id="3" name="TextBox 3"/>
          <p:cNvSpPr txBox="1"/>
          <p:nvPr/>
        </p:nvSpPr>
        <p:spPr>
          <a:xfrm>
            <a:off x="1028700" y="2526753"/>
            <a:ext cx="12435780" cy="7630294"/>
          </a:xfrm>
          <a:prstGeom prst="rect">
            <a:avLst/>
          </a:prstGeom>
        </p:spPr>
        <p:txBody>
          <a:bodyPr wrap="square" lIns="0" tIns="0" rIns="0" bIns="0" rtlCol="0" anchor="t">
            <a:spAutoFit/>
          </a:bodyPr>
          <a:lstStyle/>
          <a:p>
            <a:pPr algn="just">
              <a:lnSpc>
                <a:spcPts val="3499"/>
              </a:lnSpc>
            </a:pPr>
            <a:r>
              <a:rPr lang="en-US" sz="3499" dirty="0">
                <a:solidFill>
                  <a:srgbClr val="000000"/>
                </a:solidFill>
                <a:latin typeface="Times New Roman"/>
              </a:rPr>
              <a:t>Admin:</a:t>
            </a:r>
          </a:p>
          <a:p>
            <a:pPr algn="just">
              <a:lnSpc>
                <a:spcPts val="3499"/>
              </a:lnSpc>
            </a:pPr>
            <a:r>
              <a:rPr lang="en-US" sz="3499" dirty="0">
                <a:solidFill>
                  <a:srgbClr val="000000"/>
                </a:solidFill>
                <a:latin typeface="Times New Roman"/>
              </a:rPr>
              <a:t>(Email, Name, Phone Number, </a:t>
            </a:r>
            <a:r>
              <a:rPr lang="en-US" sz="3499" u="sng" dirty="0" err="1">
                <a:solidFill>
                  <a:srgbClr val="000000"/>
                </a:solidFill>
                <a:latin typeface="Times New Roman"/>
              </a:rPr>
              <a:t>A.Id</a:t>
            </a:r>
            <a:r>
              <a:rPr lang="en-US" sz="3499" dirty="0">
                <a:solidFill>
                  <a:srgbClr val="000000"/>
                </a:solidFill>
                <a:latin typeface="Times New Roman"/>
              </a:rPr>
              <a:t>)</a:t>
            </a:r>
          </a:p>
          <a:p>
            <a:pPr algn="just">
              <a:lnSpc>
                <a:spcPts val="3499"/>
              </a:lnSpc>
            </a:pPr>
            <a:endParaRPr lang="en-US" sz="3499" dirty="0">
              <a:solidFill>
                <a:srgbClr val="000000"/>
              </a:solidFill>
              <a:latin typeface="Times New Roman"/>
            </a:endParaRPr>
          </a:p>
          <a:p>
            <a:pPr algn="just">
              <a:lnSpc>
                <a:spcPts val="3499"/>
              </a:lnSpc>
            </a:pPr>
            <a:r>
              <a:rPr lang="en-US" sz="3499" dirty="0">
                <a:solidFill>
                  <a:srgbClr val="000000"/>
                </a:solidFill>
                <a:latin typeface="Times New Roman"/>
              </a:rPr>
              <a:t>Customer:</a:t>
            </a:r>
          </a:p>
          <a:p>
            <a:pPr algn="just">
              <a:lnSpc>
                <a:spcPts val="3499"/>
              </a:lnSpc>
            </a:pPr>
            <a:r>
              <a:rPr lang="en-US" sz="3499" dirty="0">
                <a:solidFill>
                  <a:srgbClr val="000000"/>
                </a:solidFill>
                <a:latin typeface="Times New Roman"/>
              </a:rPr>
              <a:t>(Email, Name, Phone Number, </a:t>
            </a:r>
            <a:r>
              <a:rPr lang="en-US" sz="3499" u="sng" dirty="0" err="1">
                <a:solidFill>
                  <a:srgbClr val="000000"/>
                </a:solidFill>
                <a:latin typeface="Times New Roman"/>
              </a:rPr>
              <a:t>C.Id</a:t>
            </a:r>
            <a:r>
              <a:rPr lang="en-US" sz="3499" dirty="0">
                <a:solidFill>
                  <a:srgbClr val="000000"/>
                </a:solidFill>
                <a:latin typeface="Times New Roman"/>
              </a:rPr>
              <a:t>)</a:t>
            </a:r>
          </a:p>
          <a:p>
            <a:pPr algn="just">
              <a:lnSpc>
                <a:spcPts val="3499"/>
              </a:lnSpc>
            </a:pPr>
            <a:endParaRPr lang="en-US" sz="3499" dirty="0">
              <a:solidFill>
                <a:srgbClr val="000000"/>
              </a:solidFill>
              <a:latin typeface="Times New Roman"/>
            </a:endParaRPr>
          </a:p>
          <a:p>
            <a:pPr algn="just">
              <a:lnSpc>
                <a:spcPts val="3499"/>
              </a:lnSpc>
            </a:pPr>
            <a:r>
              <a:rPr lang="en-US" sz="3499" dirty="0">
                <a:solidFill>
                  <a:srgbClr val="000000"/>
                </a:solidFill>
                <a:latin typeface="Times New Roman"/>
              </a:rPr>
              <a:t>Employee:</a:t>
            </a:r>
          </a:p>
          <a:p>
            <a:pPr algn="just">
              <a:lnSpc>
                <a:spcPts val="3499"/>
              </a:lnSpc>
            </a:pPr>
            <a:r>
              <a:rPr lang="en-US" sz="3499" dirty="0">
                <a:solidFill>
                  <a:srgbClr val="000000"/>
                </a:solidFill>
                <a:latin typeface="Times New Roman"/>
              </a:rPr>
              <a:t>(Email, Name, Phone Number, </a:t>
            </a:r>
            <a:r>
              <a:rPr lang="en-US" sz="3499" u="sng" dirty="0" err="1">
                <a:solidFill>
                  <a:srgbClr val="000000"/>
                </a:solidFill>
                <a:latin typeface="Times New Roman"/>
              </a:rPr>
              <a:t>E.Id</a:t>
            </a:r>
            <a:r>
              <a:rPr lang="en-US" sz="3499" dirty="0">
                <a:solidFill>
                  <a:srgbClr val="000000"/>
                </a:solidFill>
                <a:latin typeface="Times New Roman"/>
              </a:rPr>
              <a:t>)</a:t>
            </a:r>
          </a:p>
          <a:p>
            <a:pPr algn="just">
              <a:lnSpc>
                <a:spcPts val="3499"/>
              </a:lnSpc>
            </a:pPr>
            <a:endParaRPr lang="en-US" sz="3499" dirty="0">
              <a:solidFill>
                <a:srgbClr val="000000"/>
              </a:solidFill>
              <a:latin typeface="Times New Roman"/>
            </a:endParaRPr>
          </a:p>
          <a:p>
            <a:pPr algn="just">
              <a:lnSpc>
                <a:spcPts val="3499"/>
              </a:lnSpc>
            </a:pPr>
            <a:r>
              <a:rPr lang="en-US" sz="3499" dirty="0">
                <a:solidFill>
                  <a:srgbClr val="000000"/>
                </a:solidFill>
                <a:latin typeface="Times New Roman"/>
              </a:rPr>
              <a:t>Courier:</a:t>
            </a:r>
          </a:p>
          <a:p>
            <a:pPr algn="just">
              <a:lnSpc>
                <a:spcPts val="3499"/>
              </a:lnSpc>
            </a:pPr>
            <a:r>
              <a:rPr lang="en-US" sz="3499" dirty="0">
                <a:solidFill>
                  <a:srgbClr val="000000"/>
                </a:solidFill>
                <a:latin typeface="Times New Roman"/>
              </a:rPr>
              <a:t>(Courier Id, Courier </a:t>
            </a:r>
            <a:r>
              <a:rPr lang="en-US" sz="3499" dirty="0" err="1">
                <a:solidFill>
                  <a:srgbClr val="000000"/>
                </a:solidFill>
                <a:latin typeface="Times New Roman"/>
              </a:rPr>
              <a:t>Name,Courier</a:t>
            </a:r>
            <a:r>
              <a:rPr lang="en-US" sz="3499" dirty="0">
                <a:solidFill>
                  <a:srgbClr val="000000"/>
                </a:solidFill>
                <a:latin typeface="Times New Roman"/>
              </a:rPr>
              <a:t> Status, Type, Quantity, Price, Expected Delivery date, </a:t>
            </a:r>
            <a:r>
              <a:rPr lang="en-US" sz="3499" u="sng" dirty="0">
                <a:solidFill>
                  <a:srgbClr val="000000"/>
                </a:solidFill>
                <a:latin typeface="Times New Roman"/>
              </a:rPr>
              <a:t>Dimensions</a:t>
            </a:r>
            <a:r>
              <a:rPr lang="en-US" sz="3499" dirty="0">
                <a:solidFill>
                  <a:srgbClr val="000000"/>
                </a:solidFill>
                <a:latin typeface="Times New Roman"/>
              </a:rPr>
              <a:t>)</a:t>
            </a:r>
          </a:p>
          <a:p>
            <a:pPr algn="just">
              <a:lnSpc>
                <a:spcPts val="3499"/>
              </a:lnSpc>
            </a:pPr>
            <a:endParaRPr lang="en-US" sz="3499" dirty="0">
              <a:solidFill>
                <a:srgbClr val="000000"/>
              </a:solidFill>
              <a:latin typeface="Times New Roman"/>
            </a:endParaRPr>
          </a:p>
          <a:p>
            <a:pPr algn="just">
              <a:lnSpc>
                <a:spcPts val="3499"/>
              </a:lnSpc>
            </a:pPr>
            <a:r>
              <a:rPr lang="en-US" sz="3499" dirty="0">
                <a:solidFill>
                  <a:srgbClr val="000000"/>
                </a:solidFill>
                <a:latin typeface="Times New Roman"/>
              </a:rPr>
              <a:t>Address:</a:t>
            </a:r>
          </a:p>
          <a:p>
            <a:pPr algn="just">
              <a:lnSpc>
                <a:spcPts val="3499"/>
              </a:lnSpc>
            </a:pPr>
            <a:r>
              <a:rPr lang="en-US" sz="3499" dirty="0">
                <a:solidFill>
                  <a:srgbClr val="000000"/>
                </a:solidFill>
                <a:latin typeface="Times New Roman"/>
              </a:rPr>
              <a:t>(Name, Phone Number, House Number &amp; Landmark, City, State, Country)</a:t>
            </a:r>
          </a:p>
          <a:p>
            <a:pPr algn="just">
              <a:lnSpc>
                <a:spcPts val="3499"/>
              </a:lnSpc>
            </a:pPr>
            <a:endParaRPr lang="en-US" sz="3499"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6907857" cy="993779"/>
          </a:xfrm>
          <a:prstGeom prst="rect">
            <a:avLst/>
          </a:prstGeom>
        </p:spPr>
        <p:txBody>
          <a:bodyPr lIns="0" tIns="0" rIns="0" bIns="0" rtlCol="0" anchor="t">
            <a:spAutoFit/>
          </a:bodyPr>
          <a:lstStyle/>
          <a:p>
            <a:pPr algn="ctr">
              <a:lnSpc>
                <a:spcPts val="6500"/>
              </a:lnSpc>
              <a:spcBef>
                <a:spcPct val="0"/>
              </a:spcBef>
            </a:pPr>
            <a:r>
              <a:rPr lang="en-US" sz="6500">
                <a:solidFill>
                  <a:srgbClr val="000000"/>
                </a:solidFill>
                <a:latin typeface="Times New Roman Bold"/>
              </a:rPr>
              <a:t>CARDINALITIES</a:t>
            </a:r>
          </a:p>
        </p:txBody>
      </p:sp>
      <p:sp>
        <p:nvSpPr>
          <p:cNvPr id="3" name="TextBox 3"/>
          <p:cNvSpPr txBox="1"/>
          <p:nvPr/>
        </p:nvSpPr>
        <p:spPr>
          <a:xfrm>
            <a:off x="1028700" y="2911252"/>
            <a:ext cx="12867828" cy="7181453"/>
          </a:xfrm>
          <a:prstGeom prst="rect">
            <a:avLst/>
          </a:prstGeom>
        </p:spPr>
        <p:txBody>
          <a:bodyPr wrap="square" lIns="0" tIns="0" rIns="0" bIns="0" rtlCol="0" anchor="t">
            <a:spAutoFit/>
          </a:bodyPr>
          <a:lstStyle/>
          <a:p>
            <a:pPr marL="863595" lvl="1" indent="-431797" algn="just">
              <a:lnSpc>
                <a:spcPts val="3999"/>
              </a:lnSpc>
              <a:buFont typeface="Arial"/>
              <a:buChar char="•"/>
            </a:pPr>
            <a:r>
              <a:rPr lang="en-US" sz="3999" dirty="0">
                <a:solidFill>
                  <a:srgbClr val="000000"/>
                </a:solidFill>
                <a:latin typeface="Times New Roman"/>
              </a:rPr>
              <a:t>One admin can manage many parts of the system (one-to-many)</a:t>
            </a:r>
            <a:r>
              <a:rPr lang="en-US" sz="3999" u="none" dirty="0">
                <a:solidFill>
                  <a:srgbClr val="000000"/>
                </a:solidFill>
                <a:latin typeface="Times New Roman"/>
              </a:rPr>
              <a:t>.</a:t>
            </a:r>
          </a:p>
          <a:p>
            <a:pPr algn="just">
              <a:lnSpc>
                <a:spcPts val="3999"/>
              </a:lnSpc>
            </a:pPr>
            <a:endParaRPr lang="en-US" sz="3999" u="none" dirty="0">
              <a:solidFill>
                <a:srgbClr val="000000"/>
              </a:solidFill>
              <a:latin typeface="Times New Roman"/>
            </a:endParaRPr>
          </a:p>
          <a:p>
            <a:pPr marL="863595" lvl="1" indent="-431797" algn="just">
              <a:lnSpc>
                <a:spcPts val="3999"/>
              </a:lnSpc>
              <a:buFont typeface="Arial"/>
              <a:buChar char="•"/>
            </a:pPr>
            <a:r>
              <a:rPr lang="en-US" sz="3999" dirty="0">
                <a:solidFill>
                  <a:srgbClr val="000000"/>
                </a:solidFill>
                <a:latin typeface="Times New Roman"/>
              </a:rPr>
              <a:t>Each customer can place multiple orders (one-to-many).</a:t>
            </a:r>
          </a:p>
          <a:p>
            <a:pPr algn="just">
              <a:lnSpc>
                <a:spcPts val="3999"/>
              </a:lnSpc>
            </a:pPr>
            <a:endParaRPr lang="en-US" sz="3999" dirty="0">
              <a:solidFill>
                <a:srgbClr val="000000"/>
              </a:solidFill>
              <a:latin typeface="Times New Roman"/>
            </a:endParaRPr>
          </a:p>
          <a:p>
            <a:pPr marL="863595" lvl="1" indent="-431797" algn="just">
              <a:lnSpc>
                <a:spcPts val="3999"/>
              </a:lnSpc>
              <a:buFont typeface="Arial"/>
              <a:buChar char="•"/>
            </a:pPr>
            <a:r>
              <a:rPr lang="en-US" sz="3999" dirty="0">
                <a:solidFill>
                  <a:srgbClr val="000000"/>
                </a:solidFill>
                <a:latin typeface="Times New Roman"/>
              </a:rPr>
              <a:t>An employee can manage multiple aspects or orders (one-to-many).</a:t>
            </a:r>
          </a:p>
          <a:p>
            <a:pPr algn="just">
              <a:lnSpc>
                <a:spcPts val="3999"/>
              </a:lnSpc>
            </a:pPr>
            <a:endParaRPr lang="en-US" sz="3999" dirty="0">
              <a:solidFill>
                <a:srgbClr val="000000"/>
              </a:solidFill>
              <a:latin typeface="Times New Roman"/>
            </a:endParaRPr>
          </a:p>
          <a:p>
            <a:pPr marL="863595" lvl="1" indent="-431797" algn="just">
              <a:lnSpc>
                <a:spcPts val="3999"/>
              </a:lnSpc>
              <a:buFont typeface="Arial"/>
              <a:buChar char="•"/>
            </a:pPr>
            <a:r>
              <a:rPr lang="en-US" sz="3999" dirty="0">
                <a:solidFill>
                  <a:srgbClr val="000000"/>
                </a:solidFill>
                <a:latin typeface="Times New Roman"/>
              </a:rPr>
              <a:t>Each courier package is managed by one courier serv</a:t>
            </a:r>
            <a:r>
              <a:rPr lang="en-US" sz="3999" u="none" dirty="0">
                <a:solidFill>
                  <a:srgbClr val="000000"/>
                </a:solidFill>
                <a:latin typeface="Times New Roman"/>
              </a:rPr>
              <a:t>i</a:t>
            </a:r>
            <a:r>
              <a:rPr lang="en-US" sz="3999" dirty="0">
                <a:solidFill>
                  <a:srgbClr val="000000"/>
                </a:solidFill>
                <a:latin typeface="Times New Roman"/>
              </a:rPr>
              <a:t>c</a:t>
            </a:r>
            <a:r>
              <a:rPr lang="en-US" sz="3999" u="none" dirty="0">
                <a:solidFill>
                  <a:srgbClr val="000000"/>
                </a:solidFill>
                <a:latin typeface="Times New Roman"/>
              </a:rPr>
              <a:t>e</a:t>
            </a:r>
            <a:r>
              <a:rPr lang="en-US" sz="3999" dirty="0">
                <a:solidFill>
                  <a:srgbClr val="000000"/>
                </a:solidFill>
                <a:latin typeface="Times New Roman"/>
              </a:rPr>
              <a:t> (o</a:t>
            </a:r>
            <a:r>
              <a:rPr lang="en-US" sz="3999" u="none" dirty="0">
                <a:solidFill>
                  <a:srgbClr val="000000"/>
                </a:solidFill>
                <a:latin typeface="Times New Roman"/>
              </a:rPr>
              <a:t>n</a:t>
            </a:r>
            <a:r>
              <a:rPr lang="en-US" sz="3999" dirty="0">
                <a:solidFill>
                  <a:srgbClr val="000000"/>
                </a:solidFill>
                <a:latin typeface="Times New Roman"/>
              </a:rPr>
              <a:t>e-t</a:t>
            </a:r>
            <a:r>
              <a:rPr lang="en-US" sz="3999" u="none" dirty="0">
                <a:solidFill>
                  <a:srgbClr val="000000"/>
                </a:solidFill>
                <a:latin typeface="Times New Roman"/>
              </a:rPr>
              <a:t>o</a:t>
            </a:r>
            <a:r>
              <a:rPr lang="en-US" sz="3999" dirty="0">
                <a:solidFill>
                  <a:srgbClr val="000000"/>
                </a:solidFill>
                <a:latin typeface="Times New Roman"/>
              </a:rPr>
              <a:t>-ma</a:t>
            </a:r>
            <a:r>
              <a:rPr lang="en-US" sz="3999" u="none" dirty="0">
                <a:solidFill>
                  <a:srgbClr val="000000"/>
                </a:solidFill>
                <a:latin typeface="Times New Roman"/>
              </a:rPr>
              <a:t>n</a:t>
            </a:r>
            <a:r>
              <a:rPr lang="en-US" sz="3999" dirty="0">
                <a:solidFill>
                  <a:srgbClr val="000000"/>
                </a:solidFill>
                <a:latin typeface="Times New Roman"/>
              </a:rPr>
              <a:t>y).</a:t>
            </a:r>
          </a:p>
          <a:p>
            <a:pPr algn="just">
              <a:lnSpc>
                <a:spcPts val="3999"/>
              </a:lnSpc>
            </a:pPr>
            <a:endParaRPr lang="en-US" sz="3999" dirty="0">
              <a:solidFill>
                <a:srgbClr val="000000"/>
              </a:solidFill>
              <a:latin typeface="Times New Roman"/>
            </a:endParaRPr>
          </a:p>
          <a:p>
            <a:pPr marL="863595" lvl="1" indent="-431797" algn="just">
              <a:lnSpc>
                <a:spcPts val="3999"/>
              </a:lnSpc>
              <a:buFont typeface="Arial"/>
              <a:buChar char="•"/>
            </a:pPr>
            <a:r>
              <a:rPr lang="en-US" sz="3999" dirty="0">
                <a:solidFill>
                  <a:srgbClr val="000000"/>
                </a:solidFill>
                <a:latin typeface="Times New Roman"/>
              </a:rPr>
              <a:t>An address can be associated with multiple entities but usually, each entity has one address (one-to-many).</a:t>
            </a:r>
          </a:p>
          <a:p>
            <a:pPr algn="just">
              <a:lnSpc>
                <a:spcPts val="3999"/>
              </a:lnSpc>
            </a:pPr>
            <a:endParaRPr lang="en-US" sz="3999"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8099717" y="377967"/>
            <a:ext cx="9811422" cy="9531065"/>
          </a:xfrm>
          <a:custGeom>
            <a:avLst/>
            <a:gdLst/>
            <a:ahLst/>
            <a:cxnLst/>
            <a:rect l="l" t="t" r="r" b="b"/>
            <a:pathLst>
              <a:path w="9811422" h="9531065">
                <a:moveTo>
                  <a:pt x="0" y="0"/>
                </a:moveTo>
                <a:lnTo>
                  <a:pt x="9811422" y="0"/>
                </a:lnTo>
                <a:lnTo>
                  <a:pt x="9811422" y="9531066"/>
                </a:lnTo>
                <a:lnTo>
                  <a:pt x="0" y="9531066"/>
                </a:lnTo>
                <a:lnTo>
                  <a:pt x="0" y="0"/>
                </a:lnTo>
                <a:close/>
              </a:path>
            </a:pathLst>
          </a:custGeom>
          <a:blipFill>
            <a:blip r:embed="rId2"/>
            <a:stretch>
              <a:fillRect t="-120" b="-120"/>
            </a:stretch>
          </a:blipFill>
        </p:spPr>
      </p:sp>
      <p:sp>
        <p:nvSpPr>
          <p:cNvPr id="3" name="TextBox 3"/>
          <p:cNvSpPr txBox="1"/>
          <p:nvPr/>
        </p:nvSpPr>
        <p:spPr>
          <a:xfrm>
            <a:off x="1028700" y="1019175"/>
            <a:ext cx="5542106" cy="993779"/>
          </a:xfrm>
          <a:prstGeom prst="rect">
            <a:avLst/>
          </a:prstGeom>
        </p:spPr>
        <p:txBody>
          <a:bodyPr lIns="0" tIns="0" rIns="0" bIns="0" rtlCol="0" anchor="t">
            <a:spAutoFit/>
          </a:bodyPr>
          <a:lstStyle/>
          <a:p>
            <a:pPr algn="ctr">
              <a:lnSpc>
                <a:spcPts val="6500"/>
              </a:lnSpc>
              <a:spcBef>
                <a:spcPct val="0"/>
              </a:spcBef>
            </a:pPr>
            <a:r>
              <a:rPr lang="en-US" sz="6500">
                <a:solidFill>
                  <a:srgbClr val="000000"/>
                </a:solidFill>
                <a:latin typeface="Times New Roman Bold"/>
              </a:rPr>
              <a:t>ER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2428430" y="2334136"/>
            <a:ext cx="13431141" cy="6924164"/>
          </a:xfrm>
          <a:custGeom>
            <a:avLst/>
            <a:gdLst/>
            <a:ahLst/>
            <a:cxnLst/>
            <a:rect l="l" t="t" r="r" b="b"/>
            <a:pathLst>
              <a:path w="13431141" h="6924164">
                <a:moveTo>
                  <a:pt x="0" y="0"/>
                </a:moveTo>
                <a:lnTo>
                  <a:pt x="13431140" y="0"/>
                </a:lnTo>
                <a:lnTo>
                  <a:pt x="13431140" y="6924164"/>
                </a:lnTo>
                <a:lnTo>
                  <a:pt x="0" y="6924164"/>
                </a:lnTo>
                <a:lnTo>
                  <a:pt x="0" y="0"/>
                </a:lnTo>
                <a:close/>
              </a:path>
            </a:pathLst>
          </a:custGeom>
          <a:blipFill>
            <a:blip r:embed="rId2"/>
            <a:stretch>
              <a:fillRect t="-5152" r="-1093" b="-5152"/>
            </a:stretch>
          </a:blipFill>
        </p:spPr>
      </p:sp>
      <p:sp>
        <p:nvSpPr>
          <p:cNvPr id="3" name="TextBox 3"/>
          <p:cNvSpPr txBox="1"/>
          <p:nvPr/>
        </p:nvSpPr>
        <p:spPr>
          <a:xfrm>
            <a:off x="1028700" y="1019175"/>
            <a:ext cx="8226709" cy="993779"/>
          </a:xfrm>
          <a:prstGeom prst="rect">
            <a:avLst/>
          </a:prstGeom>
        </p:spPr>
        <p:txBody>
          <a:bodyPr lIns="0" tIns="0" rIns="0" bIns="0" rtlCol="0" anchor="t">
            <a:spAutoFit/>
          </a:bodyPr>
          <a:lstStyle/>
          <a:p>
            <a:pPr algn="ctr">
              <a:lnSpc>
                <a:spcPts val="6500"/>
              </a:lnSpc>
              <a:spcBef>
                <a:spcPct val="0"/>
              </a:spcBef>
            </a:pPr>
            <a:r>
              <a:rPr lang="en-US" sz="6500">
                <a:solidFill>
                  <a:srgbClr val="000000"/>
                </a:solidFill>
                <a:latin typeface="Times New Roman Bold"/>
              </a:rPr>
              <a:t>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2415389" y="240739"/>
            <a:ext cx="13617839" cy="3518503"/>
          </a:xfrm>
          <a:custGeom>
            <a:avLst/>
            <a:gdLst/>
            <a:ahLst/>
            <a:cxnLst/>
            <a:rect l="l" t="t" r="r" b="b"/>
            <a:pathLst>
              <a:path w="13617839" h="3518503">
                <a:moveTo>
                  <a:pt x="0" y="0"/>
                </a:moveTo>
                <a:lnTo>
                  <a:pt x="13617839" y="0"/>
                </a:lnTo>
                <a:lnTo>
                  <a:pt x="13617839" y="3518503"/>
                </a:lnTo>
                <a:lnTo>
                  <a:pt x="0" y="3518503"/>
                </a:lnTo>
                <a:lnTo>
                  <a:pt x="0" y="0"/>
                </a:lnTo>
                <a:close/>
              </a:path>
            </a:pathLst>
          </a:custGeom>
          <a:blipFill>
            <a:blip r:embed="rId2"/>
            <a:stretch>
              <a:fillRect t="-596" b="-596"/>
            </a:stretch>
          </a:blipFill>
        </p:spPr>
      </p:sp>
      <p:sp>
        <p:nvSpPr>
          <p:cNvPr id="3" name="Freeform 3"/>
          <p:cNvSpPr/>
          <p:nvPr/>
        </p:nvSpPr>
        <p:spPr>
          <a:xfrm>
            <a:off x="2415389" y="4431114"/>
            <a:ext cx="13617839" cy="5102530"/>
          </a:xfrm>
          <a:custGeom>
            <a:avLst/>
            <a:gdLst/>
            <a:ahLst/>
            <a:cxnLst/>
            <a:rect l="l" t="t" r="r" b="b"/>
            <a:pathLst>
              <a:path w="13617839" h="5102530">
                <a:moveTo>
                  <a:pt x="0" y="0"/>
                </a:moveTo>
                <a:lnTo>
                  <a:pt x="13617839" y="0"/>
                </a:lnTo>
                <a:lnTo>
                  <a:pt x="13617839" y="5102530"/>
                </a:lnTo>
                <a:lnTo>
                  <a:pt x="0" y="5102530"/>
                </a:lnTo>
                <a:lnTo>
                  <a:pt x="0" y="0"/>
                </a:lnTo>
                <a:close/>
              </a:path>
            </a:pathLst>
          </a:custGeom>
          <a:blipFill>
            <a:blip r:embed="rId3"/>
            <a:stretch>
              <a:fillRect t="-596" b="-596"/>
            </a:stretch>
          </a:blipFill>
        </p:spPr>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TotalTime>
  <Words>449</Words>
  <Application>Microsoft Office PowerPoint</Application>
  <PresentationFormat>Custom</PresentationFormat>
  <Paragraphs>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 Italics</vt:lpstr>
      <vt:lpstr>Arial</vt:lpstr>
      <vt:lpstr>Trebuchet MS</vt:lpstr>
      <vt:lpstr>Times New Roman Bold</vt:lpstr>
      <vt:lpstr>Times New Roman</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Aakarsh Sinha</dc:creator>
  <cp:lastModifiedBy>Aakarsh Sinha</cp:lastModifiedBy>
  <cp:revision>1</cp:revision>
  <dcterms:created xsi:type="dcterms:W3CDTF">2023-12-08T03:57:25Z</dcterms:created>
  <dcterms:modified xsi:type="dcterms:W3CDTF">2023-12-08T04:00:47Z</dcterms:modified>
  <dc:identifier>DAF2TScNfDg</dc:identifier>
</cp:coreProperties>
</file>