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Overlock"/>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8pOHdPcL8i7zWJeAZkFh0JKnP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F52324-881F-45CA-BB0E-549DE7A31598}">
  <a:tblStyle styleId="{56F52324-881F-45CA-BB0E-549DE7A3159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7ED"/>
          </a:solidFill>
        </a:fill>
      </a:tcStyle>
    </a:wholeTbl>
    <a:band1H>
      <a:tcTxStyle/>
      <a:tcStyle>
        <a:fill>
          <a:solidFill>
            <a:srgbClr val="DFF0DA"/>
          </a:solidFill>
        </a:fill>
      </a:tcStyle>
    </a:band1H>
    <a:band2H>
      <a:tcTxStyle/>
    </a:band2H>
    <a:band1V>
      <a:tcTxStyle/>
      <a:tcStyle>
        <a:fill>
          <a:solidFill>
            <a:srgbClr val="DFF0D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verlock-regular.fntdata"/><Relationship Id="rId21" Type="http://schemas.openxmlformats.org/officeDocument/2006/relationships/slide" Target="slides/slide16.xml"/><Relationship Id="rId24" Type="http://schemas.openxmlformats.org/officeDocument/2006/relationships/font" Target="fonts/Overlock-italic.fntdata"/><Relationship Id="rId23" Type="http://schemas.openxmlformats.org/officeDocument/2006/relationships/font" Target="fonts/Overlock-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verlo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8"/>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8"/>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0" name="Google Shape;20;p1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8"/>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7"/>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2" name="Google Shape;102;p27"/>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7"/>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4" name="Google Shape;104;p2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2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8"/>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1" name="Google Shape;111;p28"/>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8"/>
          <p:cNvSpPr txBox="1"/>
          <p:nvPr>
            <p:ph idx="1" type="body"/>
          </p:nvPr>
        </p:nvSpPr>
        <p:spPr>
          <a:xfrm rot="5400000">
            <a:off x="3302435"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3" name="Google Shape;113;p2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9"/>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9" name="Google Shape;29;p1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9"/>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0"/>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37" name="Google Shape;37;p20"/>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39" name="Google Shape;39;p2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1"/>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7" name="Google Shape;47;p21"/>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8" name="Google Shape;48;p2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21"/>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2"/>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56" name="Google Shape;56;p22"/>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2"/>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58" name="Google Shape;58;p22"/>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9" name="Google Shape;59;p22"/>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0" name="Google Shape;60;p22"/>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1" name="Google Shape;61;p2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23"/>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5"/>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82" name="Google Shape;82;p25"/>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5"/>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4" name="Google Shape;84;p25"/>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5" name="Google Shape;85;p2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2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6"/>
          <p:cNvSpPr/>
          <p:nvPr>
            <p:ph idx="2" type="pic"/>
          </p:nvPr>
        </p:nvSpPr>
        <p:spPr>
          <a:xfrm>
            <a:off x="6747062" y="3229"/>
            <a:ext cx="4629734" cy="6858000"/>
          </a:xfrm>
          <a:prstGeom prst="rect">
            <a:avLst/>
          </a:prstGeom>
          <a:solidFill>
            <a:schemeClr val="lt1">
              <a:alpha val="9803"/>
            </a:schemeClr>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1pPr>
            <a:lvl2pPr lvl="1" marR="0" rtl="0" algn="l">
              <a:lnSpc>
                <a:spcPct val="120000"/>
              </a:lnSpc>
              <a:spcBef>
                <a:spcPts val="6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2pPr>
            <a:lvl3pPr lvl="2" marR="0" rtl="0" algn="l">
              <a:lnSpc>
                <a:spcPct val="120000"/>
              </a:lnSpc>
              <a:spcBef>
                <a:spcPts val="600"/>
              </a:spcBef>
              <a:spcAft>
                <a:spcPts val="0"/>
              </a:spcAft>
              <a:buClr>
                <a:schemeClr val="accent6"/>
              </a:buClr>
              <a:buSzPts val="2160"/>
              <a:buFont typeface="Noto Sans Symbols"/>
              <a:buNone/>
              <a:defRPr b="0" i="0" sz="2400" u="none" cap="none" strike="noStrike">
                <a:solidFill>
                  <a:schemeClr val="lt1"/>
                </a:solidFill>
                <a:latin typeface="Arial"/>
                <a:ea typeface="Arial"/>
                <a:cs typeface="Arial"/>
                <a:sym typeface="Arial"/>
              </a:defRPr>
            </a:lvl3pPr>
            <a:lvl4pPr lvl="3"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4pPr>
            <a:lvl5pPr lvl="4"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5pPr>
            <a:lvl6pPr lvl="5"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6pPr>
            <a:lvl7pPr lvl="6"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7pPr>
            <a:lvl8pPr lvl="7"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8pPr>
            <a:lvl9pPr lvl="8" marR="0" rtl="0" algn="l">
              <a:lnSpc>
                <a:spcPct val="120000"/>
              </a:lnSpc>
              <a:spcBef>
                <a:spcPts val="600"/>
              </a:spcBef>
              <a:spcAft>
                <a:spcPts val="60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9pPr>
          </a:lstStyle>
          <a:p/>
        </p:txBody>
      </p:sp>
      <p:sp>
        <p:nvSpPr>
          <p:cNvPr id="92" name="Google Shape;92;p26"/>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3" name="Google Shape;93;p26"/>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6"/>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5" name="Google Shape;95;p2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7"/>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7" name="Google Shape;7;p17"/>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8" name="Google Shape;8;p17"/>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7"/>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1" name="Google Shape;11;p1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1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7"/>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arduino.cc" TargetMode="External"/><Relationship Id="rId4" Type="http://schemas.openxmlformats.org/officeDocument/2006/relationships/hyperlink" Target="https://lastminuteengineers.com/" TargetMode="External"/><Relationship Id="rId5" Type="http://schemas.openxmlformats.org/officeDocument/2006/relationships/hyperlink" Target="https://www.tinkercad.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9.jp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2611808" y="3428998"/>
            <a:ext cx="5530766" cy="23955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Font typeface="Arial"/>
              <a:buNone/>
            </a:pPr>
            <a:r>
              <a:rPr lang="en-US" sz="2400">
                <a:latin typeface="Arial"/>
                <a:ea typeface="Arial"/>
                <a:cs typeface="Arial"/>
                <a:sym typeface="Arial"/>
              </a:rPr>
              <a:t>NAME:-A</a:t>
            </a:r>
            <a:r>
              <a:rPr lang="en-US" sz="2400"/>
              <a:t>AKARSHAN BHARDWAJ</a:t>
            </a:r>
            <a:br>
              <a:rPr lang="en-US" sz="2400">
                <a:latin typeface="Arial"/>
                <a:ea typeface="Arial"/>
                <a:cs typeface="Arial"/>
                <a:sym typeface="Arial"/>
              </a:rPr>
            </a:br>
            <a:r>
              <a:rPr lang="en-US" sz="2400">
                <a:latin typeface="Arial"/>
                <a:ea typeface="Arial"/>
                <a:cs typeface="Arial"/>
                <a:sym typeface="Arial"/>
              </a:rPr>
              <a:t>SECTION:-SE</a:t>
            </a:r>
            <a:br>
              <a:rPr lang="en-US" sz="2400">
                <a:latin typeface="Arial"/>
                <a:ea typeface="Arial"/>
                <a:cs typeface="Arial"/>
                <a:sym typeface="Arial"/>
              </a:rPr>
            </a:br>
            <a:r>
              <a:rPr lang="en-US" sz="2400">
                <a:latin typeface="Arial"/>
                <a:ea typeface="Arial"/>
                <a:cs typeface="Arial"/>
                <a:sym typeface="Arial"/>
              </a:rPr>
              <a:t>ROLL NO:-2015041[1]</a:t>
            </a:r>
            <a:endParaRPr/>
          </a:p>
        </p:txBody>
      </p:sp>
      <p:sp>
        <p:nvSpPr>
          <p:cNvPr id="121" name="Google Shape;121;p1"/>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Autofit/>
          </a:bodyPr>
          <a:lstStyle/>
          <a:p>
            <a:pPr indent="0" lvl="0" marL="0" rtl="0" algn="ctr">
              <a:lnSpc>
                <a:spcPct val="120000"/>
              </a:lnSpc>
              <a:spcBef>
                <a:spcPts val="0"/>
              </a:spcBef>
              <a:spcAft>
                <a:spcPts val="0"/>
              </a:spcAft>
              <a:buSzPts val="4860"/>
              <a:buNone/>
            </a:pPr>
            <a:r>
              <a:rPr lang="en-US" sz="5400"/>
              <a:t> MINI</a:t>
            </a:r>
            <a:r>
              <a:rPr lang="en-US" sz="5400"/>
              <a:t> PROJECT 2021</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rial"/>
              <a:buNone/>
            </a:pPr>
            <a:r>
              <a:t/>
            </a:r>
            <a:endParaRPr sz="5400"/>
          </a:p>
        </p:txBody>
      </p:sp>
      <p:sp>
        <p:nvSpPr>
          <p:cNvPr id="210" name="Google Shape;210;p10"/>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fontScale="92500"/>
          </a:bodyPr>
          <a:lstStyle/>
          <a:p>
            <a:pPr indent="-344170" lvl="0" marL="344170" rtl="0" algn="just">
              <a:lnSpc>
                <a:spcPct val="120000"/>
              </a:lnSpc>
              <a:spcBef>
                <a:spcPts val="0"/>
              </a:spcBef>
              <a:spcAft>
                <a:spcPts val="0"/>
              </a:spcAft>
              <a:buSzPct val="90000"/>
              <a:buNone/>
            </a:pPr>
            <a:r>
              <a:rPr lang="en-US" sz="2400">
                <a:latin typeface="Arial"/>
                <a:ea typeface="Arial"/>
                <a:cs typeface="Arial"/>
                <a:sym typeface="Arial"/>
              </a:rPr>
              <a:t>  Secondly, in the practical part, the objective was to build a demo system to demonstrate how to tackle fire caused by an LPG or any other means.the system is expected to operate satisfactorily not only under fire conditions, but also when faced any conditions to be met in practice the condition about which we are talking here are burning of food, cloth catching fire,wire catching fire and other conditon from which fire can cause or formation of fumes occur.</a:t>
            </a:r>
            <a:endParaRPr sz="2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US" sz="5400"/>
              <a:t>HOW THIS PROJECT GETS ACTIVATED? </a:t>
            </a:r>
            <a:endParaRPr/>
          </a:p>
        </p:txBody>
      </p:sp>
      <p:pic>
        <p:nvPicPr>
          <p:cNvPr id="216" name="Google Shape;216;p11"/>
          <p:cNvPicPr preferRelativeResize="0"/>
          <p:nvPr>
            <p:ph idx="1" type="body"/>
          </p:nvPr>
        </p:nvPicPr>
        <p:blipFill rotWithShape="1">
          <a:blip r:embed="rId3">
            <a:alphaModFix/>
          </a:blip>
          <a:srcRect b="0" l="0" r="0" t="0"/>
          <a:stretch/>
        </p:blipFill>
        <p:spPr>
          <a:xfrm>
            <a:off x="6843787" y="2325808"/>
            <a:ext cx="3997325" cy="3857625"/>
          </a:xfrm>
          <a:prstGeom prst="rect">
            <a:avLst/>
          </a:prstGeom>
          <a:noFill/>
          <a:ln>
            <a:noFill/>
          </a:ln>
        </p:spPr>
      </p:pic>
      <p:sp>
        <p:nvSpPr>
          <p:cNvPr id="217" name="Google Shape;217;p11"/>
          <p:cNvSpPr txBox="1"/>
          <p:nvPr/>
        </p:nvSpPr>
        <p:spPr>
          <a:xfrm>
            <a:off x="2347913" y="2673920"/>
            <a:ext cx="3997325" cy="3365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11"/>
          <p:cNvSpPr txBox="1"/>
          <p:nvPr/>
        </p:nvSpPr>
        <p:spPr>
          <a:xfrm>
            <a:off x="1984375" y="2327275"/>
            <a:ext cx="45974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This project works on many principles like electronics circuitry , potential difference created by dense fumes. When the gas sensor installed on our breadboard comes in contact of fumes formed by any activity this leads to the detection upon change of resistance of the sensing material when the Gas comes in contact with the material. Using a simple voltage divider network, concentrations of gas can be detected now the signal is send to board which leads to the activation of piezo buzzer and servo motor.</a:t>
            </a:r>
            <a:endParaRPr sz="18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rial"/>
              <a:buNone/>
            </a:pPr>
            <a:r>
              <a:t/>
            </a:r>
            <a:endParaRPr sz="5400"/>
          </a:p>
        </p:txBody>
      </p:sp>
      <p:sp>
        <p:nvSpPr>
          <p:cNvPr id="224" name="Google Shape;224;p12"/>
          <p:cNvSpPr txBox="1"/>
          <p:nvPr/>
        </p:nvSpPr>
        <p:spPr>
          <a:xfrm>
            <a:off x="2347913" y="2673920"/>
            <a:ext cx="3997325" cy="3365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12"/>
          <p:cNvSpPr txBox="1"/>
          <p:nvPr/>
        </p:nvSpPr>
        <p:spPr>
          <a:xfrm>
            <a:off x="1984375" y="2327275"/>
            <a:ext cx="4597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12"/>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rPr lang="en-US"/>
              <a:t>Now the question arises what is the need of the servo motor. We are using servo motor for switching of mcb of all kitchen appliances. This servo motor is installed at main mcb board when piezo buzzer start ringing the servo motor do a 180-degree phase shift and hit the mcb. Which turn it off till it gets switch on back manually.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rial"/>
              <a:buNone/>
            </a:pPr>
            <a:r>
              <a:rPr lang="en-US" sz="5400"/>
              <a:t>CIRCUIT DIAGRAM</a:t>
            </a:r>
            <a:endParaRPr/>
          </a:p>
        </p:txBody>
      </p:sp>
      <p:sp>
        <p:nvSpPr>
          <p:cNvPr id="232" name="Google Shape;232;p13"/>
          <p:cNvSpPr txBox="1"/>
          <p:nvPr/>
        </p:nvSpPr>
        <p:spPr>
          <a:xfrm>
            <a:off x="2347913" y="2673920"/>
            <a:ext cx="3997325" cy="3365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3"/>
          <p:cNvSpPr txBox="1"/>
          <p:nvPr/>
        </p:nvSpPr>
        <p:spPr>
          <a:xfrm>
            <a:off x="1984375" y="2327275"/>
            <a:ext cx="4597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234" name="Google Shape;234;p13"/>
          <p:cNvPicPr preferRelativeResize="0"/>
          <p:nvPr>
            <p:ph idx="1" type="body"/>
          </p:nvPr>
        </p:nvPicPr>
        <p:blipFill rotWithShape="1">
          <a:blip r:embed="rId3">
            <a:alphaModFix/>
          </a:blip>
          <a:srcRect b="0" l="0" r="0" t="0"/>
          <a:stretch/>
        </p:blipFill>
        <p:spPr>
          <a:xfrm>
            <a:off x="2994500" y="2327264"/>
            <a:ext cx="7354737" cy="34475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US" sz="5400"/>
              <a:t>PROJECT UPGRADATION</a:t>
            </a:r>
            <a:endParaRPr/>
          </a:p>
        </p:txBody>
      </p:sp>
      <p:sp>
        <p:nvSpPr>
          <p:cNvPr id="240" name="Google Shape;240;p14"/>
          <p:cNvSpPr txBox="1"/>
          <p:nvPr/>
        </p:nvSpPr>
        <p:spPr>
          <a:xfrm>
            <a:off x="2347913" y="2673920"/>
            <a:ext cx="3997325" cy="3365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14"/>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rPr lang="en-US"/>
              <a:t>Any project with no future upgradation leads to degradation of that topic. We can upgrade it using GSM board, it will take a sim card for its working if any fire problem occur it will directly send maximum of 100 messages on your phone even if you are not at home, the only condition that can occur is that it need proper network and device need to be on during this process.</a:t>
            </a:r>
            <a:endParaRPr/>
          </a:p>
          <a:p>
            <a:pPr indent="-229870" lvl="0" marL="344170" rtl="0" algn="l">
              <a:lnSpc>
                <a:spcPct val="120000"/>
              </a:lnSpc>
              <a:spcBef>
                <a:spcPts val="16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rial"/>
              <a:buNone/>
            </a:pPr>
            <a:r>
              <a:rPr lang="en-US" sz="5400"/>
              <a:t>BIBLOGRAPHY</a:t>
            </a:r>
            <a:endParaRPr/>
          </a:p>
        </p:txBody>
      </p:sp>
      <p:sp>
        <p:nvSpPr>
          <p:cNvPr id="247" name="Google Shape;247;p15"/>
          <p:cNvSpPr txBox="1"/>
          <p:nvPr/>
        </p:nvSpPr>
        <p:spPr>
          <a:xfrm>
            <a:off x="2347913" y="2673920"/>
            <a:ext cx="3997325" cy="3365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15"/>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a:p>
          <a:p>
            <a:pPr indent="-344170" lvl="0" marL="344170" rtl="0" algn="l">
              <a:lnSpc>
                <a:spcPct val="120000"/>
              </a:lnSpc>
              <a:spcBef>
                <a:spcPts val="1600"/>
              </a:spcBef>
              <a:spcAft>
                <a:spcPts val="0"/>
              </a:spcAft>
              <a:buSzPts val="1800"/>
              <a:buChar char="▪"/>
            </a:pPr>
            <a:r>
              <a:rPr lang="en-US" u="sng">
                <a:solidFill>
                  <a:schemeClr val="hlink"/>
                </a:solidFill>
                <a:hlinkClick r:id="rId3"/>
              </a:rPr>
              <a:t>https://www.arduino.cc</a:t>
            </a:r>
            <a:endParaRPr/>
          </a:p>
          <a:p>
            <a:pPr indent="-344170" lvl="0" marL="344170" rtl="0" algn="l">
              <a:lnSpc>
                <a:spcPct val="120000"/>
              </a:lnSpc>
              <a:spcBef>
                <a:spcPts val="1600"/>
              </a:spcBef>
              <a:spcAft>
                <a:spcPts val="0"/>
              </a:spcAft>
              <a:buSzPts val="1800"/>
              <a:buChar char="▪"/>
            </a:pPr>
            <a:r>
              <a:rPr lang="en-US" u="sng">
                <a:solidFill>
                  <a:schemeClr val="hlink"/>
                </a:solidFill>
                <a:hlinkClick r:id="rId4"/>
              </a:rPr>
              <a:t>https://lastminuteengineers.com</a:t>
            </a:r>
            <a:endParaRPr/>
          </a:p>
          <a:p>
            <a:pPr indent="-344170" lvl="0" marL="344170" rtl="0" algn="l">
              <a:lnSpc>
                <a:spcPct val="120000"/>
              </a:lnSpc>
              <a:spcBef>
                <a:spcPts val="1600"/>
              </a:spcBef>
              <a:spcAft>
                <a:spcPts val="0"/>
              </a:spcAft>
              <a:buSzPts val="1800"/>
              <a:buChar char="▪"/>
            </a:pPr>
            <a:r>
              <a:rPr lang="en-US" u="sng">
                <a:solidFill>
                  <a:schemeClr val="hlink"/>
                </a:solidFill>
                <a:hlinkClick r:id="rId5"/>
              </a:rPr>
              <a:t>https://www.tinkercad.com</a:t>
            </a:r>
            <a:endParaRPr/>
          </a:p>
          <a:p>
            <a:pPr indent="-344170" lvl="0" marL="344170" rtl="0" algn="l">
              <a:lnSpc>
                <a:spcPct val="120000"/>
              </a:lnSpc>
              <a:spcBef>
                <a:spcPts val="1600"/>
              </a:spcBef>
              <a:spcAft>
                <a:spcPts val="0"/>
              </a:spcAft>
              <a:buSzPts val="1800"/>
              <a:buChar char="▪"/>
            </a:pPr>
            <a:r>
              <a:rPr lang="en-US"/>
              <a:t>https://www.youtube.com</a:t>
            </a:r>
            <a:endParaRPr/>
          </a:p>
          <a:p>
            <a:pPr indent="-229870" lvl="0" marL="344170" rtl="0" algn="l">
              <a:lnSpc>
                <a:spcPct val="120000"/>
              </a:lnSpc>
              <a:spcBef>
                <a:spcPts val="16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6"/>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lt1"/>
              </a:buClr>
              <a:buSzPts val="3200"/>
              <a:buFont typeface="Arial"/>
              <a:buNone/>
            </a:pPr>
            <a:r>
              <a:rPr lang="en-US"/>
              <a:t>                      THANK YOU</a:t>
            </a:r>
            <a:endParaRPr/>
          </a:p>
        </p:txBody>
      </p:sp>
      <p:sp>
        <p:nvSpPr>
          <p:cNvPr id="254" name="Google Shape;254;p16"/>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p>
            <a:pPr indent="0" lvl="0" marL="0" rtl="0" algn="r">
              <a:lnSpc>
                <a:spcPct val="120000"/>
              </a:lnSpc>
              <a:spcBef>
                <a:spcPts val="0"/>
              </a:spcBef>
              <a:spcAft>
                <a:spcPts val="0"/>
              </a:spcAft>
              <a:buSzPts val="162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rial"/>
              <a:buNone/>
            </a:pPr>
            <a:r>
              <a:rPr lang="en-US" sz="5400"/>
              <a:t>TOPIC</a:t>
            </a:r>
            <a:endParaRPr/>
          </a:p>
        </p:txBody>
      </p:sp>
      <p:sp>
        <p:nvSpPr>
          <p:cNvPr id="127" name="Google Shape;127;p2"/>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0" lvl="0" marL="0" rtl="0" algn="ctr">
              <a:lnSpc>
                <a:spcPct val="120000"/>
              </a:lnSpc>
              <a:spcBef>
                <a:spcPts val="0"/>
              </a:spcBef>
              <a:spcAft>
                <a:spcPts val="0"/>
              </a:spcAft>
              <a:buSzPts val="4860"/>
              <a:buNone/>
            </a:pPr>
            <a:r>
              <a:rPr lang="en-US" sz="5400">
                <a:latin typeface="Arial"/>
                <a:ea typeface="Arial"/>
                <a:cs typeface="Arial"/>
                <a:sym typeface="Arial"/>
              </a:rPr>
              <a:t>Fire detection alarm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rial"/>
              <a:buNone/>
            </a:pPr>
            <a:r>
              <a:rPr lang="en-US" sz="5400"/>
              <a:t>COMPONENTS</a:t>
            </a:r>
            <a:endParaRPr/>
          </a:p>
        </p:txBody>
      </p:sp>
      <p:graphicFrame>
        <p:nvGraphicFramePr>
          <p:cNvPr id="133" name="Google Shape;133;p3"/>
          <p:cNvGraphicFramePr/>
          <p:nvPr/>
        </p:nvGraphicFramePr>
        <p:xfrm>
          <a:off x="2773363" y="2052638"/>
          <a:ext cx="3000000" cy="3000000"/>
        </p:xfrm>
        <a:graphic>
          <a:graphicData uri="http://schemas.openxmlformats.org/drawingml/2006/table">
            <a:tbl>
              <a:tblPr bandRow="1" firstRow="1">
                <a:noFill/>
                <a:tableStyleId>{56F52324-881F-45CA-BB0E-549DE7A31598}</a:tableStyleId>
              </a:tblPr>
              <a:tblGrid>
                <a:gridCol w="3898100"/>
                <a:gridCol w="3898100"/>
              </a:tblGrid>
              <a:tr h="522825">
                <a:tc>
                  <a:txBody>
                    <a:bodyPr/>
                    <a:lstStyle/>
                    <a:p>
                      <a:pPr indent="0" lvl="0" marL="0" marR="0" rtl="0" algn="l">
                        <a:spcBef>
                          <a:spcPts val="0"/>
                        </a:spcBef>
                        <a:spcAft>
                          <a:spcPts val="0"/>
                        </a:spcAft>
                        <a:buClr>
                          <a:schemeClr val="lt1"/>
                        </a:buClr>
                        <a:buSzPts val="1800"/>
                        <a:buFont typeface="Arial"/>
                        <a:buNone/>
                      </a:pPr>
                      <a:r>
                        <a:rPr lang="en-US" sz="1800" u="none" cap="none" strike="noStrike"/>
                        <a:t>DEVICES</a:t>
                      </a:r>
                      <a:endParaRPr/>
                    </a:p>
                  </a:txBody>
                  <a:tcPr marT="45725" marB="45725" marR="91450" marL="91450">
                    <a:lnT cap="flat" cmpd="sng" w="12700">
                      <a:solidFill>
                        <a:schemeClr val="lt1"/>
                      </a:solidFill>
                      <a:prstDash val="solid"/>
                      <a:round/>
                      <a:headEnd len="sm" w="sm" type="none"/>
                      <a:tailEnd len="sm" w="sm" type="none"/>
                    </a:lnT>
                  </a:tcPr>
                </a:tc>
                <a:tc>
                  <a:txBody>
                    <a:bodyPr/>
                    <a:lstStyle/>
                    <a:p>
                      <a:pPr indent="0" lvl="0" marL="0" marR="0" rtl="0" algn="l">
                        <a:spcBef>
                          <a:spcPts val="0"/>
                        </a:spcBef>
                        <a:spcAft>
                          <a:spcPts val="0"/>
                        </a:spcAft>
                        <a:buClr>
                          <a:schemeClr val="lt1"/>
                        </a:buClr>
                        <a:buSzPts val="1800"/>
                        <a:buFont typeface="Arial"/>
                        <a:buNone/>
                      </a:pPr>
                      <a:r>
                        <a:rPr lang="en-US" sz="1800" u="none" cap="none" strike="noStrike"/>
                        <a:t>QUANTITY</a:t>
                      </a:r>
                      <a:endParaRPr/>
                    </a:p>
                  </a:txBody>
                  <a:tcPr marT="45725" marB="45725" marR="91450" marL="91450"/>
                </a:tc>
              </a:tr>
              <a:tr h="522825">
                <a:tc>
                  <a:txBody>
                    <a:bodyPr/>
                    <a:lstStyle/>
                    <a:p>
                      <a:pPr indent="0" lvl="0" marL="0" marR="0" rtl="0" algn="l">
                        <a:spcBef>
                          <a:spcPts val="0"/>
                        </a:spcBef>
                        <a:spcAft>
                          <a:spcPts val="0"/>
                        </a:spcAft>
                        <a:buNone/>
                      </a:pPr>
                      <a:r>
                        <a:rPr lang="en-US" sz="1800" u="none" cap="none" strike="noStrike"/>
                        <a:t>Arduino UNO R3</a:t>
                      </a:r>
                      <a:endParaRPr/>
                    </a:p>
                  </a:txBody>
                  <a:tcPr marT="45725" marB="45725" marR="91450" marL="91450" anchor="ctr"/>
                </a:tc>
                <a:tc>
                  <a:txBody>
                    <a:bodyPr/>
                    <a:lstStyle/>
                    <a:p>
                      <a:pPr indent="0" lvl="0" marL="0" marR="0" rtl="0" algn="l">
                        <a:spcBef>
                          <a:spcPts val="0"/>
                        </a:spcBef>
                        <a:spcAft>
                          <a:spcPts val="0"/>
                        </a:spcAft>
                        <a:buNone/>
                      </a:pPr>
                      <a:r>
                        <a:rPr lang="en-US" sz="1800"/>
                        <a:t> 1</a:t>
                      </a:r>
                      <a:endParaRPr/>
                    </a:p>
                  </a:txBody>
                  <a:tcPr marT="45725" marB="45725" marR="91450" marL="91450" anchor="ctr"/>
                </a:tc>
              </a:tr>
              <a:tr h="522825">
                <a:tc>
                  <a:txBody>
                    <a:bodyPr/>
                    <a:lstStyle/>
                    <a:p>
                      <a:pPr indent="0" lvl="0" marL="0" marR="0" rtl="0" algn="l">
                        <a:spcBef>
                          <a:spcPts val="0"/>
                        </a:spcBef>
                        <a:spcAft>
                          <a:spcPts val="0"/>
                        </a:spcAft>
                        <a:buNone/>
                      </a:pPr>
                      <a:r>
                        <a:rPr lang="en-US" sz="1800"/>
                        <a:t> Gas Sensor MQ-2</a:t>
                      </a:r>
                      <a:endParaRPr/>
                    </a:p>
                  </a:txBody>
                  <a:tcPr marT="45725" marB="45725" marR="91450" marL="91450" anchor="ctr"/>
                </a:tc>
                <a:tc>
                  <a:txBody>
                    <a:bodyPr/>
                    <a:lstStyle/>
                    <a:p>
                      <a:pPr indent="0" lvl="0" marL="0" marR="0" rtl="0" algn="l">
                        <a:spcBef>
                          <a:spcPts val="0"/>
                        </a:spcBef>
                        <a:spcAft>
                          <a:spcPts val="0"/>
                        </a:spcAft>
                        <a:buNone/>
                      </a:pPr>
                      <a:r>
                        <a:rPr lang="en-US" sz="1800"/>
                        <a:t> 1</a:t>
                      </a:r>
                      <a:endParaRPr/>
                    </a:p>
                  </a:txBody>
                  <a:tcPr marT="45725" marB="45725" marR="91450" marL="91450" anchor="ctr"/>
                </a:tc>
              </a:tr>
              <a:tr h="522825">
                <a:tc>
                  <a:txBody>
                    <a:bodyPr/>
                    <a:lstStyle/>
                    <a:p>
                      <a:pPr indent="0" lvl="0" marL="0" marR="0" rtl="0" algn="l">
                        <a:spcBef>
                          <a:spcPts val="0"/>
                        </a:spcBef>
                        <a:spcAft>
                          <a:spcPts val="0"/>
                        </a:spcAft>
                        <a:buNone/>
                      </a:pPr>
                      <a:r>
                        <a:rPr lang="en-US" sz="1800"/>
                        <a:t>Piezo buzzer </a:t>
                      </a:r>
                      <a:endParaRPr/>
                    </a:p>
                  </a:txBody>
                  <a:tcPr marT="45725" marB="45725" marR="91450" marL="91450" anchor="ctr"/>
                </a:tc>
                <a:tc>
                  <a:txBody>
                    <a:bodyPr/>
                    <a:lstStyle/>
                    <a:p>
                      <a:pPr indent="0" lvl="0" marL="0" marR="0" rtl="0" algn="l">
                        <a:spcBef>
                          <a:spcPts val="0"/>
                        </a:spcBef>
                        <a:spcAft>
                          <a:spcPts val="0"/>
                        </a:spcAft>
                        <a:buNone/>
                      </a:pPr>
                      <a:r>
                        <a:rPr lang="en-US" sz="1800"/>
                        <a:t> 1</a:t>
                      </a:r>
                      <a:endParaRPr/>
                    </a:p>
                  </a:txBody>
                  <a:tcPr marT="45725" marB="45725" marR="91450" marL="91450" anchor="ctr"/>
                </a:tc>
              </a:tr>
              <a:tr h="522825">
                <a:tc>
                  <a:txBody>
                    <a:bodyPr/>
                    <a:lstStyle/>
                    <a:p>
                      <a:pPr indent="0" lvl="0" marL="0" marR="0" rtl="0" algn="l">
                        <a:spcBef>
                          <a:spcPts val="0"/>
                        </a:spcBef>
                        <a:spcAft>
                          <a:spcPts val="0"/>
                        </a:spcAft>
                        <a:buNone/>
                      </a:pPr>
                      <a:r>
                        <a:rPr lang="en-US" sz="1800"/>
                        <a:t>LED Bulbs</a:t>
                      </a:r>
                      <a:endParaRPr sz="1800"/>
                    </a:p>
                  </a:txBody>
                  <a:tcPr marT="45725" marB="45725" marR="91450" marL="91450" anchor="ctr"/>
                </a:tc>
                <a:tc>
                  <a:txBody>
                    <a:bodyPr/>
                    <a:lstStyle/>
                    <a:p>
                      <a:pPr indent="0" lvl="0" marL="0" marR="0" rtl="0" algn="l">
                        <a:spcBef>
                          <a:spcPts val="0"/>
                        </a:spcBef>
                        <a:spcAft>
                          <a:spcPts val="0"/>
                        </a:spcAft>
                        <a:buNone/>
                      </a:pPr>
                      <a:r>
                        <a:rPr lang="en-US" sz="1800"/>
                        <a:t> 2</a:t>
                      </a:r>
                      <a:endParaRPr sz="1800"/>
                    </a:p>
                  </a:txBody>
                  <a:tcPr marT="45725" marB="45725" marR="91450" marL="91450" anchor="ctr"/>
                </a:tc>
              </a:tr>
              <a:tr h="522825">
                <a:tc>
                  <a:txBody>
                    <a:bodyPr/>
                    <a:lstStyle/>
                    <a:p>
                      <a:pPr indent="0" lvl="0" marL="0" marR="0" rtl="0" algn="l">
                        <a:spcBef>
                          <a:spcPts val="0"/>
                        </a:spcBef>
                        <a:spcAft>
                          <a:spcPts val="0"/>
                        </a:spcAft>
                        <a:buNone/>
                      </a:pPr>
                      <a:r>
                        <a:rPr lang="en-US" sz="1800"/>
                        <a:t> 220-ohm Resistor</a:t>
                      </a:r>
                      <a:endParaRPr/>
                    </a:p>
                  </a:txBody>
                  <a:tcPr marT="45725" marB="45725" marR="91450" marL="91450" anchor="ctr"/>
                </a:tc>
                <a:tc>
                  <a:txBody>
                    <a:bodyPr/>
                    <a:lstStyle/>
                    <a:p>
                      <a:pPr indent="0" lvl="0" marL="0" marR="0" rtl="0" algn="l">
                        <a:spcBef>
                          <a:spcPts val="0"/>
                        </a:spcBef>
                        <a:spcAft>
                          <a:spcPts val="0"/>
                        </a:spcAft>
                        <a:buNone/>
                      </a:pPr>
                      <a:r>
                        <a:rPr lang="en-US" sz="1800"/>
                        <a:t> 1</a:t>
                      </a:r>
                      <a:endParaRPr/>
                    </a:p>
                  </a:txBody>
                  <a:tcPr marT="45725" marB="45725" marR="91450" marL="91450" anchor="ctr"/>
                </a:tc>
              </a:tr>
              <a:tr h="522825">
                <a:tc>
                  <a:txBody>
                    <a:bodyPr/>
                    <a:lstStyle/>
                    <a:p>
                      <a:pPr indent="0" lvl="0" marL="0" marR="0" rtl="0" algn="l">
                        <a:spcBef>
                          <a:spcPts val="0"/>
                        </a:spcBef>
                        <a:spcAft>
                          <a:spcPts val="0"/>
                        </a:spcAft>
                        <a:buClr>
                          <a:schemeClr val="lt1"/>
                        </a:buClr>
                        <a:buSzPts val="1800"/>
                        <a:buFont typeface="Arial"/>
                        <a:buNone/>
                      </a:pPr>
                      <a:r>
                        <a:rPr lang="en-US" sz="1800"/>
                        <a:t>Servo motor</a:t>
                      </a:r>
                      <a:endParaRPr/>
                    </a:p>
                  </a:txBody>
                  <a:tcPr marT="45725" marB="45725" marR="91450" marL="91450"/>
                </a:tc>
                <a:tc>
                  <a:txBody>
                    <a:bodyPr/>
                    <a:lstStyle/>
                    <a:p>
                      <a:pPr indent="0" lvl="0" marL="0" marR="0" rtl="0" algn="l">
                        <a:spcBef>
                          <a:spcPts val="0"/>
                        </a:spcBef>
                        <a:spcAft>
                          <a:spcPts val="0"/>
                        </a:spcAft>
                        <a:buClr>
                          <a:schemeClr val="lt1"/>
                        </a:buClr>
                        <a:buSzPts val="1800"/>
                        <a:buFont typeface="Arial"/>
                        <a:buNone/>
                      </a:pPr>
                      <a:r>
                        <a:rPr lang="en-US" sz="1800"/>
                        <a:t> 1</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4"/>
          <p:cNvSpPr/>
          <p:nvPr/>
        </p:nvSpPr>
        <p:spPr>
          <a:xfrm>
            <a:off x="27432" y="-2718"/>
            <a:ext cx="12189867" cy="685528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962042" y="0"/>
            <a:ext cx="45719"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1007535" y="0"/>
            <a:ext cx="6526816" cy="6858000"/>
          </a:xfrm>
          <a:prstGeom prst="rect">
            <a:avLst/>
          </a:prstGeom>
          <a:solidFill>
            <a:schemeClr val="dk2">
              <a:alpha val="9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4"/>
          <p:cNvSpPr txBox="1"/>
          <p:nvPr>
            <p:ph type="title"/>
          </p:nvPr>
        </p:nvSpPr>
        <p:spPr>
          <a:xfrm>
            <a:off x="1974738" y="808056"/>
            <a:ext cx="498695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COMPONENT DESCRIPTION</a:t>
            </a:r>
            <a:endParaRPr/>
          </a:p>
        </p:txBody>
      </p:sp>
      <p:sp>
        <p:nvSpPr>
          <p:cNvPr id="143" name="Google Shape;143;p4"/>
          <p:cNvSpPr txBox="1"/>
          <p:nvPr>
            <p:ph idx="1" type="body"/>
          </p:nvPr>
        </p:nvSpPr>
        <p:spPr>
          <a:xfrm>
            <a:off x="1974739" y="2052116"/>
            <a:ext cx="4901548" cy="3997828"/>
          </a:xfrm>
          <a:prstGeom prst="rect">
            <a:avLst/>
          </a:prstGeom>
          <a:noFill/>
          <a:ln>
            <a:noFill/>
          </a:ln>
        </p:spPr>
        <p:txBody>
          <a:bodyPr anchorCtr="0" anchor="ctr" bIns="45700" lIns="91425" spcFirstLastPara="1" rIns="91425" wrap="square" tIns="45700">
            <a:normAutofit fontScale="92500" lnSpcReduction="10000"/>
          </a:bodyPr>
          <a:lstStyle/>
          <a:p>
            <a:pPr indent="-344170" lvl="0" marL="344170" rtl="0" algn="l">
              <a:lnSpc>
                <a:spcPct val="120000"/>
              </a:lnSpc>
              <a:spcBef>
                <a:spcPts val="0"/>
              </a:spcBef>
              <a:spcAft>
                <a:spcPts val="0"/>
              </a:spcAft>
              <a:buSzPct val="90000"/>
              <a:buChar char="▪"/>
            </a:pPr>
            <a:r>
              <a:rPr b="1" lang="en-US" sz="1800">
                <a:latin typeface="Overlock"/>
                <a:ea typeface="Overlock"/>
                <a:cs typeface="Overlock"/>
                <a:sym typeface="Overlock"/>
              </a:rPr>
              <a:t>ARDUINO UNO R3</a:t>
            </a:r>
            <a:endParaRPr/>
          </a:p>
          <a:p>
            <a:pPr indent="0" lvl="0" marL="0" rtl="0" algn="l">
              <a:lnSpc>
                <a:spcPct val="120000"/>
              </a:lnSpc>
              <a:spcBef>
                <a:spcPts val="1600"/>
              </a:spcBef>
              <a:spcAft>
                <a:spcPts val="0"/>
              </a:spcAft>
              <a:buSzPct val="90000"/>
              <a:buNone/>
            </a:pPr>
            <a:r>
              <a:rPr lang="en-US" sz="1800">
                <a:latin typeface="Arial"/>
                <a:ea typeface="Arial"/>
                <a:cs typeface="Arial"/>
                <a:sym typeface="Arial"/>
              </a:rPr>
              <a:t>The</a:t>
            </a:r>
            <a:r>
              <a:rPr lang="en-US" sz="1800"/>
              <a:t> </a:t>
            </a:r>
            <a:r>
              <a:rPr b="1" lang="en-US" sz="1800"/>
              <a:t>Arduino UNO</a:t>
            </a:r>
            <a:r>
              <a:rPr lang="en-US" sz="1800"/>
              <a:t> is the best board to get started with electronics and coding. </a:t>
            </a:r>
            <a:r>
              <a:rPr b="1" lang="en-US" sz="1800"/>
              <a:t>Arduino Uno</a:t>
            </a:r>
            <a:r>
              <a:rPr lang="en-US" sz="1800"/>
              <a:t> is a microcontroller board based on the ATmega328P . It has 14 digital input/output pins (of which 6 can be used as PWM outputs), 6 analog inputs, a 16 MHz ceramic resonator (CSTCE16M0V53-R0), a USB connection, a power jack, an ICSP header and a reset button. It contains everything needed to support the microcontroller; simply connect it to a computer with a USB cable or power it with a AC-to-DC adapter or battery to get started..</a:t>
            </a:r>
            <a:endParaRPr sz="1800"/>
          </a:p>
        </p:txBody>
      </p:sp>
      <p:sp>
        <p:nvSpPr>
          <p:cNvPr id="144" name="Google Shape;144;p4"/>
          <p:cNvSpPr/>
          <p:nvPr/>
        </p:nvSpPr>
        <p:spPr>
          <a:xfrm>
            <a:off x="7493970" y="0"/>
            <a:ext cx="27432"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45" name="Google Shape;145;p4"/>
          <p:cNvPicPr preferRelativeResize="0"/>
          <p:nvPr/>
        </p:nvPicPr>
        <p:blipFill rotWithShape="1">
          <a:blip r:embed="rId4">
            <a:alphaModFix/>
          </a:blip>
          <a:srcRect b="0" l="31992" r="24887" t="0"/>
          <a:stretch/>
        </p:blipFill>
        <p:spPr>
          <a:xfrm>
            <a:off x="7534656" y="227"/>
            <a:ext cx="4657039" cy="6858000"/>
          </a:xfrm>
          <a:prstGeom prst="rect">
            <a:avLst/>
          </a:prstGeom>
          <a:noFill/>
          <a:ln>
            <a:noFill/>
          </a:ln>
        </p:spPr>
      </p:pic>
      <p:pic>
        <p:nvPicPr>
          <p:cNvPr id="146" name="Google Shape;146;p4"/>
          <p:cNvPicPr preferRelativeResize="0"/>
          <p:nvPr/>
        </p:nvPicPr>
        <p:blipFill rotWithShape="1">
          <a:blip r:embed="rId5">
            <a:alphaModFix/>
          </a:blip>
          <a:srcRect b="0" l="0" r="0" t="0"/>
          <a:stretch/>
        </p:blipFill>
        <p:spPr>
          <a:xfrm>
            <a:off x="7542372" y="0"/>
            <a:ext cx="464962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5"/>
          <p:cNvSpPr/>
          <p:nvPr/>
        </p:nvSpPr>
        <p:spPr>
          <a:xfrm>
            <a:off x="27432" y="-2718"/>
            <a:ext cx="12189867" cy="685528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p5"/>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962042" y="0"/>
            <a:ext cx="45719"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5"/>
          <p:cNvSpPr/>
          <p:nvPr/>
        </p:nvSpPr>
        <p:spPr>
          <a:xfrm>
            <a:off x="1007535" y="0"/>
            <a:ext cx="6526816" cy="6858000"/>
          </a:xfrm>
          <a:prstGeom prst="rect">
            <a:avLst/>
          </a:prstGeom>
          <a:solidFill>
            <a:schemeClr val="dk2">
              <a:alpha val="9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5" name="Google Shape;155;p5"/>
          <p:cNvSpPr txBox="1"/>
          <p:nvPr>
            <p:ph type="title"/>
          </p:nvPr>
        </p:nvSpPr>
        <p:spPr>
          <a:xfrm>
            <a:off x="1974738" y="808056"/>
            <a:ext cx="498695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COMPONENT DESCRIPTION</a:t>
            </a:r>
            <a:endParaRPr/>
          </a:p>
        </p:txBody>
      </p:sp>
      <p:sp>
        <p:nvSpPr>
          <p:cNvPr id="156" name="Google Shape;156;p5"/>
          <p:cNvSpPr txBox="1"/>
          <p:nvPr>
            <p:ph idx="1" type="body"/>
          </p:nvPr>
        </p:nvSpPr>
        <p:spPr>
          <a:xfrm>
            <a:off x="1974739" y="2052116"/>
            <a:ext cx="4901548" cy="3997828"/>
          </a:xfrm>
          <a:prstGeom prst="rect">
            <a:avLst/>
          </a:prstGeom>
          <a:noFill/>
          <a:ln>
            <a:noFill/>
          </a:ln>
        </p:spPr>
        <p:txBody>
          <a:bodyPr anchorCtr="0" anchor="t" bIns="45700" lIns="91425" spcFirstLastPara="1" rIns="91425" wrap="square" tIns="45700">
            <a:normAutofit fontScale="92500" lnSpcReduction="10000"/>
          </a:bodyPr>
          <a:lstStyle/>
          <a:p>
            <a:pPr indent="-344170" lvl="0" marL="344170" rtl="0" algn="l">
              <a:lnSpc>
                <a:spcPct val="120000"/>
              </a:lnSpc>
              <a:spcBef>
                <a:spcPts val="0"/>
              </a:spcBef>
              <a:spcAft>
                <a:spcPts val="0"/>
              </a:spcAft>
              <a:buSzPct val="90000"/>
              <a:buFont typeface="Noto Sans Symbols"/>
              <a:buChar char="▪"/>
            </a:pPr>
            <a:r>
              <a:rPr b="1" lang="en-US" sz="1800">
                <a:latin typeface="Overlock"/>
                <a:ea typeface="Overlock"/>
                <a:cs typeface="Overlock"/>
                <a:sym typeface="Overlock"/>
              </a:rPr>
              <a:t>GAS SENSOR</a:t>
            </a:r>
            <a:endParaRPr/>
          </a:p>
          <a:p>
            <a:pPr indent="-344170" lvl="0" marL="344170" rtl="0" algn="just">
              <a:lnSpc>
                <a:spcPct val="120000"/>
              </a:lnSpc>
              <a:spcBef>
                <a:spcPts val="1600"/>
              </a:spcBef>
              <a:spcAft>
                <a:spcPts val="0"/>
              </a:spcAft>
              <a:buSzPct val="90000"/>
              <a:buNone/>
            </a:pPr>
            <a:r>
              <a:rPr lang="en-US" sz="1800"/>
              <a:t>    A gas sensor is a device which detects the presence or concentration of gases in the atmosphere. Based on the concentration of the gas the sensor produces a corresponding potential difference by changing the resistance of the material inside the sensor, which can be measured as output voltage. Based on this voltage value the type and concentration of the gas can be estimated.</a:t>
            </a:r>
            <a:endParaRPr/>
          </a:p>
          <a:p>
            <a:pPr indent="0" lvl="0" marL="0" rtl="0" algn="l">
              <a:lnSpc>
                <a:spcPct val="120000"/>
              </a:lnSpc>
              <a:spcBef>
                <a:spcPts val="1600"/>
              </a:spcBef>
              <a:spcAft>
                <a:spcPts val="0"/>
              </a:spcAft>
              <a:buSzPct val="90000"/>
              <a:buNone/>
            </a:pPr>
            <a:br>
              <a:rPr lang="en-US"/>
            </a:br>
            <a:endParaRPr/>
          </a:p>
        </p:txBody>
      </p:sp>
      <p:sp>
        <p:nvSpPr>
          <p:cNvPr id="157" name="Google Shape;157;p5"/>
          <p:cNvSpPr/>
          <p:nvPr/>
        </p:nvSpPr>
        <p:spPr>
          <a:xfrm>
            <a:off x="7493970" y="0"/>
            <a:ext cx="27432"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58" name="Google Shape;158;p5"/>
          <p:cNvPicPr preferRelativeResize="0"/>
          <p:nvPr/>
        </p:nvPicPr>
        <p:blipFill rotWithShape="1">
          <a:blip r:embed="rId4">
            <a:alphaModFix/>
          </a:blip>
          <a:srcRect b="0" l="0" r="0" t="0"/>
          <a:stretch/>
        </p:blipFill>
        <p:spPr>
          <a:xfrm>
            <a:off x="7542372" y="0"/>
            <a:ext cx="4649628" cy="6858000"/>
          </a:xfrm>
          <a:prstGeom prst="rect">
            <a:avLst/>
          </a:prstGeom>
          <a:noFill/>
          <a:ln>
            <a:noFill/>
          </a:ln>
        </p:spPr>
      </p:pic>
      <p:pic>
        <p:nvPicPr>
          <p:cNvPr id="159" name="Google Shape;159;p5"/>
          <p:cNvPicPr preferRelativeResize="0"/>
          <p:nvPr/>
        </p:nvPicPr>
        <p:blipFill rotWithShape="1">
          <a:blip r:embed="rId5">
            <a:alphaModFix/>
          </a:blip>
          <a:srcRect b="0" l="0" r="0" t="0"/>
          <a:stretch/>
        </p:blipFill>
        <p:spPr>
          <a:xfrm rot="-5400000">
            <a:off x="6462520" y="1089594"/>
            <a:ext cx="7087985" cy="48033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6"/>
          <p:cNvSpPr/>
          <p:nvPr/>
        </p:nvSpPr>
        <p:spPr>
          <a:xfrm>
            <a:off x="27432" y="-2718"/>
            <a:ext cx="12189867" cy="685528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6"/>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6" name="Google Shape;166;p6"/>
          <p:cNvSpPr/>
          <p:nvPr/>
        </p:nvSpPr>
        <p:spPr>
          <a:xfrm>
            <a:off x="962042" y="0"/>
            <a:ext cx="45719"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6"/>
          <p:cNvSpPr/>
          <p:nvPr/>
        </p:nvSpPr>
        <p:spPr>
          <a:xfrm>
            <a:off x="1007535" y="0"/>
            <a:ext cx="6526816" cy="6858000"/>
          </a:xfrm>
          <a:prstGeom prst="rect">
            <a:avLst/>
          </a:prstGeom>
          <a:solidFill>
            <a:schemeClr val="dk2">
              <a:alpha val="9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p6"/>
          <p:cNvSpPr txBox="1"/>
          <p:nvPr>
            <p:ph type="title"/>
          </p:nvPr>
        </p:nvSpPr>
        <p:spPr>
          <a:xfrm>
            <a:off x="1974738" y="808056"/>
            <a:ext cx="498695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COMPONENT DESCRIPTION</a:t>
            </a:r>
            <a:endParaRPr/>
          </a:p>
        </p:txBody>
      </p:sp>
      <p:sp>
        <p:nvSpPr>
          <p:cNvPr id="169" name="Google Shape;169;p6"/>
          <p:cNvSpPr txBox="1"/>
          <p:nvPr>
            <p:ph idx="1" type="body"/>
          </p:nvPr>
        </p:nvSpPr>
        <p:spPr>
          <a:xfrm>
            <a:off x="1974739" y="2052116"/>
            <a:ext cx="4901548" cy="3997828"/>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20000"/>
              </a:lnSpc>
              <a:spcBef>
                <a:spcPts val="0"/>
              </a:spcBef>
              <a:spcAft>
                <a:spcPts val="0"/>
              </a:spcAft>
              <a:buSzPts val="1620"/>
              <a:buChar char="▪"/>
            </a:pPr>
            <a:r>
              <a:rPr b="1" lang="en-US" sz="1800">
                <a:latin typeface="Overlock"/>
                <a:ea typeface="Overlock"/>
                <a:cs typeface="Overlock"/>
                <a:sym typeface="Overlock"/>
              </a:rPr>
              <a:t>PIEZO BUZZER</a:t>
            </a:r>
            <a:endParaRPr/>
          </a:p>
          <a:p>
            <a:pPr indent="0" lvl="0" marL="0" rtl="0" algn="l">
              <a:lnSpc>
                <a:spcPct val="120000"/>
              </a:lnSpc>
              <a:spcBef>
                <a:spcPts val="1600"/>
              </a:spcBef>
              <a:spcAft>
                <a:spcPts val="0"/>
              </a:spcAft>
              <a:buSzPts val="1620"/>
              <a:buNone/>
            </a:pPr>
            <a:r>
              <a:rPr lang="en-US" sz="1800"/>
              <a:t>Piezo buzzers are simple devices that can generate basic beeps and tones.  They work by using a piezo crystal, a special material that changes shape when voltage is applied to it.  If the crystal pushes against a diaphragm, like a tiny speaker cone, it can generate a pressure wave which the human ear picks up as sound.  Simple change the frequency of the voltage sent to the piezo and it will start generating sounds by changing shape very quickly!</a:t>
            </a:r>
            <a:endParaRPr b="1" sz="1800">
              <a:latin typeface="Overlock"/>
              <a:ea typeface="Overlock"/>
              <a:cs typeface="Overlock"/>
              <a:sym typeface="Overlock"/>
            </a:endParaRPr>
          </a:p>
          <a:p>
            <a:pPr indent="0" lvl="0" marL="0" rtl="0" algn="l">
              <a:lnSpc>
                <a:spcPct val="120000"/>
              </a:lnSpc>
              <a:spcBef>
                <a:spcPts val="1600"/>
              </a:spcBef>
              <a:spcAft>
                <a:spcPts val="0"/>
              </a:spcAft>
              <a:buSzPts val="1620"/>
              <a:buNone/>
            </a:pPr>
            <a:r>
              <a:t/>
            </a:r>
            <a:endParaRPr sz="1800">
              <a:latin typeface="Arial"/>
              <a:ea typeface="Arial"/>
              <a:cs typeface="Arial"/>
              <a:sym typeface="Arial"/>
            </a:endParaRPr>
          </a:p>
        </p:txBody>
      </p:sp>
      <p:sp>
        <p:nvSpPr>
          <p:cNvPr id="170" name="Google Shape;170;p6"/>
          <p:cNvSpPr/>
          <p:nvPr/>
        </p:nvSpPr>
        <p:spPr>
          <a:xfrm>
            <a:off x="7493970" y="0"/>
            <a:ext cx="27432"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71" name="Google Shape;171;p6"/>
          <p:cNvPicPr preferRelativeResize="0"/>
          <p:nvPr/>
        </p:nvPicPr>
        <p:blipFill rotWithShape="1">
          <a:blip r:embed="rId4">
            <a:alphaModFix/>
          </a:blip>
          <a:srcRect b="0" l="0" r="0" t="0"/>
          <a:stretch/>
        </p:blipFill>
        <p:spPr>
          <a:xfrm>
            <a:off x="7542372" y="0"/>
            <a:ext cx="4649628" cy="6858000"/>
          </a:xfrm>
          <a:prstGeom prst="rect">
            <a:avLst/>
          </a:prstGeom>
          <a:noFill/>
          <a:ln>
            <a:noFill/>
          </a:ln>
        </p:spPr>
      </p:pic>
      <p:pic>
        <p:nvPicPr>
          <p:cNvPr id="172" name="Google Shape;172;p6"/>
          <p:cNvPicPr preferRelativeResize="0"/>
          <p:nvPr/>
        </p:nvPicPr>
        <p:blipFill rotWithShape="1">
          <a:blip r:embed="rId5">
            <a:alphaModFix/>
          </a:blip>
          <a:srcRect b="0" l="0" r="0" t="0"/>
          <a:stretch/>
        </p:blipFill>
        <p:spPr>
          <a:xfrm rot="-5400000">
            <a:off x="6450527" y="1142074"/>
            <a:ext cx="6839322" cy="4573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7"/>
          <p:cNvSpPr/>
          <p:nvPr/>
        </p:nvSpPr>
        <p:spPr>
          <a:xfrm>
            <a:off x="27432" y="-2718"/>
            <a:ext cx="12189867" cy="685528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8" name="Google Shape;178;p7"/>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9" name="Google Shape;179;p7"/>
          <p:cNvSpPr/>
          <p:nvPr/>
        </p:nvSpPr>
        <p:spPr>
          <a:xfrm>
            <a:off x="962042" y="0"/>
            <a:ext cx="45719"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0" name="Google Shape;180;p7"/>
          <p:cNvSpPr/>
          <p:nvPr/>
        </p:nvSpPr>
        <p:spPr>
          <a:xfrm>
            <a:off x="1007535" y="0"/>
            <a:ext cx="6526816" cy="6858000"/>
          </a:xfrm>
          <a:prstGeom prst="rect">
            <a:avLst/>
          </a:prstGeom>
          <a:solidFill>
            <a:schemeClr val="dk2">
              <a:alpha val="9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1" name="Google Shape;181;p7"/>
          <p:cNvSpPr txBox="1"/>
          <p:nvPr>
            <p:ph type="title"/>
          </p:nvPr>
        </p:nvSpPr>
        <p:spPr>
          <a:xfrm>
            <a:off x="1974738" y="808056"/>
            <a:ext cx="498695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COMPONENT DESCRIPTION</a:t>
            </a:r>
            <a:endParaRPr/>
          </a:p>
        </p:txBody>
      </p:sp>
      <p:sp>
        <p:nvSpPr>
          <p:cNvPr id="182" name="Google Shape;182;p7"/>
          <p:cNvSpPr txBox="1"/>
          <p:nvPr>
            <p:ph idx="1" type="body"/>
          </p:nvPr>
        </p:nvSpPr>
        <p:spPr>
          <a:xfrm>
            <a:off x="1974739" y="2052116"/>
            <a:ext cx="4901548" cy="3997828"/>
          </a:xfrm>
          <a:prstGeom prst="rect">
            <a:avLst/>
          </a:prstGeom>
          <a:noFill/>
          <a:ln>
            <a:noFill/>
          </a:ln>
        </p:spPr>
        <p:txBody>
          <a:bodyPr anchorCtr="0" anchor="ctr" bIns="45700" lIns="91425" spcFirstLastPara="1" rIns="91425" wrap="square" tIns="45700">
            <a:normAutofit/>
          </a:bodyPr>
          <a:lstStyle/>
          <a:p>
            <a:pPr indent="-285750" lvl="0" marL="285750" rtl="0" algn="l">
              <a:lnSpc>
                <a:spcPct val="110000"/>
              </a:lnSpc>
              <a:spcBef>
                <a:spcPts val="0"/>
              </a:spcBef>
              <a:spcAft>
                <a:spcPts val="0"/>
              </a:spcAft>
              <a:buSzPts val="1620"/>
              <a:buChar char="▪"/>
            </a:pPr>
            <a:r>
              <a:rPr b="1" lang="en-US" sz="1800">
                <a:latin typeface="Overlock"/>
                <a:ea typeface="Overlock"/>
                <a:cs typeface="Overlock"/>
                <a:sym typeface="Overlock"/>
              </a:rPr>
              <a:t>SERVO  MOTOR</a:t>
            </a:r>
            <a:endParaRPr/>
          </a:p>
          <a:p>
            <a:pPr indent="0" lvl="0" marL="0" rtl="0" algn="l">
              <a:lnSpc>
                <a:spcPct val="110000"/>
              </a:lnSpc>
              <a:spcBef>
                <a:spcPts val="1600"/>
              </a:spcBef>
              <a:spcAft>
                <a:spcPts val="0"/>
              </a:spcAft>
              <a:buSzPts val="1620"/>
              <a:buNone/>
            </a:pPr>
            <a:r>
              <a:rPr lang="en-US" sz="1800"/>
              <a:t>A </a:t>
            </a:r>
            <a:r>
              <a:rPr b="1" lang="en-US" sz="1800"/>
              <a:t>servo motor</a:t>
            </a:r>
            <a:r>
              <a:rPr lang="en-US" sz="1800"/>
              <a:t> is a type of motor that can rotate with great precision. Normally this type of motor consists of a control circuit that provides feedback on the current position of the motor shaft, this feedback allows the servo motors to rotate with great precision. If you want to rotate an object at some specific angles or distance, then you use a servo motor. It is just made up of a simple motor which runs through a </a:t>
            </a:r>
            <a:r>
              <a:rPr b="1" lang="en-US" sz="1800"/>
              <a:t>servo mechanism</a:t>
            </a:r>
            <a:r>
              <a:rPr lang="en-US" sz="1800"/>
              <a:t>.</a:t>
            </a:r>
            <a:endParaRPr b="1" sz="1800"/>
          </a:p>
        </p:txBody>
      </p:sp>
      <p:sp>
        <p:nvSpPr>
          <p:cNvPr id="183" name="Google Shape;183;p7"/>
          <p:cNvSpPr/>
          <p:nvPr/>
        </p:nvSpPr>
        <p:spPr>
          <a:xfrm>
            <a:off x="7493970" y="0"/>
            <a:ext cx="27432"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4" name="Google Shape;184;p7"/>
          <p:cNvPicPr preferRelativeResize="0"/>
          <p:nvPr/>
        </p:nvPicPr>
        <p:blipFill rotWithShape="1">
          <a:blip r:embed="rId4">
            <a:alphaModFix/>
          </a:blip>
          <a:srcRect b="8783" l="0" r="0" t="16098"/>
          <a:stretch/>
        </p:blipFill>
        <p:spPr>
          <a:xfrm rot="-5400000">
            <a:off x="6434175" y="1100707"/>
            <a:ext cx="6858000" cy="4657039"/>
          </a:xfrm>
          <a:prstGeom prst="rect">
            <a:avLst/>
          </a:prstGeom>
          <a:noFill/>
          <a:ln>
            <a:noFill/>
          </a:ln>
        </p:spPr>
      </p:pic>
      <p:pic>
        <p:nvPicPr>
          <p:cNvPr id="185" name="Google Shape;185;p7"/>
          <p:cNvPicPr preferRelativeResize="0"/>
          <p:nvPr/>
        </p:nvPicPr>
        <p:blipFill rotWithShape="1">
          <a:blip r:embed="rId5">
            <a:alphaModFix/>
          </a:blip>
          <a:srcRect b="0" l="0" r="0" t="0"/>
          <a:stretch/>
        </p:blipFill>
        <p:spPr>
          <a:xfrm>
            <a:off x="7542372" y="0"/>
            <a:ext cx="4649628"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8"/>
          <p:cNvSpPr/>
          <p:nvPr/>
        </p:nvSpPr>
        <p:spPr>
          <a:xfrm>
            <a:off x="27432" y="-2718"/>
            <a:ext cx="12189867" cy="6855282"/>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1" name="Google Shape;191;p8"/>
          <p:cNvSpPr/>
          <p:nvPr/>
        </p:nvSpPr>
        <p:spPr>
          <a:xfrm>
            <a:off x="0" y="0"/>
            <a:ext cx="964174"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2" name="Google Shape;192;p8"/>
          <p:cNvSpPr/>
          <p:nvPr/>
        </p:nvSpPr>
        <p:spPr>
          <a:xfrm>
            <a:off x="962042" y="0"/>
            <a:ext cx="45719"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3" name="Google Shape;193;p8"/>
          <p:cNvSpPr/>
          <p:nvPr/>
        </p:nvSpPr>
        <p:spPr>
          <a:xfrm>
            <a:off x="1007535" y="0"/>
            <a:ext cx="6526816" cy="6858000"/>
          </a:xfrm>
          <a:prstGeom prst="rect">
            <a:avLst/>
          </a:prstGeom>
          <a:solidFill>
            <a:schemeClr val="dk2">
              <a:alpha val="9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4" name="Google Shape;194;p8"/>
          <p:cNvSpPr txBox="1"/>
          <p:nvPr>
            <p:ph type="title"/>
          </p:nvPr>
        </p:nvSpPr>
        <p:spPr>
          <a:xfrm>
            <a:off x="1974738" y="808056"/>
            <a:ext cx="498695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SOFTWARE USED</a:t>
            </a:r>
            <a:endParaRPr/>
          </a:p>
        </p:txBody>
      </p:sp>
      <p:sp>
        <p:nvSpPr>
          <p:cNvPr id="195" name="Google Shape;195;p8"/>
          <p:cNvSpPr txBox="1"/>
          <p:nvPr>
            <p:ph idx="1" type="body"/>
          </p:nvPr>
        </p:nvSpPr>
        <p:spPr>
          <a:xfrm>
            <a:off x="1974739" y="2052116"/>
            <a:ext cx="490154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620"/>
              <a:buNone/>
            </a:pPr>
            <a:r>
              <a:rPr b="1" lang="en-US" sz="1800"/>
              <a:t> Arduino IDE </a:t>
            </a:r>
            <a:r>
              <a:rPr lang="en-US" sz="1800"/>
              <a:t>where IDE stands for Integrated Development Environment - An official software introduced by Arduino.cc, that is mainly used for writing, compiling and uploading the code in the Arduino Device. Almost all Arduino modules are compatible with this software that is an open source and is readily available to install and start compiling the code on the go.</a:t>
            </a:r>
            <a:endParaRPr sz="1800"/>
          </a:p>
        </p:txBody>
      </p:sp>
      <p:sp>
        <p:nvSpPr>
          <p:cNvPr id="196" name="Google Shape;196;p8"/>
          <p:cNvSpPr/>
          <p:nvPr/>
        </p:nvSpPr>
        <p:spPr>
          <a:xfrm>
            <a:off x="7493970" y="0"/>
            <a:ext cx="27432"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97" name="Google Shape;197;p8"/>
          <p:cNvPicPr preferRelativeResize="0"/>
          <p:nvPr/>
        </p:nvPicPr>
        <p:blipFill rotWithShape="1">
          <a:blip r:embed="rId4">
            <a:alphaModFix/>
          </a:blip>
          <a:srcRect b="0" l="16340" r="15753" t="0"/>
          <a:stretch/>
        </p:blipFill>
        <p:spPr>
          <a:xfrm>
            <a:off x="7534656" y="227"/>
            <a:ext cx="4657039" cy="6858000"/>
          </a:xfrm>
          <a:prstGeom prst="rect">
            <a:avLst/>
          </a:prstGeom>
          <a:noFill/>
          <a:ln>
            <a:noFill/>
          </a:ln>
        </p:spPr>
      </p:pic>
      <p:pic>
        <p:nvPicPr>
          <p:cNvPr id="198" name="Google Shape;198;p8"/>
          <p:cNvPicPr preferRelativeResize="0"/>
          <p:nvPr/>
        </p:nvPicPr>
        <p:blipFill rotWithShape="1">
          <a:blip r:embed="rId5">
            <a:alphaModFix/>
          </a:blip>
          <a:srcRect b="0" l="0" r="0" t="0"/>
          <a:stretch/>
        </p:blipFill>
        <p:spPr>
          <a:xfrm>
            <a:off x="7542372" y="0"/>
            <a:ext cx="4649628"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lang="en-US" sz="5400"/>
              <a:t>PROJECT DESCRIPTION</a:t>
            </a:r>
            <a:endParaRPr sz="5400"/>
          </a:p>
        </p:txBody>
      </p:sp>
      <p:sp>
        <p:nvSpPr>
          <p:cNvPr id="204" name="Google Shape;204;p9"/>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160"/>
              <a:buNone/>
            </a:pPr>
            <a:r>
              <a:rPr lang="en-US" sz="2400">
                <a:latin typeface="Arial"/>
                <a:ea typeface="Arial"/>
                <a:cs typeface="Arial"/>
                <a:sym typeface="Arial"/>
              </a:rPr>
              <a:t>This project is purely created by Aakarshan Bhardwaj,The central target of this project was to study, analyse and design a fire detection and alarm system. This topic was suitable because it covered a basic and important aspect in our modern life. I have gained the valuable experience in the field of arduino board and alarm system from studying and conducting this project. The objectives of the project were to provide information on fire alarm system in India. </a:t>
            </a:r>
            <a:endParaRPr sz="2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2021-05-09T18:06:52Z</dcterms:created>
</cp:coreProperties>
</file>