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AE2D-8BAA-4213-A865-0FDD68AC5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2B888-F12A-4E5B-8671-CB28C0C93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4D5CA-91F6-4EA1-AA86-81A4676E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EDFA-E551-411D-888D-E41C5AC6D4F2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851A9-B8ED-4111-A903-E0480292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1C463-27F3-429E-B03D-71FF8F9F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272A-B0ED-4C13-8C6F-E5259A42F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07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DE7A-C697-46C9-800F-9223F59D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79EF1-DBA7-4685-8C7A-A4E3A68F9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76143-D236-4D95-AEAD-DA032F84C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EDFA-E551-411D-888D-E41C5AC6D4F2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9D7DB-D8BC-475E-BA41-311ECFA8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CF53B-93B7-424E-8204-2B9997AF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272A-B0ED-4C13-8C6F-E5259A42F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0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D2545-3100-4381-B688-D96B20391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97EBF-41E3-42E0-B2E6-84CC3A230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AB6DA-7B66-4B9D-A38F-695E896C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EDFA-E551-411D-888D-E41C5AC6D4F2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DDB68-9B01-4CBF-AFF2-78BB794D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44991-E08C-49AE-9A88-07274EB6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272A-B0ED-4C13-8C6F-E5259A42F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77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7648-BC25-4F04-80F8-A56A92DE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8545F-6F56-41F4-B8DE-FAA415BCE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675A4-3AC0-4ADF-8ADA-B29C301F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EDFA-E551-411D-888D-E41C5AC6D4F2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22B1-3F58-4CEE-A97B-32D85C0B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FE50B-73CA-48E5-92EA-A99AA9AB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272A-B0ED-4C13-8C6F-E5259A42F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6A9A-7BE8-4440-AC57-48475B19B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9999A-9179-4A47-BACD-9B3359813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F6D29-46FB-4275-80BD-A4B63BE1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EDFA-E551-411D-888D-E41C5AC6D4F2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FEE2-3B0A-4D50-B734-F152258E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C1CD8-74D1-44E8-91ED-2E8305C4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272A-B0ED-4C13-8C6F-E5259A42F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5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7020-81D5-4EFF-854F-8785C167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471B1-2246-42D7-AD72-3BDDBE694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DE2B5-5CF8-4A9F-9B10-EE75D81E9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C16F3-9AB7-492B-A6FA-4D93F9BA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EDFA-E551-411D-888D-E41C5AC6D4F2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4BE27-E9A5-4C9F-AD14-8757D657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4CBEA-ED70-4E2A-A2E4-34604A1E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272A-B0ED-4C13-8C6F-E5259A42F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25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7DEE-5C3F-4AC7-BF4E-4D8E1DCAF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75847-51B4-4AD3-9E7C-8F9586EE8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AF4B0-9DB9-40F2-A044-61F9E605D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2E3A6-681B-4350-8667-6E913FA3B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D3B004-6AD3-4944-8F5D-20A5CB2B2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3573A5-474B-479C-950F-49A3E58D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EDFA-E551-411D-888D-E41C5AC6D4F2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A7128-9179-4CB5-A2EB-4CCEB8734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C11B1-124E-4C7C-B83F-77E95D30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272A-B0ED-4C13-8C6F-E5259A42F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69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9241-4915-467A-B8E4-C567127E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A7FAB-AA69-4F27-AE1B-47CB2C53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EDFA-E551-411D-888D-E41C5AC6D4F2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33594-F10E-4335-9B1C-4652F5964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02818-7CB8-46BB-ACAD-E0DF6F7D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272A-B0ED-4C13-8C6F-E5259A42F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12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2F0C9E-45A6-45E9-8969-BBE7878F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EDFA-E551-411D-888D-E41C5AC6D4F2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311BE1-DAFA-4A45-9CB2-17B5482F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64E51-05E0-4420-A1B0-06ADBDA4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272A-B0ED-4C13-8C6F-E5259A42F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94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D14DC-CD37-45EC-8EC6-97ED10207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94A3D-5A1F-4A20-B59B-F5369FE10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91E89-672A-4EBF-9829-D74E60D40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6F78C-4409-4A76-BEB9-8EBFA338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EDFA-E551-411D-888D-E41C5AC6D4F2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06B31-0C37-42FD-91F2-D04E4CB3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A2D6B-81B9-46EF-B1A7-09E34134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272A-B0ED-4C13-8C6F-E5259A42F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54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85B78-E08C-4C22-A608-3B7D47F97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B7B6A3-53C1-4400-AD00-7E11614DA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E43C4-3F2F-400A-9F9F-D6E96858C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F2F82-3730-4822-B413-10F6632F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EDFA-E551-411D-888D-E41C5AC6D4F2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6281B-F904-4130-A502-5959935B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7F3B4-70C8-4981-8338-6FCA3660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272A-B0ED-4C13-8C6F-E5259A42F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7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62CCA-39CC-4013-86BC-D761CE5C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2FADF-22C2-4140-B41B-430AFF23A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F5DD7-62FC-40B5-8ACE-640F439EB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7EDFA-E551-411D-888D-E41C5AC6D4F2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749A6-B712-4DD1-B58E-4CB9DB3E6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D606E-ADEA-4A52-A1E7-F831C0B74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4272A-B0ED-4C13-8C6F-E5259A42F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90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3099-FAC4-BF26-0E27-4361BC2E8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553" y="633379"/>
            <a:ext cx="9170894" cy="1826805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L</a:t>
            </a:r>
            <a:r>
              <a:rPr lang="en-IN" sz="3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aunch </a:t>
            </a:r>
            <a:r>
              <a:rPr lang="en-IN" sz="5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</a:t>
            </a:r>
            <a:r>
              <a:rPr lang="en-IN" sz="3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lan for </a:t>
            </a:r>
            <a:r>
              <a:rPr lang="en-IN" sz="5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</a:t>
            </a:r>
            <a:r>
              <a:rPr lang="en-IN" sz="3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harma </a:t>
            </a:r>
            <a:r>
              <a:rPr lang="en-IN" sz="5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R</a:t>
            </a:r>
            <a:r>
              <a:rPr lang="en-IN" sz="3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evive </a:t>
            </a:r>
            <a:r>
              <a:rPr lang="en-IN" sz="5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A</a:t>
            </a:r>
            <a:r>
              <a:rPr lang="en-IN" sz="3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pp </a:t>
            </a:r>
            <a:endParaRPr lang="en-IN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987AA521-388F-6EB5-E780-9EA0AEF0C740}"/>
              </a:ext>
            </a:extLst>
          </p:cNvPr>
          <p:cNvSpPr txBox="1"/>
          <p:nvPr/>
        </p:nvSpPr>
        <p:spPr>
          <a:xfrm>
            <a:off x="10283154" y="4506063"/>
            <a:ext cx="1828164" cy="121348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9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Presented</a:t>
            </a:r>
            <a:r>
              <a:rPr sz="1900" b="1" u="sng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00"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by:</a:t>
            </a:r>
            <a:endParaRPr sz="1900" dirty="0">
              <a:latin typeface="Times New Roman"/>
              <a:cs typeface="Times New Roman"/>
            </a:endParaRPr>
          </a:p>
          <a:p>
            <a:pPr marL="760730" marR="5080" indent="208279">
              <a:lnSpc>
                <a:spcPct val="139400"/>
              </a:lnSpc>
              <a:spcBef>
                <a:spcPts val="75"/>
              </a:spcBef>
            </a:pPr>
            <a:r>
              <a:rPr sz="1800" b="1" spc="-10" dirty="0">
                <a:latin typeface="Times New Roman"/>
                <a:cs typeface="Times New Roman"/>
              </a:rPr>
              <a:t>Aakarsh </a:t>
            </a:r>
            <a:r>
              <a:rPr sz="1800" b="1" spc="-30" dirty="0">
                <a:latin typeface="Times New Roman"/>
                <a:cs typeface="Times New Roman"/>
              </a:rPr>
              <a:t>Shirley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Iris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5" name="object 11">
            <a:extLst>
              <a:ext uri="{FF2B5EF4-FFF2-40B4-BE49-F238E27FC236}">
                <a16:creationId xmlns:a16="http://schemas.microsoft.com/office/drawing/2014/main" id="{613D474F-FDAB-2B79-290D-C89D4AE581B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682" y="4075086"/>
            <a:ext cx="2924556" cy="19491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511299-5F0A-D370-0498-145700430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571" y="2665701"/>
            <a:ext cx="3380857" cy="281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6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9BC9-F95E-7E46-7BF2-9D8A39E6F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Introduction of Medicine Sales: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Future plans include expanding the app to include the sale of both new and reused medications.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1500"/>
              </a:spcAft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Users will have the option to purchase medications directly through the app, further promoting sustainable healthcare practices.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6A306B35-D4FF-4A18-4B23-50469A9E1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8821"/>
            <a:ext cx="10515600" cy="1176804"/>
          </a:xfrm>
        </p:spPr>
        <p:txBody>
          <a:bodyPr>
            <a:normAutofit fontScale="90000"/>
          </a:bodyPr>
          <a:lstStyle/>
          <a:p>
            <a:r>
              <a:rPr lang="en-IN" sz="6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F</a:t>
            </a:r>
            <a:r>
              <a:rPr lang="en-IN" sz="4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uture</a:t>
            </a:r>
            <a:r>
              <a:rPr lang="en-IN" sz="1800" dirty="0">
                <a:solidFill>
                  <a:srgbClr val="0D0D0D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 </a:t>
            </a:r>
            <a:r>
              <a:rPr lang="en-IN" sz="5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E</a:t>
            </a:r>
            <a:r>
              <a:rPr lang="en-IN" sz="4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xpansion:</a:t>
            </a:r>
            <a:b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344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D19BF-5A24-0C2B-05B2-684614575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1C94F64-377A-226F-D4AF-A8CADE3C8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8821"/>
            <a:ext cx="10515600" cy="1176804"/>
          </a:xfrm>
        </p:spPr>
        <p:txBody>
          <a:bodyPr>
            <a:normAutofit fontScale="90000"/>
          </a:bodyPr>
          <a:lstStyle/>
          <a:p>
            <a:r>
              <a:rPr lang="en-IN" sz="6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</a:t>
            </a:r>
            <a:r>
              <a:rPr lang="en-IN" sz="4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hallenges</a:t>
            </a:r>
            <a:r>
              <a:rPr lang="en-IN" sz="1800" dirty="0">
                <a:solidFill>
                  <a:srgbClr val="0D0D0D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 </a:t>
            </a:r>
            <a:r>
              <a:rPr lang="en-IN" sz="4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And </a:t>
            </a:r>
            <a:r>
              <a:rPr lang="en-IN" sz="4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</a:t>
            </a:r>
            <a:r>
              <a:rPr lang="en-IN" sz="4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otential </a:t>
            </a:r>
            <a:r>
              <a:rPr lang="en-IN" sz="1800" dirty="0">
                <a:solidFill>
                  <a:srgbClr val="0D0D0D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IN" sz="5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</a:t>
            </a:r>
            <a:r>
              <a:rPr lang="en-IN" sz="4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olutions:</a:t>
            </a:r>
            <a:b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E8C72D-151D-6EFC-FF00-7871CFE38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578"/>
            <a:ext cx="10515600" cy="4351338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Regulatory Compliance: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Diligent adherence to regulatory standards and ongoing monitoring for compliance.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Consumer Trust: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Transparency and education initiatives to build trust among consumers.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Logistics Efficiency: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Continuous optimization of logistics processes to ensure timely pick-ups and deliveries.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Quality Control: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Rigorous testing and quality assurance measures to maintain medication quality.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157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24F54-0BDF-1112-E01F-A483BD712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Manufacturer and Pharmacy Engagement: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Regular communication and incentives to encourage participation.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Public Awareness: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Comprehensive awareness campaigns to educate the public about the benefits of medication reuse.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Financial Viability: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1500"/>
              </a:spcAft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Dynamic pricing strategy and careful financial planning to ensure profitability.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477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6D1E86-BC3B-CFA6-6F8A-ADDC8701B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084" y="1026412"/>
            <a:ext cx="6748183" cy="4217614"/>
          </a:xfrm>
        </p:spPr>
      </p:pic>
    </p:spTree>
    <p:extLst>
      <p:ext uri="{BB962C8B-B14F-4D97-AF65-F5344CB8AC3E}">
        <p14:creationId xmlns:p14="http://schemas.microsoft.com/office/powerpoint/2010/main" val="395314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B8708A-5931-2EBB-41E5-C3129E81F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I</a:t>
            </a:r>
            <a:r>
              <a:rPr lang="en-IN" sz="4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ntroduction:</a:t>
            </a:r>
            <a:endParaRPr lang="en-IN" sz="4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C38886-EBCB-5F8C-A72A-8190F20F7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04567"/>
            <a:ext cx="5157787" cy="586628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US" sz="3200" dirty="0"/>
              <a:t>	</a:t>
            </a:r>
            <a:endParaRPr lang="en-IN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F9B0DD-EA3E-5BD3-A0F5-C82E0E3E5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06588" cy="1842807"/>
          </a:xfrm>
        </p:spPr>
        <p:txBody>
          <a:bodyPr>
            <a:normAutofit/>
          </a:bodyPr>
          <a:lstStyle/>
          <a:p>
            <a:pPr algn="just"/>
            <a:r>
              <a:rPr lang="en-IN" sz="24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Welcome to the launch plan presentation for the expansion of the MediReuse initiative through the integration of a mobile application.</a:t>
            </a:r>
            <a:endParaRPr lang="en-IN" sz="24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algn="just"/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8DA317-AB2E-DE64-488C-E06CDDB44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17581"/>
            <a:ext cx="5183188" cy="586629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lang="en-IN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581D64-DDF3-6628-F37E-643E717C8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033682" cy="2300007"/>
          </a:xfrm>
        </p:spPr>
        <p:txBody>
          <a:bodyPr>
            <a:normAutofit/>
          </a:bodyPr>
          <a:lstStyle/>
          <a:p>
            <a:pPr algn="just"/>
            <a:r>
              <a:rPr lang="en-IN" sz="24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This presentation aims to provide a comprehensive overview of our initiative, outlining key features, profit distribution strategy, legal considerations, challenges, and implementation plan.</a:t>
            </a:r>
            <a:endParaRPr lang="en-IN" sz="24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algn="just"/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4">
            <a:extLst>
              <a:ext uri="{FF2B5EF4-FFF2-40B4-BE49-F238E27FC236}">
                <a16:creationId xmlns:a16="http://schemas.microsoft.com/office/drawing/2014/main" id="{6E31BF02-7704-6E92-A63A-1ECEF9FD01B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7624" y="4001128"/>
            <a:ext cx="1866541" cy="184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7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CAA4B8-F4C0-B9B5-7D1C-1CC9E7E4A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8821"/>
            <a:ext cx="10515600" cy="1176804"/>
          </a:xfrm>
        </p:spPr>
        <p:txBody>
          <a:bodyPr>
            <a:normAutofit fontScale="90000"/>
          </a:bodyPr>
          <a:lstStyle/>
          <a:p>
            <a:r>
              <a:rPr lang="en-IN" sz="6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I</a:t>
            </a:r>
            <a:r>
              <a:rPr lang="en-IN" sz="4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ntegration</a:t>
            </a:r>
            <a:r>
              <a:rPr lang="en-IN" sz="1800" dirty="0">
                <a:solidFill>
                  <a:srgbClr val="0D0D0D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 </a:t>
            </a:r>
            <a:r>
              <a:rPr lang="en-IN" sz="4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of</a:t>
            </a:r>
            <a:r>
              <a:rPr lang="en-IN" sz="1800" dirty="0">
                <a:solidFill>
                  <a:srgbClr val="0D0D0D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 </a:t>
            </a:r>
            <a:r>
              <a:rPr lang="en-IN" sz="5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</a:t>
            </a:r>
            <a:r>
              <a:rPr lang="en-IN" sz="4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obile</a:t>
            </a:r>
            <a:r>
              <a:rPr lang="en-IN" sz="1800" dirty="0">
                <a:solidFill>
                  <a:srgbClr val="0D0D0D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 </a:t>
            </a:r>
            <a:r>
              <a:rPr lang="en-IN" sz="5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A</a:t>
            </a:r>
            <a:r>
              <a:rPr lang="en-IN" sz="4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pplication:</a:t>
            </a:r>
            <a:b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C7B68B-00B4-F1AD-BBFB-5606B85F0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578"/>
            <a:ext cx="10515600" cy="435133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Functionality for Consumers:</a:t>
            </a:r>
            <a:endParaRPr lang="en-IN" sz="18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Consumers can easily register and list their unused medications.</a:t>
            </a:r>
            <a:endParaRPr lang="en-IN" sz="18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Convenient scheduling of pick-ups from their homes.</a:t>
            </a:r>
            <a:endParaRPr lang="en-IN" sz="18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In-app guidance ensures safe packaging of medications.</a:t>
            </a:r>
            <a:endParaRPr lang="en-IN" sz="18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Estimate redemption value of listed medications.</a:t>
            </a:r>
            <a:endParaRPr lang="en-IN" sz="18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Push notifications keep consumers informed about pick-up schedules and redistribution updates.</a:t>
            </a:r>
            <a:endParaRPr lang="en-IN" sz="18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Functionality for Retail Pharmacies and Manufacturers:</a:t>
            </a:r>
            <a:endParaRPr lang="en-IN" sz="18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Backend portal facilitates efficient inventory management for pharmacies.</a:t>
            </a:r>
            <a:endParaRPr lang="en-IN" sz="18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Manufacturers can track received medications and repackaging updates through the system.</a:t>
            </a:r>
            <a:endParaRPr lang="en-IN" sz="18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03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A5750-63FA-E918-9046-E425BF435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9247"/>
            <a:ext cx="10515600" cy="5325035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Logistics Support: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Real-time tracking of medicine collections.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Optimized route planner for pick-up agents.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Digital records maintain transparency throughout the medication lifecycle.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Quality Assurance and Regulation: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Utilization of blockchain for immutable records of drug authentication and redistribution.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Educational section within the app highlights safe medicine reuse practices and environmental impact.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User Engagement and Incentives: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Incorporation of gamification elements to promote user engagement.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Points, badges, and discounts offered as incentives for participation.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070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AED66-A21A-15F5-9507-9DC4BB0FB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7176"/>
            <a:ext cx="11075894" cy="5459787"/>
          </a:xfrm>
        </p:spPr>
        <p:txBody>
          <a:bodyPr>
            <a:normAutofit fontScale="85000" lnSpcReduction="20000"/>
          </a:bodyPr>
          <a:lstStyle/>
          <a:p>
            <a:pPr marL="0" indent="0" algn="just" rtl="0">
              <a:spcBef>
                <a:spcPts val="0"/>
              </a:spcBef>
              <a:spcAft>
                <a:spcPts val="1500"/>
              </a:spcAft>
              <a:buNone/>
            </a:pPr>
            <a:r>
              <a:rPr lang="en-US" sz="2400" b="1" i="0" u="sng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Feedback Collection and Data Sharing:</a:t>
            </a:r>
            <a:endParaRPr lang="en-US" sz="2400" b="1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 fontAlgn="base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Feedback to Users:</a:t>
            </a:r>
          </a:p>
          <a:p>
            <a:pPr marL="742950" lvl="1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will have the opportunity to provide feedback on their experience with the reused medications.</a:t>
            </a:r>
          </a:p>
          <a:p>
            <a:pPr marL="742950" lvl="1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Feedback mechanisms will ensure continuous improvement and accountability.</a:t>
            </a:r>
          </a:p>
          <a:p>
            <a:pPr marL="742950" lvl="1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100" b="0" i="0" u="none" strike="noStrike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Sharing with Manufacturers:</a:t>
            </a:r>
          </a:p>
          <a:p>
            <a:pPr marL="742950" lvl="1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Feedback data will be shared with manufacturers to assess the quality and effectiveness of the reused medicines.</a:t>
            </a:r>
          </a:p>
          <a:p>
            <a:pPr marL="742950" lvl="1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21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Manufacturers can use this data to make informed decisions about the acceptability of returned medications.</a:t>
            </a:r>
          </a:p>
          <a:p>
            <a:pPr algn="just" rtl="0" fontAlgn="base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Analytics and Reporting:</a:t>
            </a:r>
          </a:p>
          <a:p>
            <a:pPr marL="742950" lvl="1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data analytics track participation rates and environmental impact metrics.</a:t>
            </a:r>
          </a:p>
          <a:p>
            <a:pPr marL="742950" lvl="1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21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Manufacturers can access reports for insights into medication reuse effectiveness.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endParaRPr lang="en-US" sz="2000" b="0" i="0" u="none" strike="noStrike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18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107F8-D948-D5CB-C7D7-0A49FE76E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E3F7242-BB42-6962-E16C-59AE7F1A1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8821"/>
            <a:ext cx="10515600" cy="1176804"/>
          </a:xfrm>
        </p:spPr>
        <p:txBody>
          <a:bodyPr>
            <a:normAutofit fontScale="90000"/>
          </a:bodyPr>
          <a:lstStyle/>
          <a:p>
            <a:r>
              <a:rPr lang="en-IN" sz="6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</a:t>
            </a:r>
            <a:r>
              <a:rPr lang="en-IN" sz="4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rofit</a:t>
            </a:r>
            <a:r>
              <a:rPr lang="en-IN" sz="1800" dirty="0">
                <a:solidFill>
                  <a:srgbClr val="0D0D0D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 </a:t>
            </a:r>
            <a:r>
              <a:rPr lang="en-IN" sz="5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D</a:t>
            </a:r>
            <a:r>
              <a:rPr lang="en-IN" sz="4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istribution</a:t>
            </a:r>
            <a:r>
              <a:rPr lang="en-IN" sz="1800" dirty="0">
                <a:solidFill>
                  <a:srgbClr val="0D0D0D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 </a:t>
            </a:r>
            <a:r>
              <a:rPr lang="en-IN" sz="5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</a:t>
            </a:r>
            <a:r>
              <a:rPr lang="en-IN" sz="4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trategy:</a:t>
            </a:r>
            <a:b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F0956C-15D6-5F66-A540-A6914D5F3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578"/>
            <a:ext cx="10515600" cy="4351338"/>
          </a:xfrm>
        </p:spPr>
        <p:txBody>
          <a:bodyPr>
            <a:normAutofit fontScale="92500"/>
          </a:bodyPr>
          <a:lstStyle/>
          <a:p>
            <a:pPr rtl="0" fontAlgn="base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Redemption Value for Customers:</a:t>
            </a:r>
          </a:p>
          <a:p>
            <a:pPr marL="742950" lvl="1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Customers receive 40-50% redemption value of the original cost of returned medicine.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Profit for Manufacturers:</a:t>
            </a:r>
          </a:p>
          <a:p>
            <a:pPr marL="742950" lvl="1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Manufacturers benefit from cost reduction in raw materials, waste management, and operational efficiency.</a:t>
            </a:r>
          </a:p>
          <a:p>
            <a:pPr marL="742950" lvl="1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Profit margin determined by analyzing savings and costs.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Revenue Streams and Cost Analysis:</a:t>
            </a:r>
          </a:p>
          <a:p>
            <a:pPr marL="742950" lvl="1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Revenue from redemption fees, manufacturer reimbursements, and potential government subsidies.</a:t>
            </a:r>
          </a:p>
          <a:p>
            <a:pPr marL="742950" lvl="1" indent="-285750" rtl="0" fontAlgn="base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Operational costs meticulously calculated for profit assessment.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8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AE8E-6149-E16A-54FF-C94FE1FEE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812" y="1253331"/>
            <a:ext cx="10515600" cy="4351338"/>
          </a:xfrm>
        </p:spPr>
        <p:txBody>
          <a:bodyPr>
            <a:normAutofit/>
          </a:bodyPr>
          <a:lstStyle/>
          <a:p>
            <a:pPr algn="just" rtl="0" fontAlgn="base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Balancing Incentives and Sustainability:</a:t>
            </a:r>
          </a:p>
          <a:p>
            <a:pPr marL="742950" lvl="1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Balance between attractive customer incentives and financial sustainability prioritized.</a:t>
            </a:r>
          </a:p>
          <a:p>
            <a:pPr marL="742950" lvl="1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Manufacturers perceive financial advantage in receiving returned medications.</a:t>
            </a:r>
          </a:p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Pricing Strategy:</a:t>
            </a:r>
          </a:p>
          <a:p>
            <a:pPr marL="742950" lvl="1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Pricing adjusts based on market dynamics, demand-supply, and testing outcomes.</a:t>
            </a:r>
          </a:p>
          <a:p>
            <a:pPr algn="just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49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6B44A-B3A7-5356-381D-F94AB30DA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FDE185-6E8C-1893-6F7E-6E6F31568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8821"/>
            <a:ext cx="10515600" cy="1176804"/>
          </a:xfrm>
        </p:spPr>
        <p:txBody>
          <a:bodyPr>
            <a:normAutofit fontScale="90000"/>
          </a:bodyPr>
          <a:lstStyle/>
          <a:p>
            <a:r>
              <a:rPr lang="en-IN" sz="6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I</a:t>
            </a:r>
            <a:r>
              <a:rPr lang="en-IN" sz="4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mplementation</a:t>
            </a:r>
            <a:r>
              <a:rPr lang="en-IN" sz="1800" dirty="0">
                <a:solidFill>
                  <a:srgbClr val="0D0D0D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 </a:t>
            </a:r>
            <a:r>
              <a:rPr lang="en-IN" sz="5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</a:t>
            </a:r>
            <a:r>
              <a:rPr lang="en-IN" sz="4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lan And</a:t>
            </a:r>
            <a:r>
              <a:rPr lang="en-IN" sz="1800" dirty="0">
                <a:solidFill>
                  <a:srgbClr val="0D0D0D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IN" sz="5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</a:t>
            </a:r>
            <a:r>
              <a:rPr lang="en-IN" sz="4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onsiderations:</a:t>
            </a:r>
            <a:b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1BB1E3-7539-1FAE-3081-01619B0C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578"/>
            <a:ext cx="10515600" cy="4351338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Research and Feasibility Study: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Market analysis and legal expertise sought to navigate regulatory framework.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Legal Considerations and Compliance: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Adherence to privacy laws and industry regulations ensured throughout the development process.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Business Plan Development: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Clear value proposition and rebate levels established to attract stakeholders.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Building Partnerships: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Key partnerships with pharmaceutical companies, pharmacies, and manufacturers established for mutual value creation.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312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AEB99-72DF-92D9-0FDE-3C5F84D44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059"/>
            <a:ext cx="10515600" cy="5683904"/>
          </a:xfrm>
        </p:spPr>
        <p:txBody>
          <a:bodyPr>
            <a:normAutofit lnSpcReduction="10000"/>
          </a:bodyPr>
          <a:lstStyle/>
          <a:p>
            <a:pPr marL="342900" lvl="0" indent="-342900" algn="just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Blockchain Platform Development: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Selection of suitable blockchain framework and design of smart contracts for transparency.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Mobile Application Development: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Design and development of user-friendly consumer-facing and backend systems.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Financial Planning: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In-depth financial assessment conducted to ensure sustainability.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Prototype Testing &amp; Quality Control: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MVP development and rigorous testing conducted to gather </a:t>
            </a:r>
          </a:p>
          <a:p>
            <a:pPr marL="457200" lvl="1" indent="0" algn="just">
              <a:lnSpc>
                <a:spcPct val="115000"/>
              </a:lnSpc>
              <a:buClr>
                <a:srgbClr val="0D0D0D"/>
              </a:buClr>
              <a:buSzPts val="1200"/>
              <a:buNone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    feedback and ensure quality.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Funding and Financial Support: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Exploration of funding options such as investors, grants, and government incentives.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Clr>
                <a:srgbClr val="0D0D0D"/>
              </a:buClr>
              <a:buSzPts val="1200"/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Marketing and User Acquisition: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Extensive awareness campaign and incentive programs developed to attract users.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A20D1-13A4-61DC-9892-B48D62BAF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558" y="2546584"/>
            <a:ext cx="2653960" cy="206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94876"/>
      </p:ext>
    </p:extLst>
  </p:cSld>
  <p:clrMapOvr>
    <a:masterClrMapping/>
  </p:clrMapOvr>
</p:sld>
</file>

<file path=ppt/theme/theme1.xml><?xml version="1.0" encoding="utf-8"?>
<a:theme xmlns:a="http://schemas.openxmlformats.org/drawingml/2006/main" name="CAI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IAS" id="{008101AC-1740-46AF-AD55-55C48FF8E9B4}" vid="{EAA27648-F574-483D-8ABE-97A18151447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CAIAS</Template>
  <TotalTime>102</TotalTime>
  <Words>775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CAIAS</vt:lpstr>
      <vt:lpstr>Launch Plan for Pharma Revive App </vt:lpstr>
      <vt:lpstr>Introduction:</vt:lpstr>
      <vt:lpstr>Integration  of  Mobile  Application: </vt:lpstr>
      <vt:lpstr>PowerPoint Presentation</vt:lpstr>
      <vt:lpstr>PowerPoint Presentation</vt:lpstr>
      <vt:lpstr>Profit  Distribution  Strategy: </vt:lpstr>
      <vt:lpstr>PowerPoint Presentation</vt:lpstr>
      <vt:lpstr>Implementation  Plan And Considerations: </vt:lpstr>
      <vt:lpstr>PowerPoint Presentation</vt:lpstr>
      <vt:lpstr>Future  Expansion: </vt:lpstr>
      <vt:lpstr>Challenges  And Potential  Solutions: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Launch Plan for Pharmaceutical Reuse App and MediReuse Mobile Integration</dc:title>
  <dc:creator>Alphonse C</dc:creator>
  <cp:lastModifiedBy>Alphonse C</cp:lastModifiedBy>
  <cp:revision>13</cp:revision>
  <dcterms:created xsi:type="dcterms:W3CDTF">2024-02-27T12:44:27Z</dcterms:created>
  <dcterms:modified xsi:type="dcterms:W3CDTF">2024-02-27T14:26:29Z</dcterms:modified>
</cp:coreProperties>
</file>