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374" autoAdjust="0"/>
  </p:normalViewPr>
  <p:slideViewPr>
    <p:cSldViewPr snapToGrid="0">
      <p:cViewPr varScale="1">
        <p:scale>
          <a:sx n="62" d="100"/>
          <a:sy n="62" d="100"/>
        </p:scale>
        <p:origin x="84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5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5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03-10-2023</a:t>
            </a:fld>
            <a:endParaRPr lang="en-IN"/>
          </a:p>
        </p:txBody>
      </p:sp>
      <p:sp>
        <p:nvSpPr>
          <p:cNvPr id="104866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6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6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6"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7"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8" name="Date Placeholder 3"/>
          <p:cNvSpPr>
            <a:spLocks noGrp="1"/>
          </p:cNvSpPr>
          <p:nvPr>
            <p:ph type="dt" sz="half" idx="10"/>
          </p:nvPr>
        </p:nvSpPr>
        <p:spPr/>
        <p:txBody>
          <a:bodyPr/>
          <a:lstStyle/>
          <a:p>
            <a:fld id="{AD4CDBEB-7B95-45C9-9746-1E512CCA006C}" type="datetimeFigureOut">
              <a:rPr lang="en-IN" smtClean="0"/>
              <a:t>03-10-2023</a:t>
            </a:fld>
            <a:endParaRPr lang="en-IN"/>
          </a:p>
        </p:txBody>
      </p:sp>
      <p:sp>
        <p:nvSpPr>
          <p:cNvPr id="1048589" name="Footer Placeholder 4"/>
          <p:cNvSpPr>
            <a:spLocks noGrp="1"/>
          </p:cNvSpPr>
          <p:nvPr>
            <p:ph type="ftr" sz="quarter" idx="11"/>
          </p:nvPr>
        </p:nvSpPr>
        <p:spPr/>
        <p:txBody>
          <a:bodyPr/>
          <a:lstStyle/>
          <a:p>
            <a:endParaRPr lang="en-IN"/>
          </a:p>
        </p:txBody>
      </p:sp>
      <p:sp>
        <p:nvSpPr>
          <p:cNvPr id="1048590"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a:t>Click to edit Master title style</a:t>
            </a:r>
            <a:endParaRPr lang="en-IN"/>
          </a:p>
        </p:txBody>
      </p:sp>
      <p:sp>
        <p:nvSpPr>
          <p:cNvPr id="104862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0" name="Date Placeholder 3"/>
          <p:cNvSpPr>
            <a:spLocks noGrp="1"/>
          </p:cNvSpPr>
          <p:nvPr>
            <p:ph type="dt" sz="half" idx="10"/>
          </p:nvPr>
        </p:nvSpPr>
        <p:spPr/>
        <p:txBody>
          <a:bodyPr/>
          <a:lstStyle/>
          <a:p>
            <a:fld id="{AD4CDBEB-7B95-45C9-9746-1E512CCA006C}" type="datetimeFigureOut">
              <a:rPr lang="en-IN" smtClean="0"/>
              <a:t>03-10-2023</a:t>
            </a:fld>
            <a:endParaRPr lang="en-IN"/>
          </a:p>
        </p:txBody>
      </p:sp>
      <p:sp>
        <p:nvSpPr>
          <p:cNvPr id="1048631" name="Footer Placeholder 4"/>
          <p:cNvSpPr>
            <a:spLocks noGrp="1"/>
          </p:cNvSpPr>
          <p:nvPr>
            <p:ph type="ftr" sz="quarter" idx="11"/>
          </p:nvPr>
        </p:nvSpPr>
        <p:spPr/>
        <p:txBody>
          <a:bodyPr/>
          <a:lstStyle/>
          <a:p>
            <a:endParaRPr lang="en-IN"/>
          </a:p>
        </p:txBody>
      </p:sp>
      <p:sp>
        <p:nvSpPr>
          <p:cNvPr id="1048632"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7"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18"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9" name="Date Placeholder 3"/>
          <p:cNvSpPr>
            <a:spLocks noGrp="1"/>
          </p:cNvSpPr>
          <p:nvPr>
            <p:ph type="dt" sz="half" idx="10"/>
          </p:nvPr>
        </p:nvSpPr>
        <p:spPr/>
        <p:txBody>
          <a:bodyPr/>
          <a:lstStyle/>
          <a:p>
            <a:fld id="{AD4CDBEB-7B95-45C9-9746-1E512CCA006C}" type="datetimeFigureOut">
              <a:rPr lang="en-IN" smtClean="0"/>
              <a:t>03-10-2023</a:t>
            </a:fld>
            <a:endParaRPr lang="en-IN"/>
          </a:p>
        </p:txBody>
      </p:sp>
      <p:sp>
        <p:nvSpPr>
          <p:cNvPr id="1048620" name="Footer Placeholder 4"/>
          <p:cNvSpPr>
            <a:spLocks noGrp="1"/>
          </p:cNvSpPr>
          <p:nvPr>
            <p:ph type="ftr" sz="quarter" idx="11"/>
          </p:nvPr>
        </p:nvSpPr>
        <p:spPr/>
        <p:txBody>
          <a:bodyPr/>
          <a:lstStyle/>
          <a:p>
            <a:endParaRPr lang="en-IN"/>
          </a:p>
        </p:txBody>
      </p:sp>
      <p:sp>
        <p:nvSpPr>
          <p:cNvPr id="1048621"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endParaRPr lang="en-IN"/>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9" name="Date Placeholder 3"/>
          <p:cNvSpPr>
            <a:spLocks noGrp="1"/>
          </p:cNvSpPr>
          <p:nvPr>
            <p:ph type="dt" sz="half" idx="10"/>
          </p:nvPr>
        </p:nvSpPr>
        <p:spPr/>
        <p:txBody>
          <a:bodyPr/>
          <a:lstStyle/>
          <a:p>
            <a:fld id="{AD4CDBEB-7B95-45C9-9746-1E512CCA006C}" type="datetimeFigureOut">
              <a:rPr lang="en-IN" smtClean="0"/>
              <a:t>03-10-2023</a:t>
            </a:fld>
            <a:endParaRPr lang="en-IN"/>
          </a:p>
        </p:txBody>
      </p:sp>
      <p:sp>
        <p:nvSpPr>
          <p:cNvPr id="1048600" name="Footer Placeholder 4"/>
          <p:cNvSpPr>
            <a:spLocks noGrp="1"/>
          </p:cNvSpPr>
          <p:nvPr>
            <p:ph type="ftr" sz="quarter" idx="11"/>
          </p:nvPr>
        </p:nvSpPr>
        <p:spPr/>
        <p:txBody>
          <a:bodyPr/>
          <a:lstStyle/>
          <a:p>
            <a:endParaRPr lang="en-IN"/>
          </a:p>
        </p:txBody>
      </p:sp>
      <p:sp>
        <p:nvSpPr>
          <p:cNvPr id="1048601"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4"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lstStyle/>
          <a:p>
            <a:fld id="{AD4CDBEB-7B95-45C9-9746-1E512CCA006C}" type="datetimeFigureOut">
              <a:rPr lang="en-IN" smtClean="0"/>
              <a:t>03-10-2023</a:t>
            </a:fld>
            <a:endParaRPr lang="en-IN"/>
          </a:p>
        </p:txBody>
      </p:sp>
      <p:sp>
        <p:nvSpPr>
          <p:cNvPr id="1048636" name="Footer Placeholder 4"/>
          <p:cNvSpPr>
            <a:spLocks noGrp="1"/>
          </p:cNvSpPr>
          <p:nvPr>
            <p:ph type="ftr" sz="quarter" idx="11"/>
          </p:nvPr>
        </p:nvSpPr>
        <p:spPr/>
        <p:txBody>
          <a:bodyPr/>
          <a:lstStyle/>
          <a:p>
            <a:endParaRPr lang="en-IN"/>
          </a:p>
        </p:txBody>
      </p:sp>
      <p:sp>
        <p:nvSpPr>
          <p:cNvPr id="1048637"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endParaRPr lang="en-IN"/>
          </a:p>
        </p:txBody>
      </p:sp>
      <p:sp>
        <p:nvSpPr>
          <p:cNvPr id="1048639"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0"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1" name="Date Placeholder 4"/>
          <p:cNvSpPr>
            <a:spLocks noGrp="1"/>
          </p:cNvSpPr>
          <p:nvPr>
            <p:ph type="dt" sz="half" idx="10"/>
          </p:nvPr>
        </p:nvSpPr>
        <p:spPr/>
        <p:txBody>
          <a:bodyPr/>
          <a:lstStyle/>
          <a:p>
            <a:fld id="{AD4CDBEB-7B95-45C9-9746-1E512CCA006C}" type="datetimeFigureOut">
              <a:rPr lang="en-IN" smtClean="0"/>
              <a:t>03-10-2023</a:t>
            </a:fld>
            <a:endParaRPr lang="en-IN"/>
          </a:p>
        </p:txBody>
      </p:sp>
      <p:sp>
        <p:nvSpPr>
          <p:cNvPr id="1048642" name="Footer Placeholder 5"/>
          <p:cNvSpPr>
            <a:spLocks noGrp="1"/>
          </p:cNvSpPr>
          <p:nvPr>
            <p:ph type="ftr" sz="quarter" idx="11"/>
          </p:nvPr>
        </p:nvSpPr>
        <p:spPr/>
        <p:txBody>
          <a:bodyPr/>
          <a:lstStyle/>
          <a:p>
            <a:endParaRPr lang="en-IN"/>
          </a:p>
        </p:txBody>
      </p:sp>
      <p:sp>
        <p:nvSpPr>
          <p:cNvPr id="1048643"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4"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4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6"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8"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9" name="Date Placeholder 6"/>
          <p:cNvSpPr>
            <a:spLocks noGrp="1"/>
          </p:cNvSpPr>
          <p:nvPr>
            <p:ph type="dt" sz="half" idx="10"/>
          </p:nvPr>
        </p:nvSpPr>
        <p:spPr/>
        <p:txBody>
          <a:bodyPr/>
          <a:lstStyle/>
          <a:p>
            <a:fld id="{AD4CDBEB-7B95-45C9-9746-1E512CCA006C}" type="datetimeFigureOut">
              <a:rPr lang="en-IN" smtClean="0"/>
              <a:t>03-10-2023</a:t>
            </a:fld>
            <a:endParaRPr lang="en-IN"/>
          </a:p>
        </p:txBody>
      </p:sp>
      <p:sp>
        <p:nvSpPr>
          <p:cNvPr id="1048650" name="Footer Placeholder 7"/>
          <p:cNvSpPr>
            <a:spLocks noGrp="1"/>
          </p:cNvSpPr>
          <p:nvPr>
            <p:ph type="ftr" sz="quarter" idx="11"/>
          </p:nvPr>
        </p:nvSpPr>
        <p:spPr/>
        <p:txBody>
          <a:bodyPr/>
          <a:lstStyle/>
          <a:p>
            <a:endParaRPr lang="en-IN"/>
          </a:p>
        </p:txBody>
      </p:sp>
      <p:sp>
        <p:nvSpPr>
          <p:cNvPr id="1048651" name="Slide Number Placeholder 8"/>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a:t>Click to edit Master title style</a:t>
            </a:r>
            <a:endParaRPr lang="en-IN"/>
          </a:p>
        </p:txBody>
      </p:sp>
      <p:sp>
        <p:nvSpPr>
          <p:cNvPr id="1048614" name="Date Placeholder 2"/>
          <p:cNvSpPr>
            <a:spLocks noGrp="1"/>
          </p:cNvSpPr>
          <p:nvPr>
            <p:ph type="dt" sz="half" idx="10"/>
          </p:nvPr>
        </p:nvSpPr>
        <p:spPr/>
        <p:txBody>
          <a:bodyPr/>
          <a:lstStyle/>
          <a:p>
            <a:fld id="{AD4CDBEB-7B95-45C9-9746-1E512CCA006C}" type="datetimeFigureOut">
              <a:rPr lang="en-IN" smtClean="0"/>
              <a:t>03-10-2023</a:t>
            </a:fld>
            <a:endParaRPr lang="en-IN"/>
          </a:p>
        </p:txBody>
      </p:sp>
      <p:sp>
        <p:nvSpPr>
          <p:cNvPr id="1048615" name="Footer Placeholder 3"/>
          <p:cNvSpPr>
            <a:spLocks noGrp="1"/>
          </p:cNvSpPr>
          <p:nvPr>
            <p:ph type="ftr" sz="quarter" idx="11"/>
          </p:nvPr>
        </p:nvSpPr>
        <p:spPr/>
        <p:txBody>
          <a:bodyPr/>
          <a:lstStyle/>
          <a:p>
            <a:endParaRPr lang="en-IN"/>
          </a:p>
        </p:txBody>
      </p:sp>
      <p:sp>
        <p:nvSpPr>
          <p:cNvPr id="1048616" name="Slide Number Placeholder 4"/>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AD4CDBEB-7B95-45C9-9746-1E512CCA006C}" type="datetimeFigureOut">
              <a:rPr lang="en-IN" smtClean="0"/>
              <a:t>03-10-2023</a:t>
            </a:fld>
            <a:endParaRPr lang="en-IN"/>
          </a:p>
        </p:txBody>
      </p:sp>
      <p:sp>
        <p:nvSpPr>
          <p:cNvPr id="1048582" name="Footer Placeholder 2"/>
          <p:cNvSpPr>
            <a:spLocks noGrp="1"/>
          </p:cNvSpPr>
          <p:nvPr>
            <p:ph type="ftr" sz="quarter" idx="11"/>
          </p:nvPr>
        </p:nvSpPr>
        <p:spPr/>
        <p:txBody>
          <a:bodyPr/>
          <a:lstStyle/>
          <a:p>
            <a:endParaRPr lang="en-IN"/>
          </a:p>
        </p:txBody>
      </p:sp>
      <p:sp>
        <p:nvSpPr>
          <p:cNvPr id="1048583" name="Slide Number Placeholder 3"/>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5" name="Date Placeholder 4"/>
          <p:cNvSpPr>
            <a:spLocks noGrp="1"/>
          </p:cNvSpPr>
          <p:nvPr>
            <p:ph type="dt" sz="half" idx="10"/>
          </p:nvPr>
        </p:nvSpPr>
        <p:spPr/>
        <p:txBody>
          <a:bodyPr/>
          <a:lstStyle/>
          <a:p>
            <a:fld id="{AD4CDBEB-7B95-45C9-9746-1E512CCA006C}" type="datetimeFigureOut">
              <a:rPr lang="en-IN" smtClean="0"/>
              <a:t>03-10-2023</a:t>
            </a:fld>
            <a:endParaRPr lang="en-IN"/>
          </a:p>
        </p:txBody>
      </p:sp>
      <p:sp>
        <p:nvSpPr>
          <p:cNvPr id="1048656" name="Footer Placeholder 5"/>
          <p:cNvSpPr>
            <a:spLocks noGrp="1"/>
          </p:cNvSpPr>
          <p:nvPr>
            <p:ph type="ftr" sz="quarter" idx="11"/>
          </p:nvPr>
        </p:nvSpPr>
        <p:spPr/>
        <p:txBody>
          <a:bodyPr/>
          <a:lstStyle/>
          <a:p>
            <a:endParaRPr lang="en-IN"/>
          </a:p>
        </p:txBody>
      </p:sp>
      <p:sp>
        <p:nvSpPr>
          <p:cNvPr id="104865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lstStyle/>
          <a:p>
            <a:fld id="{AD4CDBEB-7B95-45C9-9746-1E512CCA006C}" type="datetimeFigureOut">
              <a:rPr lang="en-IN" smtClean="0"/>
              <a:t>03-10-2023</a:t>
            </a:fld>
            <a:endParaRPr lang="en-IN"/>
          </a:p>
        </p:txBody>
      </p:sp>
      <p:sp>
        <p:nvSpPr>
          <p:cNvPr id="1048626" name="Footer Placeholder 5"/>
          <p:cNvSpPr>
            <a:spLocks noGrp="1"/>
          </p:cNvSpPr>
          <p:nvPr>
            <p:ph type="ftr" sz="quarter" idx="11"/>
          </p:nvPr>
        </p:nvSpPr>
        <p:spPr/>
        <p:txBody>
          <a:bodyPr/>
          <a:lstStyle/>
          <a:p>
            <a:endParaRPr lang="en-IN"/>
          </a:p>
        </p:txBody>
      </p:sp>
      <p:sp>
        <p:nvSpPr>
          <p:cNvPr id="104862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03-10-2023</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 descr="Velammal Institute of Technology"/>
          <p:cNvPicPr>
            <a:picLocks noChangeAspect="1" noChangeArrowheads="1"/>
          </p:cNvPicPr>
          <p:nvPr/>
        </p:nvPicPr>
        <p:blipFill>
          <a:blip r:embed="rId2"/>
          <a:srcRect/>
          <a:stretch>
            <a:fillRect/>
          </a:stretch>
        </p:blipFill>
        <p:spPr bwMode="auto">
          <a:xfrm>
            <a:off x="2083253" y="540886"/>
            <a:ext cx="7615917" cy="1116822"/>
          </a:xfrm>
          <a:prstGeom prst="rect">
            <a:avLst/>
          </a:prstGeom>
          <a:noFill/>
        </p:spPr>
      </p:pic>
      <p:sp>
        <p:nvSpPr>
          <p:cNvPr id="1048584" name="TextBox 1"/>
          <p:cNvSpPr txBox="1"/>
          <p:nvPr/>
        </p:nvSpPr>
        <p:spPr>
          <a:xfrm rot="21251">
            <a:off x="1985652" y="2277530"/>
            <a:ext cx="11254345" cy="398780"/>
          </a:xfrm>
          <a:prstGeom prst="rect">
            <a:avLst/>
          </a:prstGeom>
          <a:noFill/>
        </p:spPr>
        <p:txBody>
          <a:bodyPr wrap="square" rtlCol="0">
            <a:spAutoFit/>
          </a:bodyPr>
          <a:lstStyle/>
          <a:p>
            <a:r>
              <a:rPr lang="en-IN" dirty="0"/>
              <a:t>	</a:t>
            </a:r>
            <a:r>
              <a:rPr lang="en-IN" sz="2000" b="1" dirty="0">
                <a:latin typeface="Bell MT" panose="02020503060305020303" pitchFamily="18" charset="0"/>
              </a:rPr>
              <a:t>DEPARTMENT OF INFORMATION TECHNOLOGY</a:t>
            </a:r>
          </a:p>
        </p:txBody>
      </p:sp>
      <p:sp>
        <p:nvSpPr>
          <p:cNvPr id="1048585" name="TextBox 2"/>
          <p:cNvSpPr txBox="1"/>
          <p:nvPr/>
        </p:nvSpPr>
        <p:spPr>
          <a:xfrm>
            <a:off x="1482433" y="3296132"/>
            <a:ext cx="10159341" cy="2123658"/>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Smart Public Restroom </a:t>
            </a:r>
          </a:p>
          <a:p>
            <a:r>
              <a:rPr lang="en-IN" sz="2000" b="1" dirty="0">
                <a:latin typeface="Bell MT" panose="02020503060305020303" pitchFamily="18" charset="0"/>
              </a:rPr>
              <a:t>Team name : proj-224780_</a:t>
            </a:r>
            <a:r>
              <a:rPr lang="en-US" sz="2000" b="1" dirty="0">
                <a:latin typeface="Bell MT" panose="02020503060305020303" pitchFamily="18" charset="0"/>
              </a:rPr>
              <a:t>T</a:t>
            </a:r>
            <a:r>
              <a:rPr lang="en-IN" sz="2000" b="1" dirty="0">
                <a:latin typeface="Bell MT" panose="02020503060305020303" pitchFamily="18" charset="0"/>
              </a:rPr>
              <a:t>eam_8</a:t>
            </a:r>
            <a:endParaRPr lang="en-IN" sz="2000" dirty="0">
              <a:latin typeface="Bell MT" panose="02020503060305020303" pitchFamily="18" charset="0"/>
            </a:endParaRPr>
          </a:p>
          <a:p>
            <a:r>
              <a:rPr lang="en-IN" sz="2000" b="1" dirty="0">
                <a:latin typeface="Bell MT" panose="02020503060305020303" pitchFamily="18" charset="0"/>
              </a:rPr>
              <a:t>Team members :</a:t>
            </a:r>
          </a:p>
          <a:p>
            <a:r>
              <a:rPr lang="en-IN" dirty="0">
                <a:latin typeface="Bell MT" panose="02020503060305020303" pitchFamily="18" charset="0"/>
              </a:rPr>
              <a:t>	MINUKU SIDHARDHA(113321205028)</a:t>
            </a:r>
          </a:p>
          <a:p>
            <a:r>
              <a:rPr lang="en-IN" dirty="0">
                <a:latin typeface="Bell MT" panose="02020503060305020303" pitchFamily="18" charset="0"/>
              </a:rPr>
              <a:t>	CHEMUKULA SRILESH(113321205009)</a:t>
            </a:r>
          </a:p>
          <a:p>
            <a:r>
              <a:rPr lang="en-IN" dirty="0">
                <a:latin typeface="Bell MT" panose="02020503060305020303" pitchFamily="18" charset="0"/>
              </a:rPr>
              <a:t>	DABBUGOTTU MANEESH(113321205010)</a:t>
            </a:r>
            <a:r>
              <a:rPr lang="en-US" dirty="0">
                <a:latin typeface="Bell MT" panose="02020503060305020303" pitchFamily="18" charset="0"/>
              </a:rPr>
              <a:t> </a:t>
            </a:r>
            <a:endParaRPr lang="zh-CN" altLang="en-US" dirty="0"/>
          </a:p>
          <a:p>
            <a:r>
              <a:rPr lang="en-US" altLang="en-US" dirty="0">
                <a:latin typeface="Bell MT" panose="02020503060305020303" pitchFamily="18" charset="0"/>
              </a:rPr>
              <a:t>                   AAKASH  </a:t>
            </a:r>
            <a:r>
              <a:rPr lang="en-US" altLang="en-US">
                <a:latin typeface="Bell MT" panose="02020503060305020303" pitchFamily="18" charset="0"/>
              </a:rPr>
              <a:t>B  (113321205001</a:t>
            </a:r>
            <a:r>
              <a:rPr lang="en-US" altLang="en-US" dirty="0">
                <a:latin typeface="Bell MT" panose="02020503060305020303" pitchFamily="18" charset="0"/>
              </a:rPr>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ctrTitle"/>
          </p:nvPr>
        </p:nvSpPr>
        <p:spPr>
          <a:xfrm>
            <a:off x="1050472" y="134938"/>
            <a:ext cx="9818914" cy="876444"/>
          </a:xfrm>
        </p:spPr>
        <p:txBody>
          <a:bodyPr>
            <a:normAutofit fontScale="90000"/>
          </a:bodyPr>
          <a:lstStyle/>
          <a:p>
            <a:pPr algn="l"/>
            <a:br>
              <a:rPr lang="en-IN" sz="2400" b="1" i="0" dirty="0">
                <a:solidFill>
                  <a:srgbClr val="313131"/>
                </a:solidFill>
                <a:effectLst/>
                <a:latin typeface="Bell MT" panose="02020503060305020303" pitchFamily="18" charset="0"/>
              </a:rPr>
            </a:br>
            <a:br>
              <a:rPr lang="en-IN" sz="2400" b="1" dirty="0">
                <a:solidFill>
                  <a:srgbClr val="313131"/>
                </a:solidFill>
                <a:latin typeface="Bell MT" panose="02020503060305020303" pitchFamily="18" charset="0"/>
              </a:rPr>
            </a:br>
            <a:r>
              <a:rPr lang="en-IN" sz="2400" b="1" i="0" dirty="0">
                <a:solidFill>
                  <a:srgbClr val="313131"/>
                </a:solidFill>
                <a:effectLst/>
                <a:latin typeface="Bell MT" panose="02020503060305020303" pitchFamily="18" charset="0"/>
              </a:rPr>
              <a:t>Project Definition:</a:t>
            </a:r>
            <a:endParaRPr lang="en-IN" sz="2400" dirty="0">
              <a:latin typeface="Bell MT" panose="02020503060305020303" pitchFamily="18" charset="0"/>
            </a:endParaRPr>
          </a:p>
        </p:txBody>
      </p:sp>
      <p:sp>
        <p:nvSpPr>
          <p:cNvPr id="1048592" name="Subtitle 2"/>
          <p:cNvSpPr>
            <a:spLocks noGrp="1"/>
          </p:cNvSpPr>
          <p:nvPr>
            <p:ph type="subTitle" idx="1"/>
          </p:nvPr>
        </p:nvSpPr>
        <p:spPr>
          <a:xfrm>
            <a:off x="1393371" y="1179965"/>
            <a:ext cx="9318171" cy="4278725"/>
          </a:xfrm>
        </p:spPr>
        <p:txBody>
          <a:bodyPr>
            <a:normAutofit/>
          </a:bodyPr>
          <a:lstStyle/>
          <a:p>
            <a:pPr algn="l"/>
            <a:r>
              <a:rPr lang="en-US" sz="2000" b="0" i="0" dirty="0">
                <a:solidFill>
                  <a:srgbClr val="313131"/>
                </a:solidFill>
                <a:effectLst/>
                <a:latin typeface="Bell MT" panose="02020503060305020303" pitchFamily="18" charset="0"/>
              </a:rPr>
              <a:t>                </a:t>
            </a:r>
          </a:p>
          <a:p>
            <a:pPr algn="l"/>
            <a:r>
              <a:rPr lang="en-US" sz="2000" dirty="0">
                <a:solidFill>
                  <a:srgbClr val="313131"/>
                </a:solidFill>
                <a:latin typeface="Bell MT" panose="02020503060305020303" pitchFamily="18" charset="0"/>
              </a:rPr>
              <a:t>                </a:t>
            </a:r>
            <a:r>
              <a:rPr lang="en-US" sz="2000" b="0" i="0" dirty="0">
                <a:solidFill>
                  <a:srgbClr val="313131"/>
                </a:solidFill>
                <a:effectLst/>
                <a:latin typeface="Bell MT" panose="02020503060305020303" pitchFamily="18" charset="0"/>
              </a:rPr>
              <a:t>The project aims to enhance public restroom management by installing IoT sensors to monitor occupancy and maintenance needs. The goal is to provide real-time data on restroom availability and cleanliness to the public through a platform or mobile app. </a:t>
            </a:r>
          </a:p>
          <a:p>
            <a:pPr algn="l"/>
            <a:r>
              <a:rPr lang="en-US" sz="2000" dirty="0">
                <a:solidFill>
                  <a:srgbClr val="313131"/>
                </a:solidFill>
                <a:latin typeface="Bell MT" panose="02020503060305020303" pitchFamily="18" charset="0"/>
              </a:rPr>
              <a:t>	</a:t>
            </a:r>
          </a:p>
          <a:p>
            <a:pPr algn="l"/>
            <a:r>
              <a:rPr lang="en-US" sz="2000" dirty="0">
                <a:solidFill>
                  <a:srgbClr val="313131"/>
                </a:solidFill>
                <a:latin typeface="Bell MT" panose="02020503060305020303" pitchFamily="18" charset="0"/>
              </a:rPr>
              <a:t>                  </a:t>
            </a:r>
            <a:r>
              <a:rPr lang="en-US" sz="2000" b="0" i="0" dirty="0">
                <a:solidFill>
                  <a:srgbClr val="313131"/>
                </a:solidFill>
                <a:effectLst/>
                <a:latin typeface="Bell MT" panose="02020503060305020303" pitchFamily="18" charset="0"/>
              </a:rPr>
              <a:t>This project includes defining objectives, designing the IoT sensor system, developing the restroom information platform, and integrating them using IoT technology and Python.</a:t>
            </a:r>
            <a:endParaRPr lang="en-IN" sz="2000" dirty="0">
              <a:latin typeface="Bell MT" panose="020205030603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ctrTitle"/>
          </p:nvPr>
        </p:nvSpPr>
        <p:spPr>
          <a:xfrm>
            <a:off x="647699" y="425677"/>
            <a:ext cx="8371114" cy="755423"/>
          </a:xfrm>
        </p:spPr>
        <p:txBody>
          <a:bodyPr>
            <a:normAutofit/>
          </a:bodyPr>
          <a:lstStyle/>
          <a:p>
            <a:pPr algn="l"/>
            <a:r>
              <a:rPr lang="en-IN" sz="2400" b="1" dirty="0">
                <a:latin typeface="Bell MT" panose="02020503060305020303" pitchFamily="18" charset="0"/>
              </a:rPr>
              <a:t>Objectives:</a:t>
            </a:r>
          </a:p>
        </p:txBody>
      </p:sp>
      <p:sp>
        <p:nvSpPr>
          <p:cNvPr id="1048594" name="Subtitle 2"/>
          <p:cNvSpPr>
            <a:spLocks noGrp="1"/>
          </p:cNvSpPr>
          <p:nvPr>
            <p:ph type="subTitle" idx="1"/>
          </p:nvPr>
        </p:nvSpPr>
        <p:spPr>
          <a:xfrm>
            <a:off x="1502228" y="1480457"/>
            <a:ext cx="8964385" cy="5655129"/>
          </a:xfrm>
        </p:spPr>
        <p:txBody>
          <a:bodyPr/>
          <a:lstStyle/>
          <a:p>
            <a:pPr algn="l"/>
            <a:r>
              <a:rPr lang="en-IN" i="0" dirty="0">
                <a:effectLst/>
                <a:latin typeface="Bell MT" panose="02020503060305020303" pitchFamily="18" charset="0"/>
              </a:rPr>
              <a:t>1. Improved Hygiene and Sanitation.</a:t>
            </a:r>
          </a:p>
          <a:p>
            <a:pPr algn="l"/>
            <a:r>
              <a:rPr lang="en-IN" i="0" dirty="0">
                <a:effectLst/>
                <a:latin typeface="Bell MT" panose="02020503060305020303" pitchFamily="18" charset="0"/>
              </a:rPr>
              <a:t>2. Reduced Environmental Impact</a:t>
            </a:r>
            <a:endParaRPr lang="en-IN" dirty="0">
              <a:latin typeface="Bell MT" panose="02020503060305020303" pitchFamily="18" charset="0"/>
            </a:endParaRPr>
          </a:p>
          <a:p>
            <a:pPr algn="l"/>
            <a:r>
              <a:rPr lang="en-IN" dirty="0">
                <a:latin typeface="Bell MT" panose="02020503060305020303" pitchFamily="18" charset="0"/>
              </a:rPr>
              <a:t>3. E</a:t>
            </a:r>
            <a:r>
              <a:rPr lang="en-IN" i="0" dirty="0">
                <a:effectLst/>
                <a:latin typeface="Bell MT" panose="02020503060305020303" pitchFamily="18" charset="0"/>
              </a:rPr>
              <a:t>nhanced Accessibility</a:t>
            </a:r>
          </a:p>
          <a:p>
            <a:pPr algn="l"/>
            <a:r>
              <a:rPr lang="en-IN" i="0" dirty="0">
                <a:effectLst/>
                <a:latin typeface="Bell MT" panose="02020503060305020303" pitchFamily="18" charset="0"/>
              </a:rPr>
              <a:t>4. User Convenience and Experience</a:t>
            </a:r>
          </a:p>
          <a:p>
            <a:pPr algn="l"/>
            <a:r>
              <a:rPr lang="en-IN" i="0" dirty="0">
                <a:effectLst/>
                <a:latin typeface="Bell MT" panose="02020503060305020303" pitchFamily="18" charset="0"/>
              </a:rPr>
              <a:t>5. Maintenance Efficiency</a:t>
            </a:r>
          </a:p>
          <a:p>
            <a:pPr algn="l"/>
            <a:r>
              <a:rPr lang="en-IN" i="0" dirty="0">
                <a:effectLst/>
                <a:latin typeface="Bell MT" panose="02020503060305020303" pitchFamily="18" charset="0"/>
              </a:rPr>
              <a:t>6. Energy-Efficient Lighting and Ventilation</a:t>
            </a:r>
          </a:p>
          <a:p>
            <a:pPr algn="l"/>
            <a:r>
              <a:rPr lang="en-IN" i="0" dirty="0">
                <a:effectLst/>
                <a:latin typeface="Bell MT" panose="02020503060305020303" pitchFamily="18" charset="0"/>
              </a:rPr>
              <a:t>7. Cost Savings</a:t>
            </a:r>
          </a:p>
          <a:p>
            <a:pPr algn="l"/>
            <a:r>
              <a:rPr lang="en-IN" i="0" dirty="0">
                <a:effectLst/>
                <a:latin typeface="Bell MT" panose="02020503060305020303" pitchFamily="18" charset="0"/>
              </a:rPr>
              <a:t>8. Safety and Security</a:t>
            </a:r>
          </a:p>
          <a:p>
            <a:pPr algn="l"/>
            <a:r>
              <a:rPr lang="en-IN" dirty="0">
                <a:latin typeface="Bell MT" panose="02020503060305020303" pitchFamily="18" charset="0"/>
              </a:rPr>
              <a:t>9. </a:t>
            </a:r>
            <a:r>
              <a:rPr lang="en-IN" i="0" dirty="0">
                <a:effectLst/>
                <a:latin typeface="Bell MT" panose="02020503060305020303" pitchFamily="18" charset="0"/>
              </a:rPr>
              <a:t>Data Collection and Analytics</a:t>
            </a:r>
            <a:endParaRPr lang="en-IN" dirty="0">
              <a:latin typeface="Bell MT" panose="020205030603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ctrTitle"/>
          </p:nvPr>
        </p:nvSpPr>
        <p:spPr>
          <a:xfrm>
            <a:off x="435428" y="382135"/>
            <a:ext cx="9144000" cy="641123"/>
          </a:xfrm>
        </p:spPr>
        <p:txBody>
          <a:bodyPr>
            <a:normAutofit/>
          </a:bodyPr>
          <a:lstStyle/>
          <a:p>
            <a:pPr algn="l"/>
            <a:r>
              <a:rPr lang="en-IN" sz="2400" b="1" i="0" dirty="0">
                <a:solidFill>
                  <a:srgbClr val="313131"/>
                </a:solidFill>
                <a:effectLst/>
                <a:latin typeface="Bell MT" panose="02020503060305020303" pitchFamily="18" charset="0"/>
              </a:rPr>
              <a:t>IoT Sensor Design: </a:t>
            </a:r>
            <a:endParaRPr lang="en-IN" sz="2400" b="1" dirty="0">
              <a:latin typeface="Bell MT" panose="02020503060305020303" pitchFamily="18" charset="0"/>
            </a:endParaRPr>
          </a:p>
        </p:txBody>
      </p:sp>
      <p:sp>
        <p:nvSpPr>
          <p:cNvPr id="1048596" name="Subtitle 2"/>
          <p:cNvSpPr>
            <a:spLocks noGrp="1"/>
          </p:cNvSpPr>
          <p:nvPr>
            <p:ph type="subTitle" idx="1"/>
          </p:nvPr>
        </p:nvSpPr>
        <p:spPr>
          <a:xfrm>
            <a:off x="1475014" y="1377043"/>
            <a:ext cx="9192985" cy="3880757"/>
          </a:xfrm>
        </p:spPr>
        <p:txBody>
          <a:bodyPr/>
          <a:lstStyle/>
          <a:p>
            <a:pPr algn="l"/>
            <a:r>
              <a:rPr lang="en-IN" sz="2000" dirty="0">
                <a:latin typeface="Bell MT" panose="02020503060305020303" pitchFamily="18" charset="0"/>
              </a:rPr>
              <a:t>There are several IoT sensors and components that are used in the smart public restroom system using IoT. Some of them are as follows.</a:t>
            </a:r>
          </a:p>
          <a:p>
            <a:pPr algn="l"/>
            <a:r>
              <a:rPr lang="en-IN" sz="2000" i="0" dirty="0">
                <a:solidFill>
                  <a:srgbClr val="333333"/>
                </a:solidFill>
                <a:effectLst/>
                <a:latin typeface="Bell MT" panose="02020503060305020303" pitchFamily="18" charset="0"/>
              </a:rPr>
              <a:t>1. User Counter</a:t>
            </a:r>
          </a:p>
          <a:p>
            <a:pPr algn="l"/>
            <a:r>
              <a:rPr lang="en-IN" sz="2000" i="0" dirty="0">
                <a:solidFill>
                  <a:srgbClr val="333333"/>
                </a:solidFill>
                <a:effectLst/>
                <a:latin typeface="Bell MT" panose="02020503060305020303" pitchFamily="18" charset="0"/>
              </a:rPr>
              <a:t>2. Smell Sensor</a:t>
            </a:r>
          </a:p>
          <a:p>
            <a:pPr algn="l"/>
            <a:r>
              <a:rPr lang="en-IN" sz="2000" i="0" dirty="0">
                <a:solidFill>
                  <a:srgbClr val="333333"/>
                </a:solidFill>
                <a:effectLst/>
                <a:latin typeface="Bell MT" panose="02020503060305020303" pitchFamily="18" charset="0"/>
              </a:rPr>
              <a:t>3. Water Level Sensor</a:t>
            </a:r>
          </a:p>
          <a:p>
            <a:pPr algn="l"/>
            <a:r>
              <a:rPr lang="en-IN" sz="2000" i="0" dirty="0">
                <a:solidFill>
                  <a:srgbClr val="212121"/>
                </a:solidFill>
                <a:effectLst/>
                <a:latin typeface="Bell MT" panose="02020503060305020303" pitchFamily="18" charset="0"/>
              </a:rPr>
              <a:t>4. User Feedback Machine</a:t>
            </a:r>
            <a:endParaRPr lang="en-IN" sz="2000" i="0" dirty="0">
              <a:solidFill>
                <a:srgbClr val="333333"/>
              </a:solidFill>
              <a:effectLst/>
              <a:latin typeface="Bell MT" panose="02020503060305020303" pitchFamily="18" charset="0"/>
            </a:endParaRPr>
          </a:p>
          <a:p>
            <a:pPr algn="l"/>
            <a:r>
              <a:rPr lang="en-IN" sz="2000" i="0" dirty="0">
                <a:solidFill>
                  <a:srgbClr val="212121"/>
                </a:solidFill>
                <a:effectLst/>
                <a:latin typeface="Bell MT" panose="02020503060305020303" pitchFamily="18" charset="0"/>
              </a:rPr>
              <a:t>5. Star Light Display</a:t>
            </a:r>
            <a:endParaRPr lang="en-IN" sz="2000" i="0" dirty="0">
              <a:solidFill>
                <a:srgbClr val="333333"/>
              </a:solidFill>
              <a:effectLst/>
              <a:latin typeface="Bell MT" panose="02020503060305020303" pitchFamily="18" charset="0"/>
            </a:endParaRPr>
          </a:p>
          <a:p>
            <a:pPr algn="l"/>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838200" y="365126"/>
            <a:ext cx="10515600" cy="923348"/>
          </a:xfrm>
        </p:spPr>
        <p:txBody>
          <a:bodyPr/>
          <a:lstStyle/>
          <a:p>
            <a:r>
              <a:rPr lang="en-IN" sz="2400" b="1" dirty="0">
                <a:solidFill>
                  <a:srgbClr val="313131"/>
                </a:solidFill>
                <a:latin typeface="Bell MT" panose="02020503060305020303" pitchFamily="18" charset="0"/>
              </a:rPr>
              <a:t>Real-Time Transit Information Platform:</a:t>
            </a:r>
          </a:p>
        </p:txBody>
      </p:sp>
      <p:sp>
        <p:nvSpPr>
          <p:cNvPr id="1048603" name="Content Placeholder 2"/>
          <p:cNvSpPr>
            <a:spLocks noGrp="1"/>
          </p:cNvSpPr>
          <p:nvPr>
            <p:ph idx="1"/>
          </p:nvPr>
        </p:nvSpPr>
        <p:spPr>
          <a:xfrm>
            <a:off x="838200" y="1288474"/>
            <a:ext cx="10515600" cy="4888489"/>
          </a:xfrm>
        </p:spPr>
        <p:txBody>
          <a:bodyPr>
            <a:normAutofit lnSpcReduction="10000"/>
          </a:bodyPr>
          <a:lstStyle/>
          <a:p>
            <a:pPr marL="0" indent="0">
              <a:buNone/>
            </a:pPr>
            <a:r>
              <a:rPr lang="en-IN" sz="2000" dirty="0">
                <a:latin typeface="Bell MT" panose="02020503060305020303" pitchFamily="18" charset="0"/>
              </a:rPr>
              <a:t>Here's a high-level overview of how you can build such a platform:</a:t>
            </a:r>
          </a:p>
          <a:p>
            <a:pPr marL="0" indent="0">
              <a:buNone/>
            </a:pPr>
            <a:r>
              <a:rPr lang="en-IN" sz="2000" b="1" dirty="0">
                <a:latin typeface="Bell MT" panose="02020503060305020303" pitchFamily="18" charset="0"/>
              </a:rPr>
              <a:t>Define the Scope and Objectives: </a:t>
            </a:r>
            <a:r>
              <a:rPr lang="en-IN" sz="2000" dirty="0">
                <a:latin typeface="Bell MT" panose="02020503060305020303" pitchFamily="18" charset="0"/>
              </a:rPr>
              <a:t>Clearly define the goals of your platform, such as providing transit information, promoting smart public restrooms, or enhancing the overall user experience.</a:t>
            </a:r>
          </a:p>
          <a:p>
            <a:pPr marL="0" indent="0">
              <a:buNone/>
            </a:pPr>
            <a:r>
              <a:rPr lang="en-IN" sz="2000" b="1" dirty="0">
                <a:latin typeface="Bell MT" panose="02020503060305020303" pitchFamily="18" charset="0"/>
              </a:rPr>
              <a:t>Data Sources: </a:t>
            </a:r>
            <a:r>
              <a:rPr lang="en-IN" sz="2000" dirty="0">
                <a:latin typeface="Bell MT" panose="02020503060305020303" pitchFamily="18" charset="0"/>
              </a:rPr>
              <a:t>Identify and integrate data sources that provide real-time transit information.</a:t>
            </a:r>
          </a:p>
          <a:p>
            <a:pPr marL="0" indent="0">
              <a:buNone/>
            </a:pPr>
            <a:r>
              <a:rPr lang="en-IN" sz="2000" b="1" dirty="0">
                <a:latin typeface="Bell MT" panose="02020503060305020303" pitchFamily="18" charset="0"/>
              </a:rPr>
              <a:t>User Interface (UI) and User Experience (UX):</a:t>
            </a:r>
            <a:r>
              <a:rPr lang="en-IN" sz="2000" dirty="0">
                <a:latin typeface="Bell MT" panose="02020503060305020303" pitchFamily="18" charset="0"/>
              </a:rPr>
              <a:t>Design an intuitive and user-friendly interface for the platform, which can be displayed on digital screens inside the smart public restroom.</a:t>
            </a:r>
          </a:p>
          <a:p>
            <a:pPr marL="0" indent="0">
              <a:buNone/>
            </a:pPr>
            <a:r>
              <a:rPr lang="en-IN" sz="2000" b="1" dirty="0">
                <a:latin typeface="Bell MT" panose="02020503060305020303" pitchFamily="18" charset="0"/>
              </a:rPr>
              <a:t>Hardware Setup: </a:t>
            </a:r>
            <a:r>
              <a:rPr lang="en-IN" sz="2000" dirty="0">
                <a:latin typeface="Bell MT" panose="02020503060305020303" pitchFamily="18" charset="0"/>
              </a:rPr>
              <a:t>Ensure that the hardware is durable, weather-resistant, and tamper-proof.</a:t>
            </a:r>
          </a:p>
          <a:p>
            <a:pPr marL="0" indent="0">
              <a:buNone/>
            </a:pPr>
            <a:r>
              <a:rPr lang="en-IN" sz="2000" b="1" dirty="0">
                <a:latin typeface="Bell MT" panose="02020503060305020303" pitchFamily="18" charset="0"/>
              </a:rPr>
              <a:t>Content Management System (CMS):</a:t>
            </a:r>
            <a:r>
              <a:rPr lang="en-IN" sz="2000" dirty="0">
                <a:latin typeface="Bell MT" panose="02020503060305020303" pitchFamily="18" charset="0"/>
              </a:rPr>
              <a:t>Implement a CMS to update and manage the content displayed on the platform, including transit information, restroom promotions, and emergency notifications.</a:t>
            </a:r>
          </a:p>
          <a:p>
            <a:pPr marL="0" indent="0">
              <a:buNone/>
            </a:pPr>
            <a:r>
              <a:rPr lang="en-IN" sz="2000" b="1" dirty="0">
                <a:latin typeface="Bell MT" panose="02020503060305020303" pitchFamily="18" charset="0"/>
              </a:rPr>
              <a:t>Maintenance and Support: </a:t>
            </a:r>
            <a:r>
              <a:rPr lang="en-IN" sz="2000" dirty="0">
                <a:latin typeface="Bell MT" panose="02020503060305020303" pitchFamily="18" charset="0"/>
              </a:rPr>
              <a:t>Establish</a:t>
            </a:r>
            <a:r>
              <a:rPr lang="en-IN" sz="2000" b="1" dirty="0">
                <a:latin typeface="Bell MT" panose="02020503060305020303" pitchFamily="18" charset="0"/>
              </a:rPr>
              <a:t> </a:t>
            </a:r>
            <a:r>
              <a:rPr lang="en-IN" sz="2000" dirty="0">
                <a:latin typeface="Bell MT" panose="02020503060305020303" pitchFamily="18" charset="0"/>
              </a:rPr>
              <a:t>a plan for ongoing maintenance, updates, and technical support for the platform and hardware. </a:t>
            </a:r>
          </a:p>
          <a:p>
            <a:pPr marL="0" indent="0">
              <a:buNone/>
            </a:pPr>
            <a:r>
              <a:rPr lang="en-IN" sz="2000" b="1" dirty="0">
                <a:latin typeface="Bell MT" panose="02020503060305020303" pitchFamily="18" charset="0"/>
              </a:rPr>
              <a:t>Testing and Quality Assurance: </a:t>
            </a:r>
            <a:r>
              <a:rPr lang="en-IN" sz="2000" dirty="0">
                <a:latin typeface="Bell MT" panose="02020503060305020303" pitchFamily="18" charset="0"/>
              </a:rPr>
              <a:t>Thoroughly test the platform before deploying it in public restrooms to identify and resolve any issues. </a:t>
            </a:r>
          </a:p>
          <a:p>
            <a:pPr marL="0" indent="0">
              <a:buNone/>
            </a:pPr>
            <a:r>
              <a:rPr lang="en-IN" sz="2000" b="1" dirty="0">
                <a:latin typeface="Bell MT" panose="02020503060305020303" pitchFamily="18" charset="0"/>
              </a:rPr>
              <a:t>Deployment and Promotion: </a:t>
            </a:r>
            <a:r>
              <a:rPr lang="en-IN" sz="2000" dirty="0">
                <a:latin typeface="Bell MT" panose="02020503060305020303" pitchFamily="18" charset="0"/>
              </a:rPr>
              <a:t>Deploy the platform in selected smart public restrooms.</a:t>
            </a:r>
          </a:p>
          <a:p>
            <a:pPr marL="0" indent="0">
              <a:buNone/>
            </a:pPr>
            <a:endParaRPr lang="en-IN" sz="20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ctrTitle"/>
          </p:nvPr>
        </p:nvSpPr>
        <p:spPr>
          <a:xfrm>
            <a:off x="593271" y="538842"/>
            <a:ext cx="8572500" cy="391205"/>
          </a:xfrm>
        </p:spPr>
        <p:txBody>
          <a:bodyPr>
            <a:normAutofit/>
          </a:bodyPr>
          <a:lstStyle/>
          <a:p>
            <a:pPr algn="l"/>
            <a:r>
              <a:rPr lang="en-IN" sz="2400" b="1" i="0" dirty="0">
                <a:solidFill>
                  <a:srgbClr val="313131"/>
                </a:solidFill>
                <a:effectLst/>
                <a:latin typeface="Bell MT" panose="02020503060305020303" pitchFamily="18" charset="0"/>
              </a:rPr>
              <a:t>Integration Approach: </a:t>
            </a:r>
            <a:endParaRPr lang="en-IN" sz="2400" b="1" dirty="0">
              <a:latin typeface="Bell MT" panose="02020503060305020303" pitchFamily="18" charset="0"/>
            </a:endParaRPr>
          </a:p>
        </p:txBody>
      </p:sp>
      <p:sp>
        <p:nvSpPr>
          <p:cNvPr id="1048605" name="Subtitle 2"/>
          <p:cNvSpPr>
            <a:spLocks noGrp="1"/>
          </p:cNvSpPr>
          <p:nvPr>
            <p:ph type="subTitle" idx="1"/>
          </p:nvPr>
        </p:nvSpPr>
        <p:spPr>
          <a:xfrm>
            <a:off x="1240971" y="1159329"/>
            <a:ext cx="9427029" cy="4098471"/>
          </a:xfrm>
        </p:spPr>
        <p:txBody>
          <a:bodyPr>
            <a:normAutofit/>
          </a:bodyPr>
          <a:lstStyle/>
          <a:p>
            <a:pPr algn="l"/>
            <a:r>
              <a:rPr lang="en-IN" sz="2000" dirty="0">
                <a:solidFill>
                  <a:srgbClr val="313131"/>
                </a:solidFill>
                <a:latin typeface="Bell MT" panose="02020503060305020303" pitchFamily="18" charset="0"/>
              </a:rPr>
              <a:t>           Integrating smart technology into public restrooms involves connecting various components and systems to enhance functionality, user experience, and efficiency. Here's an integration approach for creating a smart public restroom:</a:t>
            </a:r>
          </a:p>
          <a:p>
            <a:pPr marL="342900" indent="-342900" algn="l">
              <a:buFont typeface="Wingdings" panose="05000000000000000000" pitchFamily="2" charset="2"/>
              <a:buChar char="§"/>
            </a:pPr>
            <a:r>
              <a:rPr lang="en-IN" sz="2000" dirty="0">
                <a:solidFill>
                  <a:srgbClr val="313131"/>
                </a:solidFill>
                <a:latin typeface="Bell MT" panose="02020503060305020303" pitchFamily="18" charset="0"/>
              </a:rPr>
              <a:t>Define Objectives and Features</a:t>
            </a:r>
          </a:p>
          <a:p>
            <a:pPr marL="342900" indent="-342900" algn="l">
              <a:buFont typeface="Wingdings" panose="05000000000000000000" pitchFamily="2" charset="2"/>
              <a:buChar char="§"/>
            </a:pPr>
            <a:r>
              <a:rPr lang="en-IN" sz="2000" dirty="0">
                <a:solidFill>
                  <a:srgbClr val="313131"/>
                </a:solidFill>
                <a:latin typeface="Bell MT" panose="02020503060305020303" pitchFamily="18" charset="0"/>
              </a:rPr>
              <a:t>Select Appropriate Hardware and Sensors</a:t>
            </a:r>
          </a:p>
          <a:p>
            <a:pPr marL="342900" indent="-342900" algn="l">
              <a:buFont typeface="Wingdings" panose="05000000000000000000" pitchFamily="2" charset="2"/>
              <a:buChar char="§"/>
            </a:pPr>
            <a:r>
              <a:rPr lang="en-IN" sz="2000" dirty="0" err="1">
                <a:solidFill>
                  <a:srgbClr val="313131"/>
                </a:solidFill>
                <a:latin typeface="Bell MT" panose="02020503060305020303" pitchFamily="18" charset="0"/>
              </a:rPr>
              <a:t>IoT</a:t>
            </a:r>
            <a:r>
              <a:rPr lang="en-IN" sz="2000" dirty="0">
                <a:solidFill>
                  <a:srgbClr val="313131"/>
                </a:solidFill>
                <a:latin typeface="Bell MT" panose="02020503060305020303" pitchFamily="18" charset="0"/>
              </a:rPr>
              <a:t> Sensors and Automation</a:t>
            </a:r>
          </a:p>
          <a:p>
            <a:pPr marL="342900" indent="-342900" algn="l">
              <a:buFont typeface="Wingdings" panose="05000000000000000000" pitchFamily="2" charset="2"/>
              <a:buChar char="§"/>
            </a:pPr>
            <a:r>
              <a:rPr lang="en-IN" sz="2000" dirty="0">
                <a:solidFill>
                  <a:srgbClr val="313131"/>
                </a:solidFill>
                <a:latin typeface="Bell MT" panose="02020503060305020303" pitchFamily="18" charset="0"/>
              </a:rPr>
              <a:t>Smart Toilet Technologies</a:t>
            </a:r>
          </a:p>
          <a:p>
            <a:pPr marL="342900" indent="-342900" algn="l">
              <a:buFont typeface="Wingdings" panose="05000000000000000000" pitchFamily="2" charset="2"/>
              <a:buChar char="§"/>
            </a:pPr>
            <a:r>
              <a:rPr lang="en-IN" sz="2000" dirty="0">
                <a:solidFill>
                  <a:srgbClr val="313131"/>
                </a:solidFill>
                <a:latin typeface="Bell MT" panose="02020503060305020303" pitchFamily="18" charset="0"/>
              </a:rPr>
              <a:t>Cleaning and Maintenance</a:t>
            </a:r>
          </a:p>
          <a:p>
            <a:pPr marL="342900" indent="-342900" algn="l">
              <a:buFont typeface="Wingdings" panose="05000000000000000000" pitchFamily="2" charset="2"/>
              <a:buChar char="§"/>
            </a:pPr>
            <a:r>
              <a:rPr lang="en-IN" sz="2000" dirty="0">
                <a:solidFill>
                  <a:srgbClr val="313131"/>
                </a:solidFill>
                <a:latin typeface="Bell MT" panose="02020503060305020303" pitchFamily="18" charset="0"/>
              </a:rPr>
              <a:t>Quality Air Management</a:t>
            </a:r>
          </a:p>
          <a:p>
            <a:pPr marL="342900" indent="-342900" algn="l">
              <a:buFont typeface="Wingdings" panose="05000000000000000000" pitchFamily="2" charset="2"/>
              <a:buChar char="§"/>
            </a:pPr>
            <a:r>
              <a:rPr lang="en-IN" sz="2000" dirty="0">
                <a:solidFill>
                  <a:srgbClr val="313131"/>
                </a:solidFill>
                <a:latin typeface="Bell MT" panose="02020503060305020303" pitchFamily="18" charset="0"/>
              </a:rPr>
              <a:t>Accessibility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838200" y="365125"/>
            <a:ext cx="10515600" cy="743239"/>
          </a:xfrm>
        </p:spPr>
        <p:txBody>
          <a:bodyPr>
            <a:normAutofit/>
          </a:bodyPr>
          <a:lstStyle/>
          <a:p>
            <a:r>
              <a:rPr lang="en-IN" sz="2200" b="1" dirty="0">
                <a:solidFill>
                  <a:srgbClr val="313131"/>
                </a:solidFill>
                <a:latin typeface="Bell MT" panose="02020503060305020303" pitchFamily="18" charset="0"/>
              </a:rPr>
              <a:t>Integration Benefits:</a:t>
            </a:r>
          </a:p>
        </p:txBody>
      </p:sp>
      <p:sp>
        <p:nvSpPr>
          <p:cNvPr id="1048607" name="Content Placeholder 2"/>
          <p:cNvSpPr>
            <a:spLocks noGrp="1"/>
          </p:cNvSpPr>
          <p:nvPr>
            <p:ph idx="1"/>
          </p:nvPr>
        </p:nvSpPr>
        <p:spPr>
          <a:xfrm>
            <a:off x="838200" y="1219200"/>
            <a:ext cx="10515600" cy="4957763"/>
          </a:xfrm>
        </p:spPr>
        <p:txBody>
          <a:bodyPr>
            <a:normAutofit lnSpcReduction="10000"/>
          </a:bodyPr>
          <a:lstStyle/>
          <a:p>
            <a:pPr marL="0" indent="0">
              <a:buNone/>
            </a:pPr>
            <a:r>
              <a:rPr lang="en-IN" sz="2000" dirty="0">
                <a:latin typeface="Bell MT" panose="02020503060305020303" pitchFamily="18" charset="0"/>
              </a:rPr>
              <a:t>The benefits can enhance the overall restroom experience, improve hygiene, and streamline maintenance. Here are some key advantages of integrating smart features into public restrooms:</a:t>
            </a:r>
          </a:p>
          <a:p>
            <a:pPr marL="0" indent="0">
              <a:buNone/>
            </a:pPr>
            <a:r>
              <a:rPr lang="en-IN" sz="2000" b="1" dirty="0">
                <a:latin typeface="Bell MT" panose="02020503060305020303" pitchFamily="18" charset="0"/>
              </a:rPr>
              <a:t>Improved Hygiene and Sanitation: </a:t>
            </a:r>
          </a:p>
          <a:p>
            <a:r>
              <a:rPr lang="en-IN" sz="1800" b="1" dirty="0">
                <a:latin typeface="Bell MT" panose="02020503060305020303" pitchFamily="18" charset="0"/>
              </a:rPr>
              <a:t>Touchless Fixtures: </a:t>
            </a:r>
            <a:r>
              <a:rPr lang="en-IN" sz="1800" dirty="0">
                <a:latin typeface="Bell MT" panose="02020503060305020303" pitchFamily="18" charset="0"/>
              </a:rPr>
              <a:t>Smart restrooms can incorporate touchless faucets, soap dispensers, and flush mechanisms and reducing the risk of germ transmission</a:t>
            </a:r>
            <a:r>
              <a:rPr lang="en-IN" sz="2000" dirty="0">
                <a:latin typeface="Bell MT" panose="02020503060305020303" pitchFamily="18" charset="0"/>
              </a:rPr>
              <a:t>.</a:t>
            </a:r>
          </a:p>
          <a:p>
            <a:r>
              <a:rPr lang="en-IN" sz="1800" b="1" dirty="0">
                <a:latin typeface="Bell MT" panose="02020503060305020303" pitchFamily="18" charset="0"/>
              </a:rPr>
              <a:t>Automatic Door Openers: </a:t>
            </a:r>
            <a:r>
              <a:rPr lang="en-IN" sz="1800" dirty="0">
                <a:latin typeface="Bell MT" panose="02020503060305020303" pitchFamily="18" charset="0"/>
              </a:rPr>
              <a:t>These can be triggered by motion sensors or buttons.</a:t>
            </a:r>
          </a:p>
          <a:p>
            <a:pPr marL="0" indent="0">
              <a:buNone/>
            </a:pPr>
            <a:r>
              <a:rPr lang="en-IN" sz="2000" b="1" dirty="0">
                <a:latin typeface="Bell MT" panose="02020503060305020303" pitchFamily="18" charset="0"/>
              </a:rPr>
              <a:t>Water Conservation: </a:t>
            </a:r>
            <a:r>
              <a:rPr lang="en-IN" sz="1800" dirty="0">
                <a:latin typeface="Bell MT" panose="02020503060305020303" pitchFamily="18" charset="0"/>
              </a:rPr>
              <a:t>Water-efficient toilets and urinals can be equipped with sensors to determine the appropriate flush volume, reducing water wastage.</a:t>
            </a:r>
          </a:p>
          <a:p>
            <a:pPr marL="0" indent="0">
              <a:buNone/>
            </a:pPr>
            <a:r>
              <a:rPr lang="en-IN" sz="2000" b="1" dirty="0">
                <a:latin typeface="Bell MT" panose="02020503060305020303" pitchFamily="18" charset="0"/>
              </a:rPr>
              <a:t>Maintenance Efficiency: </a:t>
            </a:r>
            <a:r>
              <a:rPr lang="en-IN" sz="1800" dirty="0">
                <a:latin typeface="Bell MT" panose="02020503060305020303" pitchFamily="18" charset="0"/>
              </a:rPr>
              <a:t>Sensors can help predict when fixtures may need servicing, reducing downtime and unexpected failures.</a:t>
            </a:r>
          </a:p>
          <a:p>
            <a:pPr marL="0" indent="0">
              <a:buNone/>
            </a:pPr>
            <a:r>
              <a:rPr lang="en-IN" sz="2000" b="1" dirty="0">
                <a:latin typeface="Bell MT" panose="02020503060305020303" pitchFamily="18" charset="0"/>
              </a:rPr>
              <a:t>Sustainability: </a:t>
            </a:r>
            <a:r>
              <a:rPr lang="en-IN" sz="1800" dirty="0">
                <a:latin typeface="Bell MT" panose="02020503060305020303" pitchFamily="18" charset="0"/>
              </a:rPr>
              <a:t>Implementing smart technologies can contribute to a facility's sustainability goals by reducing resource consumption and waste generation.</a:t>
            </a:r>
          </a:p>
          <a:p>
            <a:pPr marL="0" indent="0">
              <a:buNone/>
            </a:pPr>
            <a:r>
              <a:rPr lang="en-IN" sz="2000" b="1" dirty="0">
                <a:latin typeface="Bell MT" panose="02020503060305020303" pitchFamily="18" charset="0"/>
              </a:rPr>
              <a:t>User Experience: </a:t>
            </a:r>
            <a:r>
              <a:rPr lang="en-IN" sz="1800" dirty="0">
                <a:latin typeface="Bell MT" panose="02020503060305020303" pitchFamily="18" charset="0"/>
              </a:rPr>
              <a:t>These sensors can provide real-time information about restroom occupancy. Features like music, air fresheners, or occupancy-controlled ventilation can improve the experience.</a:t>
            </a:r>
          </a:p>
          <a:p>
            <a:pPr marL="0" indent="0">
              <a:buNone/>
            </a:pPr>
            <a:r>
              <a:rPr lang="en-IN" sz="2000" b="1" dirty="0">
                <a:latin typeface="Bell MT" panose="02020503060305020303" pitchFamily="18" charset="0"/>
              </a:rPr>
              <a:t>Compliance and Safety: </a:t>
            </a:r>
            <a:r>
              <a:rPr lang="en-IN" sz="1800" dirty="0">
                <a:latin typeface="Bell MT" panose="02020503060305020303" pitchFamily="18" charset="0"/>
              </a:rPr>
              <a:t>Smart restrooms can be equipped with features like emergency call buttons or anti-vandalism measures to enhance safety and security.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normAutofit/>
          </a:bodyPr>
          <a:lstStyle/>
          <a:p>
            <a:r>
              <a:rPr lang="en-US" sz="3200" b="1" dirty="0">
                <a:solidFill>
                  <a:srgbClr val="313131"/>
                </a:solidFill>
                <a:latin typeface="Bell MT" panose="02020503060305020303" pitchFamily="18" charset="0"/>
              </a:rPr>
              <a:t>Conclusion:</a:t>
            </a:r>
            <a:endParaRPr lang="en-IN" sz="3200" b="1" dirty="0">
              <a:solidFill>
                <a:srgbClr val="313131"/>
              </a:solidFill>
              <a:latin typeface="Bell MT" panose="02020503060305020303" pitchFamily="18" charset="0"/>
            </a:endParaRPr>
          </a:p>
        </p:txBody>
      </p:sp>
      <p:sp>
        <p:nvSpPr>
          <p:cNvPr id="1048611" name="Content Placeholder 2"/>
          <p:cNvSpPr>
            <a:spLocks noGrp="1"/>
          </p:cNvSpPr>
          <p:nvPr>
            <p:ph idx="1"/>
          </p:nvPr>
        </p:nvSpPr>
        <p:spPr>
          <a:xfrm>
            <a:off x="838200" y="1825625"/>
            <a:ext cx="10515600" cy="1887393"/>
          </a:xfrm>
        </p:spPr>
        <p:txBody>
          <a:bodyPr>
            <a:normAutofit/>
          </a:bodyPr>
          <a:lstStyle/>
          <a:p>
            <a:pPr marL="0" indent="0" algn="ctr">
              <a:buNone/>
            </a:pPr>
            <a:r>
              <a:rPr lang="en-US" dirty="0"/>
              <a:t>               </a:t>
            </a:r>
            <a:r>
              <a:rPr lang="en-US" sz="2000" dirty="0">
                <a:solidFill>
                  <a:srgbClr val="313131"/>
                </a:solidFill>
                <a:latin typeface="Bell MT" panose="02020503060305020303" pitchFamily="18" charset="0"/>
              </a:rPr>
              <a:t>In conclusion</a:t>
            </a:r>
            <a:r>
              <a:rPr lang="en-IN" sz="2000" dirty="0">
                <a:solidFill>
                  <a:srgbClr val="313131"/>
                </a:solidFill>
                <a:latin typeface="Bell MT" panose="02020503060305020303" pitchFamily="18" charset="0"/>
              </a:rPr>
              <a:t>, smart technologies have the potential to revolutionize public rest rooms by improving hygiene, efficiency, user experience. While there are challenges to overcome, the benefits and future prospects are promising. By embracing these innovations, we can create public restrooms that are not functional but also sustainable, accessible, and user-friendly.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740</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Bell MT</vt:lpstr>
      <vt:lpstr>Calibri</vt:lpstr>
      <vt:lpstr>Calibri Light</vt:lpstr>
      <vt:lpstr>Wingdings</vt:lpstr>
      <vt:lpstr>Office Theme</vt:lpstr>
      <vt:lpstr>PowerPoint Presentation</vt:lpstr>
      <vt:lpstr>  Project Definition:</vt:lpstr>
      <vt:lpstr>Objectives:</vt:lpstr>
      <vt:lpstr>IoT Sensor Design: </vt:lpstr>
      <vt:lpstr>Real-Time Transit Information Platform:</vt:lpstr>
      <vt:lpstr>Integration Approach: </vt:lpstr>
      <vt:lpstr>Integration Benefits: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Eswari @ Petchiammal G</cp:lastModifiedBy>
  <cp:revision>2</cp:revision>
  <dcterms:created xsi:type="dcterms:W3CDTF">2023-09-27T22:14:00Z</dcterms:created>
  <dcterms:modified xsi:type="dcterms:W3CDTF">2023-10-03T06:20:24Z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83F08DC6B00941E294DAA0208DF7D632_12</vt:lpwstr>
  </property>
  <property fmtid="{D5CDD505-2E9C-101B-9397-08002B2CF9AE}" pid="3" name="KSOProductBuildVer">
    <vt:lpwstr>1033-12.2.0.13215</vt:lpwstr>
  </property>
</Properties>
</file>