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" charset="1" panose="00000500000000000000"/>
      <p:regular r:id="rId17"/>
    </p:embeddedFont>
    <p:embeddedFont>
      <p:font typeface="Poppins Bold" charset="1" panose="00000800000000000000"/>
      <p:regular r:id="rId18"/>
    </p:embeddedFon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  <p:embeddedFont>
      <p:font typeface="Montserrat" charset="1" panose="00000500000000000000"/>
      <p:regular r:id="rId21"/>
    </p:embeddedFont>
    <p:embeddedFont>
      <p:font typeface="Montserrat Bold" charset="1" panose="000008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26633" y="-5468306"/>
            <a:ext cx="12906806" cy="12906806"/>
          </a:xfrm>
          <a:custGeom>
            <a:avLst/>
            <a:gdLst/>
            <a:ahLst/>
            <a:cxnLst/>
            <a:rect r="r" b="b" t="t" l="l"/>
            <a:pathLst>
              <a:path h="12906806" w="12906806">
                <a:moveTo>
                  <a:pt x="0" y="0"/>
                </a:moveTo>
                <a:lnTo>
                  <a:pt x="12906806" y="0"/>
                </a:lnTo>
                <a:lnTo>
                  <a:pt x="12906806" y="12906807"/>
                </a:lnTo>
                <a:lnTo>
                  <a:pt x="0" y="12906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1574">
            <a:off x="9849516" y="2766381"/>
            <a:ext cx="15975639" cy="12983837"/>
          </a:xfrm>
          <a:custGeom>
            <a:avLst/>
            <a:gdLst/>
            <a:ahLst/>
            <a:cxnLst/>
            <a:rect r="r" b="b" t="t" l="l"/>
            <a:pathLst>
              <a:path h="12983837" w="15975639">
                <a:moveTo>
                  <a:pt x="0" y="0"/>
                </a:moveTo>
                <a:lnTo>
                  <a:pt x="15975638" y="0"/>
                </a:lnTo>
                <a:lnTo>
                  <a:pt x="15975638" y="12983838"/>
                </a:lnTo>
                <a:lnTo>
                  <a:pt x="0" y="12983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10408">
            <a:off x="5486400" y="6629736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802162" y="8197817"/>
            <a:ext cx="6099525" cy="1330805"/>
          </a:xfrm>
          <a:custGeom>
            <a:avLst/>
            <a:gdLst/>
            <a:ahLst/>
            <a:cxnLst/>
            <a:rect r="r" b="b" t="t" l="l"/>
            <a:pathLst>
              <a:path h="1330805" w="6099525">
                <a:moveTo>
                  <a:pt x="6099525" y="0"/>
                </a:moveTo>
                <a:lnTo>
                  <a:pt x="0" y="0"/>
                </a:lnTo>
                <a:lnTo>
                  <a:pt x="0" y="1330806"/>
                </a:lnTo>
                <a:lnTo>
                  <a:pt x="6099525" y="1330806"/>
                </a:lnTo>
                <a:lnTo>
                  <a:pt x="609952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5044" y="8511430"/>
            <a:ext cx="8110538" cy="351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9"/>
              </a:lnSpc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Presented by Nupura Sreejith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1089" y="2410439"/>
            <a:ext cx="9105155" cy="226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56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SUBHUB – Subscription &amp; Customer Management System</a:t>
            </a:r>
          </a:p>
          <a:p>
            <a:pPr algn="l">
              <a:lnSpc>
                <a:spcPts val="90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143958">
            <a:off x="-3352800" y="4379009"/>
            <a:ext cx="10444938" cy="11358781"/>
          </a:xfrm>
          <a:custGeom>
            <a:avLst/>
            <a:gdLst/>
            <a:ahLst/>
            <a:cxnLst/>
            <a:rect r="r" b="b" t="t" l="l"/>
            <a:pathLst>
              <a:path h="11358781" w="10444938">
                <a:moveTo>
                  <a:pt x="0" y="0"/>
                </a:moveTo>
                <a:lnTo>
                  <a:pt x="10444938" y="0"/>
                </a:lnTo>
                <a:lnTo>
                  <a:pt x="10444938" y="11358782"/>
                </a:lnTo>
                <a:lnTo>
                  <a:pt x="0" y="11358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003076" y="790279"/>
            <a:ext cx="16848517" cy="1669673"/>
          </a:xfrm>
          <a:custGeom>
            <a:avLst/>
            <a:gdLst/>
            <a:ahLst/>
            <a:cxnLst/>
            <a:rect r="r" b="b" t="t" l="l"/>
            <a:pathLst>
              <a:path h="1669673" w="16848517">
                <a:moveTo>
                  <a:pt x="16848517" y="0"/>
                </a:moveTo>
                <a:lnTo>
                  <a:pt x="0" y="0"/>
                </a:lnTo>
                <a:lnTo>
                  <a:pt x="0" y="1669673"/>
                </a:lnTo>
                <a:lnTo>
                  <a:pt x="16848517" y="1669673"/>
                </a:lnTo>
                <a:lnTo>
                  <a:pt x="168485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67717" y="1094628"/>
            <a:ext cx="11152566" cy="1061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9"/>
              </a:lnSpc>
            </a:pPr>
            <a:r>
              <a:rPr lang="en-US" sz="6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83376" y="3170546"/>
            <a:ext cx="9700269" cy="546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Key Takeaways: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SUBHUB is a robust and user-friendly subscription management system.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Provides admin and user-focused features.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Reduces errors, improves efficiency, prevents revenue loss.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Built with Python + Django, following Agile methodology.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Delivers a scalable, maintainable real-world solution.</a:t>
            </a: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291458">
            <a:off x="14642159" y="-7232502"/>
            <a:ext cx="15191719" cy="15191719"/>
          </a:xfrm>
          <a:custGeom>
            <a:avLst/>
            <a:gdLst/>
            <a:ahLst/>
            <a:cxnLst/>
            <a:rect r="r" b="b" t="t" l="l"/>
            <a:pathLst>
              <a:path h="15191719" w="15191719">
                <a:moveTo>
                  <a:pt x="0" y="0"/>
                </a:moveTo>
                <a:lnTo>
                  <a:pt x="15191719" y="0"/>
                </a:lnTo>
                <a:lnTo>
                  <a:pt x="15191719" y="15191719"/>
                </a:lnTo>
                <a:lnTo>
                  <a:pt x="0" y="15191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91458">
            <a:off x="-11545878" y="2327783"/>
            <a:ext cx="15191719" cy="15191719"/>
          </a:xfrm>
          <a:custGeom>
            <a:avLst/>
            <a:gdLst/>
            <a:ahLst/>
            <a:cxnLst/>
            <a:rect r="r" b="b" t="t" l="l"/>
            <a:pathLst>
              <a:path h="15191719" w="15191719">
                <a:moveTo>
                  <a:pt x="0" y="0"/>
                </a:moveTo>
                <a:lnTo>
                  <a:pt x="15191719" y="0"/>
                </a:lnTo>
                <a:lnTo>
                  <a:pt x="15191719" y="15191719"/>
                </a:lnTo>
                <a:lnTo>
                  <a:pt x="0" y="15191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98001" y="3038665"/>
            <a:ext cx="12091998" cy="2447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14"/>
              </a:lnSpc>
              <a:spcBef>
                <a:spcPct val="0"/>
              </a:spcBef>
            </a:pPr>
            <a:r>
              <a:rPr lang="en-US" b="true" sz="1351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705926" y="3004515"/>
            <a:ext cx="14564970" cy="14564970"/>
          </a:xfrm>
          <a:custGeom>
            <a:avLst/>
            <a:gdLst/>
            <a:ahLst/>
            <a:cxnLst/>
            <a:rect r="r" b="b" t="t" l="l"/>
            <a:pathLst>
              <a:path h="14564970" w="14564970">
                <a:moveTo>
                  <a:pt x="0" y="0"/>
                </a:moveTo>
                <a:lnTo>
                  <a:pt x="14564970" y="0"/>
                </a:lnTo>
                <a:lnTo>
                  <a:pt x="14564970" y="14564970"/>
                </a:lnTo>
                <a:lnTo>
                  <a:pt x="0" y="145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38531" y="-9798397"/>
            <a:ext cx="14564970" cy="14564970"/>
          </a:xfrm>
          <a:custGeom>
            <a:avLst/>
            <a:gdLst/>
            <a:ahLst/>
            <a:cxnLst/>
            <a:rect r="r" b="b" t="t" l="l"/>
            <a:pathLst>
              <a:path h="14564970" w="14564970">
                <a:moveTo>
                  <a:pt x="0" y="0"/>
                </a:moveTo>
                <a:lnTo>
                  <a:pt x="14564970" y="0"/>
                </a:lnTo>
                <a:lnTo>
                  <a:pt x="14564970" y="14564970"/>
                </a:lnTo>
                <a:lnTo>
                  <a:pt x="0" y="145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575493"/>
            <a:ext cx="6271906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b="true" sz="6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INDEX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59044" y="5515863"/>
            <a:ext cx="502815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27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Abs</a:t>
            </a: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59044" y="6303118"/>
            <a:ext cx="502815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27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</a:t>
            </a: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59044" y="7090373"/>
            <a:ext cx="50281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27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Probl</a:t>
            </a: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 Statement</a:t>
            </a:r>
          </a:p>
          <a:p>
            <a:pPr algn="l">
              <a:lnSpc>
                <a:spcPts val="27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859044" y="7877628"/>
            <a:ext cx="50281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27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</a:t>
            </a: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oposed System</a:t>
            </a:r>
          </a:p>
          <a:p>
            <a:pPr algn="l">
              <a:lnSpc>
                <a:spcPts val="27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859044" y="8664882"/>
            <a:ext cx="502815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27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Sys</a:t>
            </a: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tem Requirements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96288" y="5515863"/>
            <a:ext cx="5926635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27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ethodology</a:t>
            </a:r>
          </a:p>
          <a:p>
            <a:pPr algn="l">
              <a:lnSpc>
                <a:spcPts val="27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396288" y="6303118"/>
            <a:ext cx="5931158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27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</a:t>
            </a: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ules Overview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96288" y="7090373"/>
            <a:ext cx="5926635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27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Tool</a:t>
            </a: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 &amp; Technologies</a:t>
            </a:r>
          </a:p>
          <a:p>
            <a:pPr algn="l">
              <a:lnSpc>
                <a:spcPts val="270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396288" y="7877628"/>
            <a:ext cx="5926635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27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39447">
            <a:off x="16879310" y="2880993"/>
            <a:ext cx="10714577" cy="10714577"/>
          </a:xfrm>
          <a:custGeom>
            <a:avLst/>
            <a:gdLst/>
            <a:ahLst/>
            <a:cxnLst/>
            <a:rect r="r" b="b" t="t" l="l"/>
            <a:pathLst>
              <a:path h="10714577" w="10714577">
                <a:moveTo>
                  <a:pt x="0" y="0"/>
                </a:moveTo>
                <a:lnTo>
                  <a:pt x="10714577" y="0"/>
                </a:lnTo>
                <a:lnTo>
                  <a:pt x="10714577" y="10714577"/>
                </a:lnTo>
                <a:lnTo>
                  <a:pt x="0" y="10714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3688278" y="4702406"/>
            <a:ext cx="1896316" cy="7215472"/>
            <a:chOff x="0" y="0"/>
            <a:chExt cx="1243904" cy="47330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43904" cy="4733047"/>
            </a:xfrm>
            <a:custGeom>
              <a:avLst/>
              <a:gdLst/>
              <a:ahLst/>
              <a:cxnLst/>
              <a:rect r="r" b="b" t="t" l="l"/>
              <a:pathLst>
                <a:path h="4733047" w="1243904">
                  <a:moveTo>
                    <a:pt x="1080074" y="0"/>
                  </a:moveTo>
                  <a:lnTo>
                    <a:pt x="0" y="0"/>
                  </a:lnTo>
                  <a:lnTo>
                    <a:pt x="0" y="4733047"/>
                  </a:lnTo>
                  <a:lnTo>
                    <a:pt x="76200" y="4733047"/>
                  </a:lnTo>
                  <a:lnTo>
                    <a:pt x="76200" y="76200"/>
                  </a:lnTo>
                  <a:lnTo>
                    <a:pt x="1243904" y="76200"/>
                  </a:lnTo>
                  <a:lnTo>
                    <a:pt x="1243904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038104" y="1395397"/>
            <a:ext cx="4643557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ABSTRACT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38104" y="2851833"/>
            <a:ext cx="11658048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SUBHUB is a centralize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web application designed to manage subscriptions and customer data.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Streamlines renewals, payments, and record management.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Provides secure login, dashboards, CRUD features, and notifications.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Built on Django framework, ensuring modularity and scalability.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Adopts Agile methodology for flexible development.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40882" y="3136900"/>
            <a:ext cx="7789735" cy="394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 today’s digital era, managing multiple subscriptions manually is inefficient.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Small businesses lack centralized systems for subscriptions.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SUBHUB ensures ease of use, modularity, and scalability.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Technologies used: Python, Django, SQLite, HTML, CSS, Bootstrap.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587700">
            <a:off x="9242186" y="6541992"/>
            <a:ext cx="12426899" cy="10099680"/>
          </a:xfrm>
          <a:custGeom>
            <a:avLst/>
            <a:gdLst/>
            <a:ahLst/>
            <a:cxnLst/>
            <a:rect r="r" b="b" t="t" l="l"/>
            <a:pathLst>
              <a:path h="10099680" w="12426899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700000">
            <a:off x="-7741802" y="4884762"/>
            <a:ext cx="10762620" cy="8747075"/>
          </a:xfrm>
          <a:custGeom>
            <a:avLst/>
            <a:gdLst/>
            <a:ahLst/>
            <a:cxnLst/>
            <a:rect r="r" b="b" t="t" l="l"/>
            <a:pathLst>
              <a:path h="8747075" w="10762620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58663">
            <a:off x="5486400" y="7858018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61418" y="2360581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7" y="0"/>
                </a:lnTo>
                <a:lnTo>
                  <a:pt x="32768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85110" y="1639856"/>
            <a:ext cx="7545508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9050402" y="-9682820"/>
            <a:ext cx="14564970" cy="14564970"/>
          </a:xfrm>
          <a:custGeom>
            <a:avLst/>
            <a:gdLst/>
            <a:ahLst/>
            <a:cxnLst/>
            <a:rect r="r" b="b" t="t" l="l"/>
            <a:pathLst>
              <a:path h="14564970" w="14564970">
                <a:moveTo>
                  <a:pt x="0" y="0"/>
                </a:moveTo>
                <a:lnTo>
                  <a:pt x="14564969" y="0"/>
                </a:lnTo>
                <a:lnTo>
                  <a:pt x="14564969" y="14564970"/>
                </a:lnTo>
                <a:lnTo>
                  <a:pt x="0" y="145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67860" y="5508113"/>
            <a:ext cx="9869980" cy="9869980"/>
          </a:xfrm>
          <a:custGeom>
            <a:avLst/>
            <a:gdLst/>
            <a:ahLst/>
            <a:cxnLst/>
            <a:rect r="r" b="b" t="t" l="l"/>
            <a:pathLst>
              <a:path h="9869980" w="9869980">
                <a:moveTo>
                  <a:pt x="0" y="0"/>
                </a:moveTo>
                <a:lnTo>
                  <a:pt x="9869980" y="0"/>
                </a:lnTo>
                <a:lnTo>
                  <a:pt x="9869980" y="9869980"/>
                </a:lnTo>
                <a:lnTo>
                  <a:pt x="0" y="986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75389" y="1746929"/>
            <a:ext cx="5674750" cy="6270442"/>
          </a:xfrm>
          <a:custGeom>
            <a:avLst/>
            <a:gdLst/>
            <a:ahLst/>
            <a:cxnLst/>
            <a:rect r="r" b="b" t="t" l="l"/>
            <a:pathLst>
              <a:path h="6270442" w="5674750">
                <a:moveTo>
                  <a:pt x="0" y="0"/>
                </a:moveTo>
                <a:lnTo>
                  <a:pt x="5674749" y="0"/>
                </a:lnTo>
                <a:lnTo>
                  <a:pt x="5674749" y="6270442"/>
                </a:lnTo>
                <a:lnTo>
                  <a:pt x="0" y="62704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79485" y="2661658"/>
            <a:ext cx="7160025" cy="2070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  <a:p>
            <a:pPr algn="l">
              <a:lnSpc>
                <a:spcPts val="938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179485" y="3682738"/>
            <a:ext cx="8006151" cy="4472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Current challenges include: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 unified subscription tracking system.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Renewal and payment reminders often missed.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Scattered customer records.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integrity and validation issues.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Impact: revenue loss, poor customer management, increased admin workload.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99540">
            <a:off x="-2867334" y="-4361769"/>
            <a:ext cx="12335518" cy="12335518"/>
          </a:xfrm>
          <a:custGeom>
            <a:avLst/>
            <a:gdLst/>
            <a:ahLst/>
            <a:cxnLst/>
            <a:rect r="r" b="b" t="t" l="l"/>
            <a:pathLst>
              <a:path h="12335518" w="12335518">
                <a:moveTo>
                  <a:pt x="0" y="0"/>
                </a:moveTo>
                <a:lnTo>
                  <a:pt x="12335518" y="0"/>
                </a:lnTo>
                <a:lnTo>
                  <a:pt x="12335518" y="12335518"/>
                </a:lnTo>
                <a:lnTo>
                  <a:pt x="0" y="123355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700000">
            <a:off x="16270936" y="1476190"/>
            <a:ext cx="10511311" cy="10511311"/>
          </a:xfrm>
          <a:custGeom>
            <a:avLst/>
            <a:gdLst/>
            <a:ahLst/>
            <a:cxnLst/>
            <a:rect r="r" b="b" t="t" l="l"/>
            <a:pathLst>
              <a:path h="10511311" w="10511311">
                <a:moveTo>
                  <a:pt x="0" y="0"/>
                </a:moveTo>
                <a:lnTo>
                  <a:pt x="10511311" y="0"/>
                </a:lnTo>
                <a:lnTo>
                  <a:pt x="10511311" y="10511311"/>
                </a:lnTo>
                <a:lnTo>
                  <a:pt x="0" y="10511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4558" y="3230069"/>
            <a:ext cx="9416905" cy="1151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0"/>
              </a:lnSpc>
              <a:spcBef>
                <a:spcPct val="0"/>
              </a:spcBef>
            </a:pPr>
            <a:r>
              <a:rPr lang="en-US" b="true" sz="64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PROPOSED SYSTEM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150330" y="1377403"/>
            <a:ext cx="5939625" cy="7402318"/>
            <a:chOff x="0" y="0"/>
            <a:chExt cx="7919500" cy="986975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896005"/>
              <a:ext cx="7919500" cy="2797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User Module: Registration, Login, Password Recovery.</a:t>
              </a:r>
            </a:p>
            <a:p>
              <a:pPr algn="l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Admin Module: Customer &amp; Subscription CRUD, Reports.</a:t>
              </a:r>
            </a:p>
            <a:p>
              <a:pPr algn="l">
                <a:lnSpc>
                  <a:spcPts val="2800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85725"/>
              <a:ext cx="4635889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b="true" sz="3000">
                  <a:solidFill>
                    <a:srgbClr val="314FDD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568494"/>
              <a:ext cx="7919500" cy="2797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System Module: Input validation, Notifications, Emails.</a:t>
              </a:r>
            </a:p>
            <a:p>
              <a:pPr algn="l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Dashboard: Statistics, Logs, Metrics Visualization.</a:t>
              </a:r>
            </a:p>
            <a:p>
              <a:pPr algn="l">
                <a:lnSpc>
                  <a:spcPts val="2800"/>
                </a:lnSpc>
                <a:spcBef>
                  <a:spcPct val="0"/>
                </a:spcBef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586763"/>
              <a:ext cx="4635889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b="true" sz="3000">
                  <a:solidFill>
                    <a:srgbClr val="314FDD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2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8240982"/>
              <a:ext cx="7919500" cy="1628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Benefits: Centralized, Secure, Easy management, Scalable.</a:t>
              </a:r>
            </a:p>
            <a:p>
              <a:pPr algn="l">
                <a:lnSpc>
                  <a:spcPts val="2800"/>
                </a:lnSpc>
                <a:spcBef>
                  <a:spcPct val="0"/>
                </a:spcBef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259251"/>
              <a:ext cx="4635889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b="true" sz="3000">
                  <a:solidFill>
                    <a:srgbClr val="314FDD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3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268860">
            <a:off x="3044343" y="4489310"/>
            <a:ext cx="6484275" cy="1108222"/>
          </a:xfrm>
          <a:custGeom>
            <a:avLst/>
            <a:gdLst/>
            <a:ahLst/>
            <a:cxnLst/>
            <a:rect r="r" b="b" t="t" l="l"/>
            <a:pathLst>
              <a:path h="1108222" w="6484275">
                <a:moveTo>
                  <a:pt x="0" y="0"/>
                </a:moveTo>
                <a:lnTo>
                  <a:pt x="6484275" y="0"/>
                </a:lnTo>
                <a:lnTo>
                  <a:pt x="6484275" y="1108222"/>
                </a:lnTo>
                <a:lnTo>
                  <a:pt x="0" y="11082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2821" y="636933"/>
            <a:ext cx="17177026" cy="8995198"/>
            <a:chOff x="0" y="0"/>
            <a:chExt cx="4523990" cy="23691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3990" cy="2369106"/>
            </a:xfrm>
            <a:custGeom>
              <a:avLst/>
              <a:gdLst/>
              <a:ahLst/>
              <a:cxnLst/>
              <a:rect r="r" b="b" t="t" l="l"/>
              <a:pathLst>
                <a:path h="2369106" w="4523990">
                  <a:moveTo>
                    <a:pt x="10366" y="0"/>
                  </a:moveTo>
                  <a:lnTo>
                    <a:pt x="4513624" y="0"/>
                  </a:lnTo>
                  <a:cubicBezTo>
                    <a:pt x="4519349" y="0"/>
                    <a:pt x="4523990" y="4641"/>
                    <a:pt x="4523990" y="10366"/>
                  </a:cubicBezTo>
                  <a:lnTo>
                    <a:pt x="4523990" y="2358739"/>
                  </a:lnTo>
                  <a:cubicBezTo>
                    <a:pt x="4523990" y="2361489"/>
                    <a:pt x="4522898" y="2364125"/>
                    <a:pt x="4520954" y="2366069"/>
                  </a:cubicBezTo>
                  <a:cubicBezTo>
                    <a:pt x="4519010" y="2368013"/>
                    <a:pt x="4516373" y="2369106"/>
                    <a:pt x="4513624" y="2369106"/>
                  </a:cubicBezTo>
                  <a:lnTo>
                    <a:pt x="10366" y="2369106"/>
                  </a:lnTo>
                  <a:cubicBezTo>
                    <a:pt x="7617" y="2369106"/>
                    <a:pt x="4980" y="2368013"/>
                    <a:pt x="3036" y="2366069"/>
                  </a:cubicBezTo>
                  <a:cubicBezTo>
                    <a:pt x="1092" y="2364125"/>
                    <a:pt x="0" y="2361489"/>
                    <a:pt x="0" y="2358739"/>
                  </a:cubicBezTo>
                  <a:lnTo>
                    <a:pt x="0" y="10366"/>
                  </a:lnTo>
                  <a:cubicBezTo>
                    <a:pt x="0" y="7617"/>
                    <a:pt x="1092" y="4980"/>
                    <a:pt x="3036" y="3036"/>
                  </a:cubicBezTo>
                  <a:cubicBezTo>
                    <a:pt x="4980" y="1092"/>
                    <a:pt x="7617" y="0"/>
                    <a:pt x="10366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3990" cy="2416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4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158194" y="4250746"/>
            <a:ext cx="3628085" cy="4414507"/>
            <a:chOff x="0" y="0"/>
            <a:chExt cx="1693662" cy="20607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93662" cy="2060779"/>
            </a:xfrm>
            <a:custGeom>
              <a:avLst/>
              <a:gdLst/>
              <a:ahLst/>
              <a:cxnLst/>
              <a:rect r="r" b="b" t="t" l="l"/>
              <a:pathLst>
                <a:path h="2060779" w="1693662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340799" y="4431037"/>
            <a:ext cx="3262874" cy="4031036"/>
            <a:chOff x="0" y="0"/>
            <a:chExt cx="1523174" cy="18817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23174" cy="1881768"/>
            </a:xfrm>
            <a:custGeom>
              <a:avLst/>
              <a:gdLst/>
              <a:ahLst/>
              <a:cxnLst/>
              <a:rect r="r" b="b" t="t" l="l"/>
              <a:pathLst>
                <a:path h="1881768" w="1523174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021004" y="3488153"/>
            <a:ext cx="1902465" cy="190246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104456" y="4250746"/>
            <a:ext cx="3628085" cy="4414507"/>
            <a:chOff x="0" y="0"/>
            <a:chExt cx="1693662" cy="206077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93662" cy="2060779"/>
            </a:xfrm>
            <a:custGeom>
              <a:avLst/>
              <a:gdLst/>
              <a:ahLst/>
              <a:cxnLst/>
              <a:rect r="r" b="b" t="t" l="l"/>
              <a:pathLst>
                <a:path h="2060779" w="1693662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287061" y="4431037"/>
            <a:ext cx="3262874" cy="4031036"/>
            <a:chOff x="0" y="0"/>
            <a:chExt cx="1523174" cy="18817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23174" cy="1881768"/>
            </a:xfrm>
            <a:custGeom>
              <a:avLst/>
              <a:gdLst/>
              <a:ahLst/>
              <a:cxnLst/>
              <a:rect r="r" b="b" t="t" l="l"/>
              <a:pathLst>
                <a:path h="1881768" w="1523174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967265" y="3488153"/>
            <a:ext cx="1902465" cy="1902465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237365" y="4250746"/>
            <a:ext cx="3628085" cy="4414507"/>
            <a:chOff x="0" y="0"/>
            <a:chExt cx="1693662" cy="206077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693662" cy="2060779"/>
            </a:xfrm>
            <a:custGeom>
              <a:avLst/>
              <a:gdLst/>
              <a:ahLst/>
              <a:cxnLst/>
              <a:rect r="r" b="b" t="t" l="l"/>
              <a:pathLst>
                <a:path h="2060779" w="1693662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419970" y="4431037"/>
            <a:ext cx="3262874" cy="4031036"/>
            <a:chOff x="0" y="0"/>
            <a:chExt cx="1523174" cy="188176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23174" cy="1881768"/>
            </a:xfrm>
            <a:custGeom>
              <a:avLst/>
              <a:gdLst/>
              <a:ahLst/>
              <a:cxnLst/>
              <a:rect r="r" b="b" t="t" l="l"/>
              <a:pathLst>
                <a:path h="1881768" w="1523174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2100175" y="3488153"/>
            <a:ext cx="1902465" cy="1902465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4373617" y="3987515"/>
            <a:ext cx="1197238" cy="957791"/>
          </a:xfrm>
          <a:custGeom>
            <a:avLst/>
            <a:gdLst/>
            <a:ahLst/>
            <a:cxnLst/>
            <a:rect r="r" b="b" t="t" l="l"/>
            <a:pathLst>
              <a:path h="957791" w="1197238">
                <a:moveTo>
                  <a:pt x="0" y="0"/>
                </a:moveTo>
                <a:lnTo>
                  <a:pt x="1197239" y="0"/>
                </a:lnTo>
                <a:lnTo>
                  <a:pt x="1197239" y="957790"/>
                </a:lnTo>
                <a:lnTo>
                  <a:pt x="0" y="957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8350121" y="3798230"/>
            <a:ext cx="1136753" cy="1265616"/>
          </a:xfrm>
          <a:custGeom>
            <a:avLst/>
            <a:gdLst/>
            <a:ahLst/>
            <a:cxnLst/>
            <a:rect r="r" b="b" t="t" l="l"/>
            <a:pathLst>
              <a:path h="1265616" w="1136753">
                <a:moveTo>
                  <a:pt x="0" y="0"/>
                </a:moveTo>
                <a:lnTo>
                  <a:pt x="1136753" y="0"/>
                </a:lnTo>
                <a:lnTo>
                  <a:pt x="1136753" y="1265615"/>
                </a:lnTo>
                <a:lnTo>
                  <a:pt x="0" y="12656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2447040" y="3734216"/>
            <a:ext cx="1208900" cy="1033060"/>
          </a:xfrm>
          <a:custGeom>
            <a:avLst/>
            <a:gdLst/>
            <a:ahLst/>
            <a:cxnLst/>
            <a:rect r="r" b="b" t="t" l="l"/>
            <a:pathLst>
              <a:path h="1033060" w="1208900">
                <a:moveTo>
                  <a:pt x="0" y="0"/>
                </a:moveTo>
                <a:lnTo>
                  <a:pt x="1208900" y="0"/>
                </a:lnTo>
                <a:lnTo>
                  <a:pt x="1208900" y="1033060"/>
                </a:lnTo>
                <a:lnTo>
                  <a:pt x="0" y="1033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3533533" y="6129740"/>
            <a:ext cx="2877407" cy="199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49"/>
              </a:lnSpc>
              <a:spcBef>
                <a:spcPct val="0"/>
              </a:spcBef>
            </a:pPr>
            <a:r>
              <a:rPr lang="en-US" sz="18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</a:t>
            </a:r>
            <a:r>
              <a:rPr lang="en-US" sz="18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ocessor: Intel i3 or higher</a:t>
            </a:r>
          </a:p>
          <a:p>
            <a:pPr algn="ctr" marL="0" indent="0" lvl="0">
              <a:lnSpc>
                <a:spcPts val="2649"/>
              </a:lnSpc>
              <a:spcBef>
                <a:spcPct val="0"/>
              </a:spcBef>
            </a:pPr>
            <a:r>
              <a:rPr lang="en-US" sz="18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RAM: 4GB minimum (8GB recommended)</a:t>
            </a:r>
          </a:p>
          <a:p>
            <a:pPr algn="ctr" marL="0" indent="0" lvl="0">
              <a:lnSpc>
                <a:spcPts val="2649"/>
              </a:lnSpc>
              <a:spcBef>
                <a:spcPct val="0"/>
              </a:spcBef>
            </a:pPr>
            <a:r>
              <a:rPr lang="en-US" sz="18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Storage: 100 GB </a:t>
            </a:r>
          </a:p>
          <a:p>
            <a:pPr algn="ctr" marL="0" indent="0" lvl="0">
              <a:lnSpc>
                <a:spcPts val="2649"/>
              </a:lnSpc>
              <a:spcBef>
                <a:spcPct val="0"/>
              </a:spcBef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3533533" y="5492545"/>
            <a:ext cx="2877407" cy="348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13"/>
              </a:lnSpc>
              <a:spcBef>
                <a:spcPct val="0"/>
              </a:spcBef>
            </a:pPr>
            <a:r>
              <a:rPr lang="en-US" b="true" sz="208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Hard</a:t>
            </a:r>
            <a:r>
              <a:rPr lang="en-US" b="true" sz="2081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ware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479795" y="6129740"/>
            <a:ext cx="2877407" cy="232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49"/>
              </a:lnSpc>
              <a:spcBef>
                <a:spcPct val="0"/>
              </a:spcBef>
            </a:pPr>
            <a:r>
              <a:rPr lang="en-US" sz="18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Back</a:t>
            </a:r>
            <a:r>
              <a:rPr lang="en-US" sz="18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end: Python (Django Framework)</a:t>
            </a:r>
          </a:p>
          <a:p>
            <a:pPr algn="ctr" marL="0" indent="0" lvl="0">
              <a:lnSpc>
                <a:spcPts val="2649"/>
              </a:lnSpc>
              <a:spcBef>
                <a:spcPct val="0"/>
              </a:spcBef>
            </a:pPr>
            <a:r>
              <a:rPr lang="en-US" sz="18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Frontend: HTML, CSS, Bootstrap</a:t>
            </a:r>
          </a:p>
          <a:p>
            <a:pPr algn="ctr" marL="0" indent="0" lvl="0">
              <a:lnSpc>
                <a:spcPts val="2649"/>
              </a:lnSpc>
              <a:spcBef>
                <a:spcPct val="0"/>
              </a:spcBef>
            </a:pPr>
            <a:r>
              <a:rPr lang="en-US" sz="18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Database: SQLite (Django default)</a:t>
            </a:r>
          </a:p>
          <a:p>
            <a:pPr algn="ctr" marL="0" indent="0" lvl="0">
              <a:lnSpc>
                <a:spcPts val="2649"/>
              </a:lnSpc>
              <a:spcBef>
                <a:spcPct val="0"/>
              </a:spcBef>
            </a:pPr>
          </a:p>
        </p:txBody>
      </p:sp>
      <p:sp>
        <p:nvSpPr>
          <p:cNvPr name="TextBox 38" id="38"/>
          <p:cNvSpPr txBox="true"/>
          <p:nvPr/>
        </p:nvSpPr>
        <p:spPr>
          <a:xfrm rot="0">
            <a:off x="7479795" y="5394813"/>
            <a:ext cx="2877407" cy="673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3"/>
              </a:lnSpc>
            </a:pPr>
            <a:r>
              <a:rPr lang="en-US" sz="198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Software</a:t>
            </a:r>
          </a:p>
          <a:p>
            <a:pPr algn="ctr" marL="0" indent="0" lvl="0">
              <a:lnSpc>
                <a:spcPts val="2773"/>
              </a:lnSpc>
              <a:spcBef>
                <a:spcPct val="0"/>
              </a:spcBef>
            </a:pPr>
            <a:r>
              <a:rPr lang="en-US" b="true" sz="198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(Development)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612704" y="6129740"/>
            <a:ext cx="2877407" cy="165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49"/>
              </a:lnSpc>
              <a:spcBef>
                <a:spcPct val="0"/>
              </a:spcBef>
            </a:pPr>
            <a:r>
              <a:rPr lang="en-US" sz="18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-US" sz="18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rowser: Chrome/Firefox</a:t>
            </a:r>
          </a:p>
          <a:p>
            <a:pPr algn="ctr" marL="0" indent="0" lvl="0">
              <a:lnSpc>
                <a:spcPts val="2649"/>
              </a:lnSpc>
              <a:spcBef>
                <a:spcPct val="0"/>
              </a:spcBef>
            </a:pPr>
            <a:r>
              <a:rPr lang="en-US" sz="18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IDE: VS Code / PyCharm</a:t>
            </a:r>
          </a:p>
          <a:p>
            <a:pPr algn="ctr" marL="0" indent="0" lvl="0">
              <a:lnSpc>
                <a:spcPts val="2649"/>
              </a:lnSpc>
              <a:spcBef>
                <a:spcPct val="0"/>
              </a:spcBef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11612704" y="5352518"/>
            <a:ext cx="2877407" cy="107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08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Software</a:t>
            </a:r>
          </a:p>
          <a:p>
            <a:pPr algn="ctr">
              <a:lnSpc>
                <a:spcPts val="2913"/>
              </a:lnSpc>
            </a:pPr>
            <a:r>
              <a:rPr lang="en-US" sz="208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(Deployment)</a:t>
            </a:r>
          </a:p>
          <a:p>
            <a:pPr algn="ctr" marL="0" indent="0" lvl="0">
              <a:lnSpc>
                <a:spcPts val="2913"/>
              </a:lnSpc>
              <a:spcBef>
                <a:spcPct val="0"/>
              </a:spcBef>
            </a:pPr>
          </a:p>
        </p:txBody>
      </p:sp>
      <p:sp>
        <p:nvSpPr>
          <p:cNvPr name="TextBox 41" id="41"/>
          <p:cNvSpPr txBox="true"/>
          <p:nvPr/>
        </p:nvSpPr>
        <p:spPr>
          <a:xfrm rot="0">
            <a:off x="3422550" y="1836490"/>
            <a:ext cx="1144290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41"/>
              </a:lnSpc>
              <a:spcBef>
                <a:spcPct val="0"/>
              </a:spcBef>
            </a:pPr>
            <a:r>
              <a:rPr lang="en-US" b="true" sz="7368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</a:t>
            </a:r>
            <a:r>
              <a:rPr lang="en-US" b="true" sz="7368" strike="noStrike" u="non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stem Requirements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33938">
            <a:off x="9849472" y="-1077855"/>
            <a:ext cx="17455984" cy="17455984"/>
          </a:xfrm>
          <a:custGeom>
            <a:avLst/>
            <a:gdLst/>
            <a:ahLst/>
            <a:cxnLst/>
            <a:rect r="r" b="b" t="t" l="l"/>
            <a:pathLst>
              <a:path h="17455984" w="17455984">
                <a:moveTo>
                  <a:pt x="0" y="0"/>
                </a:moveTo>
                <a:lnTo>
                  <a:pt x="17455984" y="0"/>
                </a:lnTo>
                <a:lnTo>
                  <a:pt x="17455984" y="17455984"/>
                </a:lnTo>
                <a:lnTo>
                  <a:pt x="0" y="17455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840813" y="3404065"/>
            <a:ext cx="5851474" cy="5851474"/>
            <a:chOff x="0" y="0"/>
            <a:chExt cx="7801965" cy="7801965"/>
          </a:xfrm>
        </p:grpSpPr>
        <p:sp>
          <p:nvSpPr>
            <p:cNvPr name="AutoShape 4" id="4"/>
            <p:cNvSpPr/>
            <p:nvPr/>
          </p:nvSpPr>
          <p:spPr>
            <a:xfrm rot="-2700000">
              <a:off x="-1543944" y="3829086"/>
              <a:ext cx="10889852" cy="0"/>
            </a:xfrm>
            <a:prstGeom prst="line">
              <a:avLst/>
            </a:prstGeom>
            <a:ln cap="rnd" w="139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2700000">
              <a:off x="-1543944" y="3829086"/>
              <a:ext cx="10889852" cy="0"/>
            </a:xfrm>
            <a:prstGeom prst="line">
              <a:avLst/>
            </a:prstGeom>
            <a:ln cap="rnd" w="139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-5400000">
            <a:off x="11268091" y="5268116"/>
            <a:ext cx="1925923" cy="1302624"/>
          </a:xfrm>
          <a:custGeom>
            <a:avLst/>
            <a:gdLst/>
            <a:ahLst/>
            <a:cxnLst/>
            <a:rect r="r" b="b" t="t" l="l"/>
            <a:pathLst>
              <a:path h="1302624" w="1925923">
                <a:moveTo>
                  <a:pt x="0" y="0"/>
                </a:moveTo>
                <a:lnTo>
                  <a:pt x="1925924" y="0"/>
                </a:lnTo>
                <a:lnTo>
                  <a:pt x="1925924" y="1302625"/>
                </a:lnTo>
                <a:lnTo>
                  <a:pt x="0" y="13026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72600" y="7443455"/>
            <a:ext cx="1187899" cy="1814845"/>
          </a:xfrm>
          <a:custGeom>
            <a:avLst/>
            <a:gdLst/>
            <a:ahLst/>
            <a:cxnLst/>
            <a:rect r="r" b="b" t="t" l="l"/>
            <a:pathLst>
              <a:path h="1814845" w="1187899">
                <a:moveTo>
                  <a:pt x="0" y="0"/>
                </a:moveTo>
                <a:lnTo>
                  <a:pt x="1187899" y="0"/>
                </a:lnTo>
                <a:lnTo>
                  <a:pt x="1187899" y="1814845"/>
                </a:lnTo>
                <a:lnTo>
                  <a:pt x="0" y="1814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016072" y="5497790"/>
            <a:ext cx="1676214" cy="1664024"/>
          </a:xfrm>
          <a:custGeom>
            <a:avLst/>
            <a:gdLst/>
            <a:ahLst/>
            <a:cxnLst/>
            <a:rect r="r" b="b" t="t" l="l"/>
            <a:pathLst>
              <a:path h="1664024" w="1676214">
                <a:moveTo>
                  <a:pt x="0" y="0"/>
                </a:moveTo>
                <a:lnTo>
                  <a:pt x="1676214" y="0"/>
                </a:lnTo>
                <a:lnTo>
                  <a:pt x="1676214" y="1664024"/>
                </a:lnTo>
                <a:lnTo>
                  <a:pt x="0" y="16640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34538" y="3292443"/>
            <a:ext cx="1664024" cy="1664024"/>
          </a:xfrm>
          <a:custGeom>
            <a:avLst/>
            <a:gdLst/>
            <a:ahLst/>
            <a:cxnLst/>
            <a:rect r="r" b="b" t="t" l="l"/>
            <a:pathLst>
              <a:path h="1664024" w="1664024">
                <a:moveTo>
                  <a:pt x="0" y="0"/>
                </a:moveTo>
                <a:lnTo>
                  <a:pt x="1664023" y="0"/>
                </a:lnTo>
                <a:lnTo>
                  <a:pt x="1664023" y="1664024"/>
                </a:lnTo>
                <a:lnTo>
                  <a:pt x="0" y="16640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046683"/>
            <a:ext cx="7928998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09"/>
              </a:lnSpc>
            </a:pPr>
            <a:r>
              <a:rPr lang="en-US" b="true" sz="6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METHODOLOGY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196122"/>
            <a:ext cx="8962272" cy="5944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Process Model: Agile Methodology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Agile is an iterative and incremental approach to software development.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Focuses on collaboration, flexibility, and customer feedback.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Development is divided into short cycles called sprints (2–4 weeks).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Each sprint delivers a potentially shippable product increment.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Continuous testing and integration ensure quality.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Advantages: adaptability, faster delivery, stakeholder involvement.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-2161630">
            <a:off x="-3745000" y="9255998"/>
            <a:ext cx="11806013" cy="10145793"/>
            <a:chOff x="0" y="0"/>
            <a:chExt cx="812800" cy="698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202356">
            <a:off x="9317686" y="-7079385"/>
            <a:ext cx="10511311" cy="10511311"/>
          </a:xfrm>
          <a:custGeom>
            <a:avLst/>
            <a:gdLst/>
            <a:ahLst/>
            <a:cxnLst/>
            <a:rect r="r" b="b" t="t" l="l"/>
            <a:pathLst>
              <a:path h="10511311" w="10511311">
                <a:moveTo>
                  <a:pt x="0" y="0"/>
                </a:moveTo>
                <a:lnTo>
                  <a:pt x="10511311" y="0"/>
                </a:lnTo>
                <a:lnTo>
                  <a:pt x="10511311" y="10511311"/>
                </a:lnTo>
                <a:lnTo>
                  <a:pt x="0" y="10511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6725" y="1066800"/>
            <a:ext cx="6235262" cy="2828165"/>
          </a:xfrm>
          <a:custGeom>
            <a:avLst/>
            <a:gdLst/>
            <a:ahLst/>
            <a:cxnLst/>
            <a:rect r="r" b="b" t="t" l="l"/>
            <a:pathLst>
              <a:path h="2828165" w="6235262">
                <a:moveTo>
                  <a:pt x="0" y="0"/>
                </a:moveTo>
                <a:lnTo>
                  <a:pt x="6235262" y="0"/>
                </a:lnTo>
                <a:lnTo>
                  <a:pt x="6235262" y="2828165"/>
                </a:lnTo>
                <a:lnTo>
                  <a:pt x="0" y="282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85013" y="3456073"/>
            <a:ext cx="14276172" cy="598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Tech Stack: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Fr</a:t>
            </a: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ontend: HTML, CSS, Bootstrap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Backend: Python (Django Framework)</a:t>
            </a:r>
          </a:p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Database: 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SQLite</a:t>
            </a:r>
          </a:p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Architecture: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MVC (Login), MTV (Django)</a:t>
            </a:r>
          </a:p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Version Control: 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Git / GitHub</a:t>
            </a:r>
          </a:p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Deployment: </a:t>
            </a:r>
          </a:p>
          <a:p>
            <a:pPr algn="l"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Localhost / PythonAnywhere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990424" y="4504970"/>
            <a:ext cx="4144945" cy="4114800"/>
          </a:xfrm>
          <a:custGeom>
            <a:avLst/>
            <a:gdLst/>
            <a:ahLst/>
            <a:cxnLst/>
            <a:rect r="r" b="b" t="t" l="l"/>
            <a:pathLst>
              <a:path h="4114800" w="4144945">
                <a:moveTo>
                  <a:pt x="0" y="0"/>
                </a:moveTo>
                <a:lnTo>
                  <a:pt x="4144945" y="0"/>
                </a:lnTo>
                <a:lnTo>
                  <a:pt x="41449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28750" y="1389149"/>
            <a:ext cx="11826862" cy="2162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TOOLS &amp; TECHNOLOGIES</a:t>
            </a:r>
          </a:p>
          <a:p>
            <a:pPr algn="l">
              <a:lnSpc>
                <a:spcPts val="84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DAGzPWBbQZ8</dc:identifier>
  <dcterms:modified xsi:type="dcterms:W3CDTF">2011-08-01T06:04:30Z</dcterms:modified>
  <cp:revision>1</cp:revision>
  <dc:title>Grey and Purple Gradient Futuristic Technology Pitch Deck Presentation</dc:title>
</cp:coreProperties>
</file>