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4" r:id="rId8"/>
    <p:sldId id="266" r:id="rId9"/>
    <p:sldId id="263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0" autoAdjust="0"/>
    <p:restoredTop sz="94660"/>
  </p:normalViewPr>
  <p:slideViewPr>
    <p:cSldViewPr snapToGrid="0">
      <p:cViewPr>
        <p:scale>
          <a:sx n="107" d="100"/>
          <a:sy n="107" d="100"/>
        </p:scale>
        <p:origin x="584" y="6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12/7/22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76524964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297867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12/7/22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079640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896934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557394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051598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DC6E3-6B76-4F2D-97CC-E8B925356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4B720C-0417-4857-96DB-ABBD0B122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824CDB-185C-4254-8ED4-E5C2086EB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4534-9969-4CB2-9ABD-C21CB6C0DCA9}" type="datetimeFigureOut">
              <a:rPr lang="en-US" smtClean="0"/>
              <a:t>12/7/22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2DD368-6DBC-45CB-80C8-97060A180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59FE74-6212-4D92-9932-D66EF8921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785E3-51D0-49B5-A3F2-7F4742E74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329818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DC6E3-6B76-4F2D-97CC-E8B925356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4B720C-0417-4857-96DB-ABBD0B122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824CDB-185C-4254-8ED4-E5C2086EB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4534-9969-4CB2-9ABD-C21CB6C0DCA9}" type="datetimeFigureOut">
              <a:rPr lang="en-US" smtClean="0"/>
              <a:t>12/7/22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2DD368-6DBC-45CB-80C8-97060A180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59FE74-6212-4D92-9932-D66EF8921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785E3-51D0-49B5-A3F2-7F4742E74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650978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DC6E3-6B76-4F2D-97CC-E8B925356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4B720C-0417-4857-96DB-ABBD0B122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824CDB-185C-4254-8ED4-E5C2086EB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4534-9969-4CB2-9ABD-C21CB6C0DCA9}" type="datetimeFigureOut">
              <a:rPr lang="en-US" smtClean="0"/>
              <a:t>12/7/22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2DD368-6DBC-45CB-80C8-97060A180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59FE74-6212-4D92-9932-D66EF8921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785E3-51D0-49B5-A3F2-7F4742E74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615425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276356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53668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101738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023808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026124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12/7/22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215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733" r:id="rId5"/>
    <p:sldLayoutId id="2147483734" r:id="rId6"/>
    <p:sldLayoutId id="2147483735" r:id="rId7"/>
    <p:sldLayoutId id="2147483736" r:id="rId8"/>
    <p:sldLayoutId id="2147483730" r:id="rId9"/>
    <p:sldLayoutId id="2147483726" r:id="rId10"/>
    <p:sldLayoutId id="2147483727" r:id="rId11"/>
    <p:sldLayoutId id="2147483728" r:id="rId12"/>
    <p:sldLayoutId id="2147483729" r:id="rId13"/>
    <p:sldLayoutId id="2147483731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modules/generated/sklearn.preprocessing.LabelEncoder.html" TargetMode="External"/><Relationship Id="rId2" Type="http://schemas.openxmlformats.org/officeDocument/2006/relationships/hyperlink" Target="https://www.activestate.com/resources/quick-reads/how-to-classify-data-in-python/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2F6337-D519-C6D5-9016-740F897196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8900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en-US" sz="4800">
                <a:cs typeface="Calibri Light"/>
              </a:rPr>
              <a:t>Real Estate Sales</a:t>
            </a:r>
            <a:endParaRPr lang="en-US" sz="48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884282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700" dirty="0">
                <a:cs typeface="Calibri"/>
              </a:rPr>
              <a:t>Final Project- ENGR 1330</a:t>
            </a:r>
          </a:p>
          <a:p>
            <a:pPr>
              <a:lnSpc>
                <a:spcPct val="100000"/>
              </a:lnSpc>
            </a:pPr>
            <a:r>
              <a:rPr lang="en-US" sz="1700" dirty="0">
                <a:ea typeface="+mn-lt"/>
                <a:cs typeface="+mn-lt"/>
              </a:rPr>
              <a:t>Instructor- Mr. Burks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sz="1700" dirty="0">
                <a:cs typeface="Calibri"/>
              </a:rPr>
              <a:t>Group 22</a:t>
            </a:r>
          </a:p>
          <a:p>
            <a:pPr>
              <a:lnSpc>
                <a:spcPct val="100000"/>
              </a:lnSpc>
            </a:pPr>
            <a:r>
              <a:rPr lang="en-US" sz="1700" dirty="0">
                <a:cs typeface="Calibri"/>
              </a:rPr>
              <a:t>Aakash Bora and Om Muley</a:t>
            </a:r>
          </a:p>
          <a:p>
            <a:pPr>
              <a:lnSpc>
                <a:spcPct val="100000"/>
              </a:lnSpc>
            </a:pPr>
            <a:endParaRPr lang="en-US" sz="1700" dirty="0">
              <a:cs typeface="Calibri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00F1C7-AE67-E8C9-3C13-EAD27D214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24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F1C4E306-BC28-4A7B-871B-1926F6FA6E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C3ECC9B4-989C-4F71-A6BC-DEBC1D9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452322" cy="6858000"/>
          </a:xfrm>
          <a:custGeom>
            <a:avLst/>
            <a:gdLst>
              <a:gd name="connsiteX0" fmla="*/ 0 w 8452322"/>
              <a:gd name="connsiteY0" fmla="*/ 0 h 6858000"/>
              <a:gd name="connsiteX1" fmla="*/ 7447992 w 8452322"/>
              <a:gd name="connsiteY1" fmla="*/ 0 h 6858000"/>
              <a:gd name="connsiteX2" fmla="*/ 7501089 w 8452322"/>
              <a:gd name="connsiteY2" fmla="*/ 79009 h 6858000"/>
              <a:gd name="connsiteX3" fmla="*/ 8452322 w 8452322"/>
              <a:gd name="connsiteY3" fmla="*/ 3429001 h 6858000"/>
              <a:gd name="connsiteX4" fmla="*/ 7501089 w 8452322"/>
              <a:gd name="connsiteY4" fmla="*/ 6778993 h 6858000"/>
              <a:gd name="connsiteX5" fmla="*/ 7447994 w 8452322"/>
              <a:gd name="connsiteY5" fmla="*/ 6858000 h 6858000"/>
              <a:gd name="connsiteX6" fmla="*/ 0 w 845232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52322" h="6858000">
                <a:moveTo>
                  <a:pt x="0" y="0"/>
                </a:moveTo>
                <a:lnTo>
                  <a:pt x="7447992" y="0"/>
                </a:lnTo>
                <a:lnTo>
                  <a:pt x="7501089" y="79009"/>
                </a:lnTo>
                <a:cubicBezTo>
                  <a:pt x="8098524" y="1013167"/>
                  <a:pt x="8452322" y="2172770"/>
                  <a:pt x="8452322" y="3429001"/>
                </a:cubicBezTo>
                <a:cubicBezTo>
                  <a:pt x="8452322" y="4685233"/>
                  <a:pt x="8098524" y="5844836"/>
                  <a:pt x="7501089" y="6778993"/>
                </a:cubicBezTo>
                <a:lnTo>
                  <a:pt x="7447994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7" name="Freeform: Shape 16">
            <a:extLst>
              <a:ext uri="{FF2B5EF4-FFF2-40B4-BE49-F238E27FC236}">
                <a16:creationId xmlns:a16="http://schemas.microsoft.com/office/drawing/2014/main" id="{7948E8DE-A931-4EF0-BE1D-F10274740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443572" cy="6858000"/>
          </a:xfrm>
          <a:custGeom>
            <a:avLst/>
            <a:gdLst>
              <a:gd name="connsiteX0" fmla="*/ 0 w 8443572"/>
              <a:gd name="connsiteY0" fmla="*/ 0 h 6858000"/>
              <a:gd name="connsiteX1" fmla="*/ 7439242 w 8443572"/>
              <a:gd name="connsiteY1" fmla="*/ 0 h 6858000"/>
              <a:gd name="connsiteX2" fmla="*/ 7492339 w 8443572"/>
              <a:gd name="connsiteY2" fmla="*/ 79009 h 6858000"/>
              <a:gd name="connsiteX3" fmla="*/ 8443572 w 8443572"/>
              <a:gd name="connsiteY3" fmla="*/ 3429001 h 6858000"/>
              <a:gd name="connsiteX4" fmla="*/ 7492339 w 8443572"/>
              <a:gd name="connsiteY4" fmla="*/ 6778993 h 6858000"/>
              <a:gd name="connsiteX5" fmla="*/ 7439244 w 8443572"/>
              <a:gd name="connsiteY5" fmla="*/ 6858000 h 6858000"/>
              <a:gd name="connsiteX6" fmla="*/ 0 w 844357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43572" h="6858000">
                <a:moveTo>
                  <a:pt x="0" y="0"/>
                </a:moveTo>
                <a:lnTo>
                  <a:pt x="7439242" y="0"/>
                </a:lnTo>
                <a:lnTo>
                  <a:pt x="7492339" y="79009"/>
                </a:lnTo>
                <a:cubicBezTo>
                  <a:pt x="8089774" y="1013167"/>
                  <a:pt x="8443572" y="2172770"/>
                  <a:pt x="8443572" y="3429001"/>
                </a:cubicBezTo>
                <a:cubicBezTo>
                  <a:pt x="8443572" y="4685233"/>
                  <a:pt x="8089774" y="5844836"/>
                  <a:pt x="7492339" y="6778993"/>
                </a:cubicBezTo>
                <a:lnTo>
                  <a:pt x="7439244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7899BC-5AE0-6DDA-F4E4-65CEA3E8F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893" y="1238250"/>
            <a:ext cx="7003107" cy="43815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7200" dirty="0"/>
              <a:t>THANK YOU</a:t>
            </a:r>
            <a:br>
              <a:rPr lang="en-US" sz="7200" dirty="0"/>
            </a:br>
            <a:br>
              <a:rPr lang="en-US" sz="7200" dirty="0"/>
            </a:br>
            <a:r>
              <a:rPr lang="en-US" sz="4500" dirty="0"/>
              <a:t>Any questions?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0E4BB4F-99AB-4C4E-A763-C5AC5273DF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27916"/>
            <a:ext cx="128016" cy="1188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B3EB1D-2307-88CA-4F00-A59B8A2A2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61235" y="6369050"/>
            <a:ext cx="2743200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fld id="{51B785E3-51D0-49B5-A3F2-7F4742E743D6}" type="slidenum">
              <a:rPr lang="en-US" sz="2400" smtClean="0"/>
              <a:pPr>
                <a:spcAft>
                  <a:spcPts val="600"/>
                </a:spcAft>
              </a:pPr>
              <a:t>10</a:t>
            </a:fld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29736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17517EF-BD4D-4055-BDB4-A322C5356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901690" y="405575"/>
            <a:ext cx="6430414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/>
              <a:t>Data Set Description: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130604" y="1071836"/>
            <a:ext cx="1021458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953AC5-6F86-1389-9B01-9EC94267A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fld id="{51B785E3-51D0-49B5-A3F2-7F4742E743D6}" type="slidenum">
              <a:rPr lang="en-US" sz="2400" dirty="0">
                <a:solidFill>
                  <a:schemeClr val="tx2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 sz="2400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3" name="Picture 4" descr="Table&#10;&#10;Description automatically generated">
            <a:extLst>
              <a:ext uri="{FF2B5EF4-FFF2-40B4-BE49-F238E27FC236}">
                <a16:creationId xmlns:a16="http://schemas.microsoft.com/office/drawing/2014/main" id="{6590279B-B133-2BD2-E888-A930702D03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138" y="2077376"/>
            <a:ext cx="11488616" cy="4051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793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8F7AFB9A-7364-478C-B48B-8523CDD9AE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Freeform: Shape 17">
            <a:extLst>
              <a:ext uri="{FF2B5EF4-FFF2-40B4-BE49-F238E27FC236}">
                <a16:creationId xmlns:a16="http://schemas.microsoft.com/office/drawing/2014/main" id="{36678033-86B6-40E6-BE90-78D8ED4E3A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096002" cy="6858000"/>
          </a:xfrm>
          <a:custGeom>
            <a:avLst/>
            <a:gdLst>
              <a:gd name="connsiteX0" fmla="*/ 0 w 6096002"/>
              <a:gd name="connsiteY0" fmla="*/ 0 h 6858000"/>
              <a:gd name="connsiteX1" fmla="*/ 4885967 w 6096002"/>
              <a:gd name="connsiteY1" fmla="*/ 0 h 6858000"/>
              <a:gd name="connsiteX2" fmla="*/ 4946007 w 6096002"/>
              <a:gd name="connsiteY2" fmla="*/ 69271 h 6858000"/>
              <a:gd name="connsiteX3" fmla="*/ 6096002 w 6096002"/>
              <a:gd name="connsiteY3" fmla="*/ 3429000 h 6858000"/>
              <a:gd name="connsiteX4" fmla="*/ 4946007 w 6096002"/>
              <a:gd name="connsiteY4" fmla="*/ 6788730 h 6858000"/>
              <a:gd name="connsiteX5" fmla="*/ 4885967 w 6096002"/>
              <a:gd name="connsiteY5" fmla="*/ 6858000 h 6858000"/>
              <a:gd name="connsiteX6" fmla="*/ 0 w 609600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2" h="6858000">
                <a:moveTo>
                  <a:pt x="0" y="0"/>
                </a:moveTo>
                <a:lnTo>
                  <a:pt x="4885967" y="0"/>
                </a:lnTo>
                <a:lnTo>
                  <a:pt x="4946007" y="69271"/>
                </a:lnTo>
                <a:cubicBezTo>
                  <a:pt x="5656533" y="929100"/>
                  <a:pt x="6096002" y="2116944"/>
                  <a:pt x="6096002" y="3429000"/>
                </a:cubicBezTo>
                <a:cubicBezTo>
                  <a:pt x="6096002" y="4741056"/>
                  <a:pt x="5656533" y="5928900"/>
                  <a:pt x="4946007" y="6788730"/>
                </a:cubicBezTo>
                <a:lnTo>
                  <a:pt x="4885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0" name="Freeform: Shape 19">
            <a:extLst>
              <a:ext uri="{FF2B5EF4-FFF2-40B4-BE49-F238E27FC236}">
                <a16:creationId xmlns:a16="http://schemas.microsoft.com/office/drawing/2014/main" id="{D2542E1A-076E-4A34-BB67-2BF961754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85370" cy="6858000"/>
          </a:xfrm>
          <a:custGeom>
            <a:avLst/>
            <a:gdLst>
              <a:gd name="connsiteX0" fmla="*/ 0 w 6085370"/>
              <a:gd name="connsiteY0" fmla="*/ 0 h 6858000"/>
              <a:gd name="connsiteX1" fmla="*/ 4875335 w 6085370"/>
              <a:gd name="connsiteY1" fmla="*/ 0 h 6858000"/>
              <a:gd name="connsiteX2" fmla="*/ 4935375 w 6085370"/>
              <a:gd name="connsiteY2" fmla="*/ 69271 h 6858000"/>
              <a:gd name="connsiteX3" fmla="*/ 6085370 w 6085370"/>
              <a:gd name="connsiteY3" fmla="*/ 3429000 h 6858000"/>
              <a:gd name="connsiteX4" fmla="*/ 4935375 w 6085370"/>
              <a:gd name="connsiteY4" fmla="*/ 6788730 h 6858000"/>
              <a:gd name="connsiteX5" fmla="*/ 4875335 w 6085370"/>
              <a:gd name="connsiteY5" fmla="*/ 6858000 h 6858000"/>
              <a:gd name="connsiteX6" fmla="*/ 0 w 608537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5370" h="6858000">
                <a:moveTo>
                  <a:pt x="0" y="0"/>
                </a:moveTo>
                <a:lnTo>
                  <a:pt x="4875335" y="0"/>
                </a:lnTo>
                <a:lnTo>
                  <a:pt x="4935375" y="69271"/>
                </a:lnTo>
                <a:cubicBezTo>
                  <a:pt x="5645901" y="929100"/>
                  <a:pt x="6085370" y="2116944"/>
                  <a:pt x="6085370" y="3429000"/>
                </a:cubicBezTo>
                <a:cubicBezTo>
                  <a:pt x="6085370" y="4741056"/>
                  <a:pt x="5645901" y="5928900"/>
                  <a:pt x="4935375" y="6788730"/>
                </a:cubicBezTo>
                <a:lnTo>
                  <a:pt x="4875335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438913" y="859536"/>
            <a:ext cx="4832802" cy="124358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400"/>
              <a:t>The Data Set we chose: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5C56826-D4E5-42ED-8529-079651CB30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52144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2095FCE-EF05-4443-B97A-85DEE3A5C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8912" y="2185062"/>
            <a:ext cx="498348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6B9A14-ED8C-3A07-10B5-DA2CF0FAE57F}"/>
              </a:ext>
            </a:extLst>
          </p:cNvPr>
          <p:cNvSpPr txBox="1"/>
          <p:nvPr/>
        </p:nvSpPr>
        <p:spPr>
          <a:xfrm>
            <a:off x="438912" y="2512611"/>
            <a:ext cx="4832803" cy="3664351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Firstly, we removed all the columns which were not relevant to our model.</a:t>
            </a: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We have selected just one town (Bristol) to make our data as consistent as possible.</a:t>
            </a: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Removed outliers such as for our prediction we only selected single family and condo for the residential type which is our y for this model.</a:t>
            </a: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We dropped all the </a:t>
            </a:r>
            <a:r>
              <a:rPr lang="en-US" sz="1600" dirty="0" err="1"/>
              <a:t>NaN</a:t>
            </a:r>
            <a:r>
              <a:rPr lang="en-US" sz="1600" dirty="0"/>
              <a:t> values from our data frame.</a:t>
            </a: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So, our final data frame has </a:t>
            </a:r>
            <a:r>
              <a:rPr lang="en-US" sz="1600" b="1" dirty="0"/>
              <a:t>8985</a:t>
            </a:r>
            <a:r>
              <a:rPr lang="en-US" sz="1600" dirty="0"/>
              <a:t> data entries and we have selected Bristol as our town. </a:t>
            </a:r>
          </a:p>
        </p:txBody>
      </p:sp>
      <p:pic>
        <p:nvPicPr>
          <p:cNvPr id="11" name="Picture 11" descr="Text&#10;&#10;Description automatically generated">
            <a:extLst>
              <a:ext uri="{FF2B5EF4-FFF2-40B4-BE49-F238E27FC236}">
                <a16:creationId xmlns:a16="http://schemas.microsoft.com/office/drawing/2014/main" id="{D20AA7F8-B38D-81EB-8CF9-127ACFDC4E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0340" y="517600"/>
            <a:ext cx="4189775" cy="2743200"/>
          </a:xfrm>
          <a:prstGeom prst="rect">
            <a:avLst/>
          </a:prstGeom>
        </p:spPr>
      </p:pic>
      <p:pic>
        <p:nvPicPr>
          <p:cNvPr id="9" name="Picture 9" descr="Table&#10;&#10;Description automatically generated">
            <a:extLst>
              <a:ext uri="{FF2B5EF4-FFF2-40B4-BE49-F238E27FC236}">
                <a16:creationId xmlns:a16="http://schemas.microsoft.com/office/drawing/2014/main" id="{BD60AC8B-659F-2814-8D01-DB583EE30F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453245" y="3593879"/>
            <a:ext cx="5452242" cy="2601010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F860FAB-5AB1-491C-A6D8-50ABD11DD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26623" y="6356350"/>
            <a:ext cx="1426464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fld id="{51B785E3-51D0-49B5-A3F2-7F4742E743D6}" type="slidenum">
              <a:rPr lang="en-US" sz="2400" dirty="0" smtClean="0"/>
              <a:pPr>
                <a:spcAft>
                  <a:spcPts val="600"/>
                </a:spcAft>
              </a:pPr>
              <a:t>3</a:t>
            </a:fld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27048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215659" y="169021"/>
            <a:ext cx="10515600" cy="1325563"/>
          </a:xfrm>
        </p:spPr>
        <p:txBody>
          <a:bodyPr/>
          <a:lstStyle/>
          <a:p>
            <a:r>
              <a:rPr lang="en-US" dirty="0"/>
              <a:t>Graph of Data and 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F9D301-F6CD-447C-B351-A560D0D88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2400" dirty="0"/>
              <a:t>4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D9D5BC-9297-52A0-B5AE-E64055E4CF58}"/>
              </a:ext>
            </a:extLst>
          </p:cNvPr>
          <p:cNvSpPr txBox="1"/>
          <p:nvPr/>
        </p:nvSpPr>
        <p:spPr>
          <a:xfrm>
            <a:off x="-2877" y="1458018"/>
            <a:ext cx="629481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endParaRPr lang="en-US"/>
          </a:p>
        </p:txBody>
      </p:sp>
      <p:pic>
        <p:nvPicPr>
          <p:cNvPr id="5" name="Picture 5" descr="Table&#10;&#10;Description automatically generated">
            <a:extLst>
              <a:ext uri="{FF2B5EF4-FFF2-40B4-BE49-F238E27FC236}">
                <a16:creationId xmlns:a16="http://schemas.microsoft.com/office/drawing/2014/main" id="{AC45DFF7-8ADA-741A-675E-6264C35882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0478" y="1396450"/>
            <a:ext cx="4579873" cy="272635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AB2CFD8-2DB8-EE04-C359-509826BE1B13}"/>
              </a:ext>
            </a:extLst>
          </p:cNvPr>
          <p:cNvSpPr txBox="1"/>
          <p:nvPr/>
        </p:nvSpPr>
        <p:spPr>
          <a:xfrm>
            <a:off x="215659" y="1639019"/>
            <a:ext cx="5980981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This is a graph of Assessed Value and the List year vs Residential Type of the original data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As you can see, there are some outliers at the left side of the graph.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FBDE085-6B13-57E9-0CB7-D5F19BD659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659" y="3706318"/>
            <a:ext cx="4727523" cy="315168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20E9D0A-BEA3-8551-9B5E-D31D395A4D60}"/>
              </a:ext>
            </a:extLst>
          </p:cNvPr>
          <p:cNvSpPr txBox="1"/>
          <p:nvPr/>
        </p:nvSpPr>
        <p:spPr>
          <a:xfrm>
            <a:off x="5366480" y="4415466"/>
            <a:ext cx="572387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graph shows the count of Single Family and Condo in our data frame.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According to the data, almost 80% are single family and rest 20% are condo.</a:t>
            </a:r>
          </a:p>
        </p:txBody>
      </p:sp>
    </p:spTree>
    <p:extLst>
      <p:ext uri="{BB962C8B-B14F-4D97-AF65-F5344CB8AC3E}">
        <p14:creationId xmlns:p14="http://schemas.microsoft.com/office/powerpoint/2010/main" val="7371716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0">
            <a:extLst>
              <a:ext uri="{FF2B5EF4-FFF2-40B4-BE49-F238E27FC236}">
                <a16:creationId xmlns:a16="http://schemas.microsoft.com/office/drawing/2014/main" id="{8F7AFB9A-7364-478C-B48B-8523CDD9AE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Freeform: Shape 12">
            <a:extLst>
              <a:ext uri="{FF2B5EF4-FFF2-40B4-BE49-F238E27FC236}">
                <a16:creationId xmlns:a16="http://schemas.microsoft.com/office/drawing/2014/main" id="{36678033-86B6-40E6-BE90-78D8ED4E3A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096002" cy="6858000"/>
          </a:xfrm>
          <a:custGeom>
            <a:avLst/>
            <a:gdLst>
              <a:gd name="connsiteX0" fmla="*/ 0 w 6096002"/>
              <a:gd name="connsiteY0" fmla="*/ 0 h 6858000"/>
              <a:gd name="connsiteX1" fmla="*/ 4885967 w 6096002"/>
              <a:gd name="connsiteY1" fmla="*/ 0 h 6858000"/>
              <a:gd name="connsiteX2" fmla="*/ 4946007 w 6096002"/>
              <a:gd name="connsiteY2" fmla="*/ 69271 h 6858000"/>
              <a:gd name="connsiteX3" fmla="*/ 6096002 w 6096002"/>
              <a:gd name="connsiteY3" fmla="*/ 3429000 h 6858000"/>
              <a:gd name="connsiteX4" fmla="*/ 4946007 w 6096002"/>
              <a:gd name="connsiteY4" fmla="*/ 6788730 h 6858000"/>
              <a:gd name="connsiteX5" fmla="*/ 4885967 w 6096002"/>
              <a:gd name="connsiteY5" fmla="*/ 6858000 h 6858000"/>
              <a:gd name="connsiteX6" fmla="*/ 0 w 609600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2" h="6858000">
                <a:moveTo>
                  <a:pt x="0" y="0"/>
                </a:moveTo>
                <a:lnTo>
                  <a:pt x="4885967" y="0"/>
                </a:lnTo>
                <a:lnTo>
                  <a:pt x="4946007" y="69271"/>
                </a:lnTo>
                <a:cubicBezTo>
                  <a:pt x="5656533" y="929100"/>
                  <a:pt x="6096002" y="2116944"/>
                  <a:pt x="6096002" y="3429000"/>
                </a:cubicBezTo>
                <a:cubicBezTo>
                  <a:pt x="6096002" y="4741056"/>
                  <a:pt x="5656533" y="5928900"/>
                  <a:pt x="4946007" y="6788730"/>
                </a:cubicBezTo>
                <a:lnTo>
                  <a:pt x="4885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2" name="Freeform: Shape 14">
            <a:extLst>
              <a:ext uri="{FF2B5EF4-FFF2-40B4-BE49-F238E27FC236}">
                <a16:creationId xmlns:a16="http://schemas.microsoft.com/office/drawing/2014/main" id="{D2542E1A-076E-4A34-BB67-2BF961754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85370" cy="6858000"/>
          </a:xfrm>
          <a:custGeom>
            <a:avLst/>
            <a:gdLst>
              <a:gd name="connsiteX0" fmla="*/ 0 w 6085370"/>
              <a:gd name="connsiteY0" fmla="*/ 0 h 6858000"/>
              <a:gd name="connsiteX1" fmla="*/ 4875335 w 6085370"/>
              <a:gd name="connsiteY1" fmla="*/ 0 h 6858000"/>
              <a:gd name="connsiteX2" fmla="*/ 4935375 w 6085370"/>
              <a:gd name="connsiteY2" fmla="*/ 69271 h 6858000"/>
              <a:gd name="connsiteX3" fmla="*/ 6085370 w 6085370"/>
              <a:gd name="connsiteY3" fmla="*/ 3429000 h 6858000"/>
              <a:gd name="connsiteX4" fmla="*/ 4935375 w 6085370"/>
              <a:gd name="connsiteY4" fmla="*/ 6788730 h 6858000"/>
              <a:gd name="connsiteX5" fmla="*/ 4875335 w 6085370"/>
              <a:gd name="connsiteY5" fmla="*/ 6858000 h 6858000"/>
              <a:gd name="connsiteX6" fmla="*/ 0 w 608537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5370" h="6858000">
                <a:moveTo>
                  <a:pt x="0" y="0"/>
                </a:moveTo>
                <a:lnTo>
                  <a:pt x="4875335" y="0"/>
                </a:lnTo>
                <a:lnTo>
                  <a:pt x="4935375" y="69271"/>
                </a:lnTo>
                <a:cubicBezTo>
                  <a:pt x="5645901" y="929100"/>
                  <a:pt x="6085370" y="2116944"/>
                  <a:pt x="6085370" y="3429000"/>
                </a:cubicBezTo>
                <a:cubicBezTo>
                  <a:pt x="6085370" y="4741056"/>
                  <a:pt x="5645901" y="5928900"/>
                  <a:pt x="4935375" y="6788730"/>
                </a:cubicBezTo>
                <a:lnTo>
                  <a:pt x="4875335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4D5B66-A347-4212-75ED-D72A4D6F2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912" y="370133"/>
            <a:ext cx="4832802" cy="1243584"/>
          </a:xfrm>
        </p:spPr>
        <p:txBody>
          <a:bodyPr>
            <a:normAutofit/>
          </a:bodyPr>
          <a:lstStyle/>
          <a:p>
            <a:r>
              <a:rPr lang="en-US" sz="3400" dirty="0"/>
              <a:t>Accuracy, Error, and Confusion Matrix</a:t>
            </a:r>
          </a:p>
        </p:txBody>
      </p:sp>
      <p:sp>
        <p:nvSpPr>
          <p:cNvPr id="23" name="Rectangle 16">
            <a:extLst>
              <a:ext uri="{FF2B5EF4-FFF2-40B4-BE49-F238E27FC236}">
                <a16:creationId xmlns:a16="http://schemas.microsoft.com/office/drawing/2014/main" id="{75C56826-D4E5-42ED-8529-079651CB30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52144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2095FCE-EF05-4443-B97A-85DEE3A5C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8912" y="2185062"/>
            <a:ext cx="498348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4F3CEC-0025-C3B9-61EA-00D1657E28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912" y="2358498"/>
            <a:ext cx="4832803" cy="366435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 dirty="0"/>
              <a:t>As we are only predicting if the residential type is single family or condo, we have used binary classification.</a:t>
            </a:r>
          </a:p>
          <a:p>
            <a:r>
              <a:rPr lang="en-US" sz="1800" dirty="0"/>
              <a:t>The accuracy of our model varies from 84-89%.</a:t>
            </a:r>
          </a:p>
          <a:p>
            <a:r>
              <a:rPr lang="en-US" sz="1800" dirty="0"/>
              <a:t>The error for the model is between 11-16%.</a:t>
            </a:r>
          </a:p>
          <a:p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4F6771-C0C3-3D38-4891-62678797F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57620" y="6311000"/>
            <a:ext cx="1426464" cy="365125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</a:pPr>
            <a:fld id="{51B785E3-51D0-49B5-A3F2-7F4742E743D6}" type="slidenum">
              <a:rPr lang="en-US" sz="2400" dirty="0" smtClean="0"/>
              <a:pPr>
                <a:spcAft>
                  <a:spcPts val="600"/>
                </a:spcAft>
              </a:pPr>
              <a:t>5</a:t>
            </a:fld>
            <a:endParaRPr lang="en-US" sz="2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00876C1-63D0-254E-E672-CC4BB0B63D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3841" y="4686415"/>
            <a:ext cx="4832803" cy="217295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B4057E4-F36D-F4C4-2DF0-E2838A6CC5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3773" y="0"/>
            <a:ext cx="49784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6912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81B48-BAD6-6647-DB85-5415A6D07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2" y="1710"/>
            <a:ext cx="7831016" cy="1325563"/>
          </a:xfrm>
        </p:spPr>
        <p:txBody>
          <a:bodyPr/>
          <a:lstStyle/>
          <a:p>
            <a:r>
              <a:rPr lang="en-US"/>
              <a:t>Predictions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7D2E92-EEF7-7380-17D3-C43D23ECA5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1" y="3431686"/>
            <a:ext cx="12192000" cy="34252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We are predicting the residential type(y)  based on the assessed value and list year(X) which is  our y and X value.</a:t>
            </a:r>
          </a:p>
          <a:p>
            <a:r>
              <a:rPr lang="en-US" dirty="0"/>
              <a:t>According to our understanding assessed value is the variable which plays the largest role in predicting the residential type.</a:t>
            </a:r>
          </a:p>
          <a:p>
            <a:r>
              <a:rPr lang="en-US" dirty="0"/>
              <a:t>As you can see by referring the graph, there's a clear correlation between assessed value and the residential type.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34035B-5EB9-34F6-73A3-FC4FAA9BA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2400" dirty="0"/>
              <a:t>6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AF6B789-4447-3B5A-DD65-8EE52C7F4200}"/>
              </a:ext>
            </a:extLst>
          </p:cNvPr>
          <p:cNvSpPr/>
          <p:nvPr/>
        </p:nvSpPr>
        <p:spPr>
          <a:xfrm>
            <a:off x="7930662" y="120161"/>
            <a:ext cx="3493476" cy="3411415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1F3F0"/>
                </a:solidFill>
              </a:rPr>
              <a:t>III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F7D339F-60A4-592A-485B-53F7ECA80081}"/>
              </a:ext>
            </a:extLst>
          </p:cNvPr>
          <p:cNvCxnSpPr/>
          <p:nvPr/>
        </p:nvCxnSpPr>
        <p:spPr>
          <a:xfrm>
            <a:off x="7877907" y="1881553"/>
            <a:ext cx="3540369" cy="1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248BFEB-CEE0-0D39-BF5C-3770F43DBEEF}"/>
              </a:ext>
            </a:extLst>
          </p:cNvPr>
          <p:cNvSpPr txBox="1"/>
          <p:nvPr/>
        </p:nvSpPr>
        <p:spPr>
          <a:xfrm>
            <a:off x="8513883" y="559776"/>
            <a:ext cx="2218592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/>
              <a:t>Independent Variables (x):</a:t>
            </a:r>
          </a:p>
          <a:p>
            <a:pPr algn="ctr"/>
            <a:r>
              <a:rPr lang="en-US" dirty="0"/>
              <a:t>1) List Year</a:t>
            </a:r>
          </a:p>
          <a:p>
            <a:pPr algn="ctr"/>
            <a:r>
              <a:rPr lang="en-US" dirty="0"/>
              <a:t>2) Assessed Value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9219B0-C1A2-D69A-B614-7EBC5A729B37}"/>
              </a:ext>
            </a:extLst>
          </p:cNvPr>
          <p:cNvSpPr txBox="1"/>
          <p:nvPr/>
        </p:nvSpPr>
        <p:spPr>
          <a:xfrm>
            <a:off x="8572500" y="2036884"/>
            <a:ext cx="221273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/>
              <a:t>Dependent Variables (y):</a:t>
            </a:r>
          </a:p>
          <a:p>
            <a:pPr algn="ctr"/>
            <a:r>
              <a:rPr lang="en-US" dirty="0"/>
              <a:t>1) Residential Type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F3E8BB8-94D2-A66A-5EBC-EAD97384BA6E}"/>
              </a:ext>
            </a:extLst>
          </p:cNvPr>
          <p:cNvSpPr txBox="1"/>
          <p:nvPr/>
        </p:nvSpPr>
        <p:spPr>
          <a:xfrm>
            <a:off x="-43962" y="1145930"/>
            <a:ext cx="7719645" cy="22467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 dirty="0"/>
              <a:t>We have used Logistic Regression for this model. Linear Regression is a type of classification. It is a model with an input variable(x) and an output variable(y), which has a discrete value of either 1 or 0.</a:t>
            </a:r>
          </a:p>
        </p:txBody>
      </p:sp>
    </p:spTree>
    <p:extLst>
      <p:ext uri="{BB962C8B-B14F-4D97-AF65-F5344CB8AC3E}">
        <p14:creationId xmlns:p14="http://schemas.microsoft.com/office/powerpoint/2010/main" val="22299400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0D2B5-A1E3-BEB5-44CE-4320F261D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Prediction Graph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A7E963-2879-0A9D-852D-3E3D2E021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785E3-51D0-49B5-A3F2-7F4742E743D6}" type="slidenum">
              <a:rPr lang="en-US" sz="2400" smtClean="0"/>
              <a:t>7</a:t>
            </a:fld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106F72-6864-6D82-816C-371380B6906E}"/>
              </a:ext>
            </a:extLst>
          </p:cNvPr>
          <p:cNvSpPr txBox="1"/>
          <p:nvPr/>
        </p:nvSpPr>
        <p:spPr>
          <a:xfrm>
            <a:off x="533400" y="1325563"/>
            <a:ext cx="35433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have removed the outliers on the left side of the graph as you can see in the prediction graph.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963989-B791-80B6-DDD7-733BC4AFBD4E}"/>
              </a:ext>
            </a:extLst>
          </p:cNvPr>
          <p:cNvSpPr txBox="1"/>
          <p:nvPr/>
        </p:nvSpPr>
        <p:spPr>
          <a:xfrm>
            <a:off x="5899150" y="4458206"/>
            <a:ext cx="54229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created a new data frame to compare the actual y with the predicted y. You can notice the predicted y has a high accuracy by looking at the data frame.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D45F3E7-C429-7BBA-89AB-5BA3DF77D0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944" y="3203755"/>
            <a:ext cx="4699000" cy="333515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9206F25-C1AD-7E70-22AF-9A9A40A3AA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8914" y="1014190"/>
            <a:ext cx="5758543" cy="3118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47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48655-FED6-216D-F5C9-88A274DDB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672" y="0"/>
            <a:ext cx="10515600" cy="1325563"/>
          </a:xfrm>
        </p:spPr>
        <p:txBody>
          <a:bodyPr/>
          <a:lstStyle/>
          <a:p>
            <a:r>
              <a:rPr lang="en-US" dirty="0"/>
              <a:t>Prediction about an unknown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2517C5-D329-CC7D-E9F4-16CA927A7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785E3-51D0-49B5-A3F2-7F4742E743D6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A86A90C-75F6-419F-95CD-499A59E18A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473332"/>
            <a:ext cx="12161182" cy="132588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A58B1FD-AD82-F160-A4A2-0B7B1D184097}"/>
              </a:ext>
            </a:extLst>
          </p:cNvPr>
          <p:cNvSpPr txBox="1"/>
          <p:nvPr/>
        </p:nvSpPr>
        <p:spPr>
          <a:xfrm>
            <a:off x="0" y="3260568"/>
            <a:ext cx="12158265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So, we chose random x-values(inputs), and provided those inputs to our model to predict. We got different predictions for different inputs which shows that our model is working as it should.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1 denotes Single Family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0 denotes Condo.</a:t>
            </a:r>
          </a:p>
        </p:txBody>
      </p:sp>
    </p:spTree>
    <p:extLst>
      <p:ext uri="{BB962C8B-B14F-4D97-AF65-F5344CB8AC3E}">
        <p14:creationId xmlns:p14="http://schemas.microsoft.com/office/powerpoint/2010/main" val="39008146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11A22-7B01-3797-C182-DE8F9A2C2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2" y="1710"/>
            <a:ext cx="10515600" cy="1325563"/>
          </a:xfrm>
        </p:spPr>
        <p:txBody>
          <a:bodyPr/>
          <a:lstStyle/>
          <a:p>
            <a:r>
              <a:rPr lang="en-US" dirty="0"/>
              <a:t>References: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9D9D6-99DF-0EF9-AE96-EB9489935A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2" y="1403595"/>
            <a:ext cx="12191999" cy="54533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500" dirty="0">
                <a:ea typeface="+mn-lt"/>
                <a:cs typeface="+mn-lt"/>
              </a:rPr>
              <a:t>M, R. (2022, July 12). </a:t>
            </a:r>
            <a:r>
              <a:rPr lang="en-US" sz="2500" i="1" dirty="0">
                <a:ea typeface="+mn-lt"/>
                <a:cs typeface="+mn-lt"/>
              </a:rPr>
              <a:t>How to classify data in python using Scikit-Learn</a:t>
            </a:r>
            <a:r>
              <a:rPr lang="en-US" sz="2500" dirty="0">
                <a:ea typeface="+mn-lt"/>
                <a:cs typeface="+mn-lt"/>
              </a:rPr>
              <a:t>. ActiveState. Retrieved from </a:t>
            </a:r>
            <a:r>
              <a:rPr lang="en-US" sz="2500" dirty="0">
                <a:ea typeface="+mn-lt"/>
                <a:cs typeface="+mn-lt"/>
                <a:hlinkClick r:id="rId2"/>
              </a:rPr>
              <a:t>https://www.activestate.com/resources/quick-reads/how-to-classify-data-in-python/</a:t>
            </a:r>
            <a:r>
              <a:rPr lang="en-US" sz="2500" dirty="0">
                <a:ea typeface="+mn-lt"/>
                <a:cs typeface="+mn-lt"/>
              </a:rPr>
              <a:t> </a:t>
            </a:r>
            <a:endParaRPr lang="en-US" sz="2500" dirty="0"/>
          </a:p>
          <a:p>
            <a:endParaRPr lang="en-US" sz="2500" dirty="0"/>
          </a:p>
          <a:p>
            <a:r>
              <a:rPr lang="en-US" sz="2500" i="1" dirty="0" err="1">
                <a:ea typeface="+mn-lt"/>
                <a:cs typeface="+mn-lt"/>
              </a:rPr>
              <a:t>Sklearn.preprocessing.LabelEncoder</a:t>
            </a:r>
            <a:r>
              <a:rPr lang="en-US" sz="2500" dirty="0">
                <a:ea typeface="+mn-lt"/>
                <a:cs typeface="+mn-lt"/>
              </a:rPr>
              <a:t>. scikit. (n.d.). Retrieved from </a:t>
            </a:r>
            <a:r>
              <a:rPr lang="en-US" sz="2500" dirty="0">
                <a:ea typeface="+mn-lt"/>
                <a:cs typeface="+mn-lt"/>
                <a:hlinkClick r:id="rId3"/>
              </a:rPr>
              <a:t>https://scikit-learn.org/stable/modules/generated/sklearn.preprocessing.LabelEncoder.html</a:t>
            </a:r>
            <a:r>
              <a:rPr lang="en-US" sz="2500" dirty="0">
                <a:ea typeface="+mn-lt"/>
                <a:cs typeface="+mn-lt"/>
              </a:rPr>
              <a:t> </a:t>
            </a:r>
            <a:endParaRPr lang="en-US" sz="2500" dirty="0"/>
          </a:p>
          <a:p>
            <a:endParaRPr lang="en-US" sz="2500" dirty="0"/>
          </a:p>
          <a:p>
            <a:pPr marL="0" indent="0">
              <a:buNone/>
            </a:pPr>
            <a:endParaRPr lang="en-US" sz="2500" dirty="0"/>
          </a:p>
          <a:p>
            <a:endParaRPr lang="en-US" sz="25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8BB59C-5F99-5A4C-A4CE-402D5A833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785E3-51D0-49B5-A3F2-7F4742E743D6}" type="slidenum">
              <a:rPr lang="en-US" sz="2400" dirty="0" smtClean="0"/>
              <a:t>9</a:t>
            </a:fld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5287747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RegularSeedLeftStep">
      <a:dk1>
        <a:srgbClr val="000000"/>
      </a:dk1>
      <a:lt1>
        <a:srgbClr val="FFFFFF"/>
      </a:lt1>
      <a:dk2>
        <a:srgbClr val="1B302B"/>
      </a:dk2>
      <a:lt2>
        <a:srgbClr val="F1F3F0"/>
      </a:lt2>
      <a:accent1>
        <a:srgbClr val="D029E7"/>
      </a:accent1>
      <a:accent2>
        <a:srgbClr val="7723D7"/>
      </a:accent2>
      <a:accent3>
        <a:srgbClr val="362DE7"/>
      </a:accent3>
      <a:accent4>
        <a:srgbClr val="175DD5"/>
      </a:accent4>
      <a:accent5>
        <a:srgbClr val="28BAE2"/>
      </a:accent5>
      <a:accent6>
        <a:srgbClr val="15C29F"/>
      </a:accent6>
      <a:hlink>
        <a:srgbClr val="409D34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570</Words>
  <Application>Microsoft Macintosh PowerPoint</Application>
  <PresentationFormat>Widescreen</PresentationFormat>
  <Paragraphs>59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Avenir Next LT Pro</vt:lpstr>
      <vt:lpstr>Calibri</vt:lpstr>
      <vt:lpstr>AccentBoxVTI</vt:lpstr>
      <vt:lpstr>Real Estate Sales</vt:lpstr>
      <vt:lpstr>Data Set Description:</vt:lpstr>
      <vt:lpstr>The Data Set we chose:</vt:lpstr>
      <vt:lpstr>Graph of Data and Model</vt:lpstr>
      <vt:lpstr>Accuracy, Error, and Confusion Matrix</vt:lpstr>
      <vt:lpstr>Predictions </vt:lpstr>
      <vt:lpstr>Prediction Graph</vt:lpstr>
      <vt:lpstr>Prediction about an unknown</vt:lpstr>
      <vt:lpstr>References:</vt:lpstr>
      <vt:lpstr>THANK YOU  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-</dc:creator>
  <cp:lastModifiedBy>Bora, Aakash</cp:lastModifiedBy>
  <cp:revision>290</cp:revision>
  <dcterms:created xsi:type="dcterms:W3CDTF">2019-10-16T03:03:10Z</dcterms:created>
  <dcterms:modified xsi:type="dcterms:W3CDTF">2022-12-08T05:48:37Z</dcterms:modified>
</cp:coreProperties>
</file>