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96" r:id="rId3"/>
    <p:sldMasterId id="2147483813" r:id="rId4"/>
  </p:sldMasterIdLst>
  <p:sldIdLst>
    <p:sldId id="256" r:id="rId5"/>
    <p:sldId id="265" r:id="rId6"/>
    <p:sldId id="266" r:id="rId7"/>
    <p:sldId id="257" r:id="rId8"/>
    <p:sldId id="259" r:id="rId9"/>
    <p:sldId id="260" r:id="rId10"/>
    <p:sldId id="264" r:id="rId11"/>
    <p:sldId id="261" r:id="rId12"/>
    <p:sldId id="25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365225-944B-408F-B923-E7D55C57BF30}">
          <p14:sldIdLst>
            <p14:sldId id="256"/>
            <p14:sldId id="265"/>
            <p14:sldId id="266"/>
            <p14:sldId id="257"/>
            <p14:sldId id="259"/>
            <p14:sldId id="260"/>
            <p14:sldId id="264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7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8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58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06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4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6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2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3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5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503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37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63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65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4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5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7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22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49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059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06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9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6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14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31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19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39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501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167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5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304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85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2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486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103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323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4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4747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51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4427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94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22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24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03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1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80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649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953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48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931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552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016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98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6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780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763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1659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579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017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3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9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7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4E8A-A666-4A6D-9838-3C83AEC5EB55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FE0C8-7C11-45AB-96D6-677F75116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D9F3FC"/>
            </a:gs>
            <a:gs pos="94000">
              <a:schemeClr val="accent2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2C84-4D11-4B5A-B557-846A1E797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day away, in </a:t>
            </a:r>
            <a:r>
              <a:rPr lang="en-US" dirty="0" err="1"/>
              <a:t>Khoste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F1D0D-1A70-466E-8DB1-7312AA9F9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ideal relaxation and unwinding destination</a:t>
            </a:r>
          </a:p>
        </p:txBody>
      </p:sp>
    </p:spTree>
    <p:extLst>
      <p:ext uri="{BB962C8B-B14F-4D97-AF65-F5344CB8AC3E}">
        <p14:creationId xmlns:p14="http://schemas.microsoft.com/office/powerpoint/2010/main" val="299786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0C3B-5C6C-4D44-8C2F-469AA5EA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trip plans and prices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8E8C-FFD9-4457-B721-EFC50721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EC59-7CC6-4D5C-A7F4-83C777CE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D082-E930-4A3F-9A94-74E200FD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92" y="4205289"/>
            <a:ext cx="8035752" cy="292576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the journey from Thane to Nashik (or back), along Highway 160, taking a diversion at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Atgaon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will bring you to a beautiful road towards </a:t>
            </a:r>
            <a:r>
              <a:rPr lang="en-US" b="1" dirty="0" err="1">
                <a:solidFill>
                  <a:schemeClr val="accent2"/>
                </a:solidFill>
              </a:rPr>
              <a:t>Tansa</a:t>
            </a:r>
            <a:r>
              <a:rPr lang="en-US" b="1" dirty="0">
                <a:solidFill>
                  <a:schemeClr val="accent2"/>
                </a:solidFill>
              </a:rPr>
              <a:t> lake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b="1" dirty="0" err="1">
                <a:solidFill>
                  <a:schemeClr val="accent2"/>
                </a:solidFill>
              </a:rPr>
              <a:t>Tansa</a:t>
            </a:r>
            <a:r>
              <a:rPr lang="en-US" b="1" dirty="0">
                <a:solidFill>
                  <a:schemeClr val="accent2"/>
                </a:solidFill>
              </a:rPr>
              <a:t> wildlife sanctuary.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this road also lies a diversion to a small village,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Khoste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offer to arrange transport for </a:t>
            </a:r>
            <a:r>
              <a:rPr lang="en-US" b="1" dirty="0">
                <a:solidFill>
                  <a:schemeClr val="accent2"/>
                </a:solidFill>
              </a:rPr>
              <a:t>families or large groups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b="1" dirty="0">
                <a:solidFill>
                  <a:schemeClr val="accent2"/>
                </a:solidFill>
              </a:rPr>
              <a:t>Refreshments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would be served, during these trips.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Tansa Wildlife Sanctuary: Popular Tourist Attraction In Maharashtra |  Mumbai Orbit">
            <a:extLst>
              <a:ext uri="{FF2B5EF4-FFF2-40B4-BE49-F238E27FC236}">
                <a16:creationId xmlns:a16="http://schemas.microsoft.com/office/drawing/2014/main" id="{21967F08-3CD4-4C37-A70B-E1D583A4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7" y="705644"/>
            <a:ext cx="4162425" cy="29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1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FB5A-E7BC-4805-BE76-0376083C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destination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4343-CE3F-4291-B7D7-84E5CA76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36989"/>
            <a:ext cx="8596668" cy="3880773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Khoste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</a:t>
            </a:r>
            <a:r>
              <a:rPr lang="en-US" b="1" dirty="0">
                <a:solidFill>
                  <a:schemeClr val="accent2"/>
                </a:solidFill>
              </a:rPr>
              <a:t> surrounded by hills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giving it almost the </a:t>
            </a:r>
            <a:r>
              <a:rPr lang="en-US" b="1" dirty="0">
                <a:solidFill>
                  <a:schemeClr val="accent2"/>
                </a:solidFill>
              </a:rPr>
              <a:t>feel of being in a valley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hills are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pleasing to look at, with </a:t>
            </a:r>
            <a:r>
              <a:rPr lang="en-US" b="1" dirty="0">
                <a:solidFill>
                  <a:schemeClr val="accent2"/>
                </a:solidFill>
              </a:rPr>
              <a:t>multiple waterfalls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small and big, making it an </a:t>
            </a:r>
            <a:r>
              <a:rPr lang="en-US" b="1" dirty="0">
                <a:solidFill>
                  <a:schemeClr val="accent2"/>
                </a:solidFill>
              </a:rPr>
              <a:t>ideal destination for trekking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Tansa</a:t>
            </a:r>
            <a:r>
              <a:rPr lang="en-IN" b="1" dirty="0">
                <a:solidFill>
                  <a:schemeClr val="accent2"/>
                </a:solidFill>
              </a:rPr>
              <a:t> river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is close by, and is home to </a:t>
            </a:r>
            <a:r>
              <a:rPr lang="en-IN" b="1" dirty="0">
                <a:solidFill>
                  <a:schemeClr val="accent2"/>
                </a:solidFill>
              </a:rPr>
              <a:t>multiple coral formations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IN" b="1" dirty="0">
                <a:solidFill>
                  <a:schemeClr val="accent2"/>
                </a:solidFill>
              </a:rPr>
              <a:t>freshwater fishes.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C97C7-9FF6-46F9-8A43-A95E4D74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25" y="609600"/>
            <a:ext cx="4918877" cy="29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4567-1409-4C06-A5AC-33267F5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Offered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8B14-D9D3-4315-92AF-1836C568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599892" cy="4591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The hills: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Trekking, Nature Walks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Tansa</a:t>
            </a:r>
            <a:r>
              <a:rPr lang="en-IN" b="1" dirty="0">
                <a:solidFill>
                  <a:schemeClr val="accent2"/>
                </a:solidFill>
              </a:rPr>
              <a:t> river: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fishing, boating, snorkelling</a:t>
            </a:r>
          </a:p>
          <a:p>
            <a:r>
              <a:rPr lang="en-IN" b="1" dirty="0">
                <a:solidFill>
                  <a:schemeClr val="accent2"/>
                </a:solidFill>
              </a:rPr>
              <a:t>Farm activities: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Patrons can try sowing, harvesting, tilling etc. of small pieces of land. Bullock cart rides can be made available</a:t>
            </a:r>
          </a:p>
          <a:p>
            <a:r>
              <a:rPr lang="en-IN" b="1" dirty="0">
                <a:solidFill>
                  <a:schemeClr val="accent2"/>
                </a:solidFill>
              </a:rPr>
              <a:t>Camping spots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are available in this region, and </a:t>
            </a:r>
            <a:r>
              <a:rPr lang="en-IN" b="1" dirty="0">
                <a:solidFill>
                  <a:schemeClr val="accent2"/>
                </a:solidFill>
              </a:rPr>
              <a:t>mud houses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can also be constructed for </a:t>
            </a:r>
            <a:r>
              <a:rPr lang="en-IN" b="1" dirty="0">
                <a:solidFill>
                  <a:schemeClr val="accent2"/>
                </a:solidFill>
              </a:rPr>
              <a:t>overnight stays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IN" b="1" dirty="0">
                <a:solidFill>
                  <a:schemeClr val="accent2"/>
                </a:solidFill>
              </a:rPr>
              <a:t>Adventure sports: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ziplining, rafting and rock climbing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064E-3B49-44CF-B2AC-A6D9983F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7C5B-0568-407B-ABE2-2444E2E87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40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 starting capital </a:t>
            </a:r>
            <a:r>
              <a:rPr lang="en-US" dirty="0"/>
              <a:t>:Large investment activities will need to be put off for a while.</a:t>
            </a:r>
          </a:p>
          <a:p>
            <a:r>
              <a:rPr lang="en-US" dirty="0"/>
              <a:t>Current </a:t>
            </a:r>
            <a:r>
              <a:rPr lang="en-US" dirty="0">
                <a:solidFill>
                  <a:srgbClr val="FF0000"/>
                </a:solidFill>
              </a:rPr>
              <a:t>sanitation conditions of the village might push our customers away, especially in the wake of the pandemic</a:t>
            </a:r>
            <a:r>
              <a:rPr lang="en-US" dirty="0"/>
              <a:t>. Basic facilities like washrooms will need to be constructed.</a:t>
            </a:r>
          </a:p>
          <a:p>
            <a:r>
              <a:rPr lang="en-US" dirty="0">
                <a:solidFill>
                  <a:srgbClr val="FF0000"/>
                </a:solidFill>
              </a:rPr>
              <a:t>Regular power shortages</a:t>
            </a:r>
            <a:r>
              <a:rPr lang="en-US" dirty="0"/>
              <a:t>: Most of our starter activities do not require electricity, but we will suggest customers to bring power banks for their mobiles.</a:t>
            </a:r>
          </a:p>
          <a:p>
            <a:r>
              <a:rPr lang="en-US" dirty="0">
                <a:solidFill>
                  <a:srgbClr val="FF0000"/>
                </a:solidFill>
              </a:rPr>
              <a:t>Internet connectivity is not available</a:t>
            </a:r>
            <a:r>
              <a:rPr lang="en-US" dirty="0"/>
              <a:t>, which for some might be a deal breaker.</a:t>
            </a:r>
          </a:p>
          <a:p>
            <a:r>
              <a:rPr lang="en-US" dirty="0">
                <a:solidFill>
                  <a:srgbClr val="FF0000"/>
                </a:solidFill>
              </a:rPr>
              <a:t>Avenues for publicity are hard to find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76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68B4-675A-46D1-9E6D-5E52AA91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necessary investments/points: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8420-2E56-4CE9-B911-CBD2A1C5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core of the village, farming activities at the outskirts</a:t>
            </a:r>
          </a:p>
          <a:p>
            <a:r>
              <a:rPr lang="en-US" dirty="0"/>
              <a:t>Jeep for traversal of area, to go from one activity to the other.</a:t>
            </a:r>
          </a:p>
          <a:p>
            <a:r>
              <a:rPr lang="en-US" dirty="0"/>
              <a:t>First aid, especially for sporting activities</a:t>
            </a:r>
          </a:p>
          <a:p>
            <a:r>
              <a:rPr lang="en-US" dirty="0"/>
              <a:t>Recommend power banks</a:t>
            </a:r>
          </a:p>
          <a:p>
            <a:r>
              <a:rPr lang="en-IN" dirty="0"/>
              <a:t>//Compress all this text. This is more of an overview of what we’ve thought //of</a:t>
            </a:r>
          </a:p>
        </p:txBody>
      </p:sp>
    </p:spTree>
    <p:extLst>
      <p:ext uri="{BB962C8B-B14F-4D97-AF65-F5344CB8AC3E}">
        <p14:creationId xmlns:p14="http://schemas.microsoft.com/office/powerpoint/2010/main" val="10019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FD9-AC8C-408D-BB02-9A7229F7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Investments, in order of priority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4806-9F3B-44D3-A38F-FF7E8F90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Sanitation facilities for our customers, first aid kits</a:t>
            </a:r>
          </a:p>
          <a:p>
            <a:r>
              <a:rPr lang="en-US" sz="2000" dirty="0"/>
              <a:t>Any marketing costs</a:t>
            </a:r>
          </a:p>
          <a:p>
            <a:r>
              <a:rPr lang="en-US" sz="2000" dirty="0"/>
              <a:t>Costs for arranging customer travel</a:t>
            </a:r>
          </a:p>
          <a:p>
            <a:r>
              <a:rPr lang="en-US" sz="2000" dirty="0"/>
              <a:t>Setting up activities like the zip-line, snorkeling, camping</a:t>
            </a:r>
          </a:p>
          <a:p>
            <a:r>
              <a:rPr lang="en-US" sz="2000" dirty="0"/>
              <a:t>Vehicles for traversal of the area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590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6C12-6EAA-400E-848F-529D8C30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major Customer groups, and how we will appeal to them: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B0BF-49DE-4448-85BE-F1BCB160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People who simply want a day for themselves: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We offer a quiet getaway destination, without internet, with the day full of                                  	relaxing activities if our patrons want. 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Groups who want to get together: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We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offer a range of activities to be enjoyed amongst both friends and family. 	Discounts and travel facilities can also be arranged for larger groups.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1B5D-0966-4020-AD0E-586FF5E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1EA-1600-4D07-B645-0E083EA6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4G, enjoy watching children getting grumpy without it, nice pictures within the adverts</a:t>
            </a:r>
          </a:p>
          <a:p>
            <a:r>
              <a:rPr lang="en-US" dirty="0"/>
              <a:t>Feeling of community, meeting a new people with slightly diff. culture</a:t>
            </a:r>
          </a:p>
          <a:p>
            <a:r>
              <a:rPr lang="en-US" dirty="0"/>
              <a:t>Xtreme sports</a:t>
            </a:r>
          </a:p>
          <a:p>
            <a:r>
              <a:rPr lang="en-US" dirty="0"/>
              <a:t>Pure environment, away from city pollution</a:t>
            </a:r>
          </a:p>
          <a:p>
            <a:r>
              <a:rPr lang="en-US" dirty="0"/>
              <a:t>Many fun activities to be done</a:t>
            </a:r>
          </a:p>
          <a:p>
            <a:r>
              <a:rPr lang="en-US" dirty="0"/>
              <a:t>Restaurant </a:t>
            </a:r>
            <a:r>
              <a:rPr lang="en-US" dirty="0" err="1"/>
              <a:t>mein</a:t>
            </a:r>
            <a:r>
              <a:rPr lang="en-US" dirty="0"/>
              <a:t> billboard</a:t>
            </a:r>
          </a:p>
          <a:p>
            <a:r>
              <a:rPr lang="en-US" dirty="0"/>
              <a:t>Website + Social Media pages, promotion will be a problem.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50267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2_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564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Trebuchet MS</vt:lpstr>
      <vt:lpstr>Wingdings 3</vt:lpstr>
      <vt:lpstr>1_Facet</vt:lpstr>
      <vt:lpstr>2_Facet</vt:lpstr>
      <vt:lpstr>Facet</vt:lpstr>
      <vt:lpstr>3_Facet</vt:lpstr>
      <vt:lpstr>A day away, in Khoste</vt:lpstr>
      <vt:lpstr>The journey</vt:lpstr>
      <vt:lpstr>The destination</vt:lpstr>
      <vt:lpstr>Activities Offered</vt:lpstr>
      <vt:lpstr>Some issues:</vt:lpstr>
      <vt:lpstr>Some other necessary investments/points:</vt:lpstr>
      <vt:lpstr>Investments, in order of priority</vt:lpstr>
      <vt:lpstr>Our major Customer groups, and how we will appeal to them:</vt:lpstr>
      <vt:lpstr>Adverts </vt:lpstr>
      <vt:lpstr>Actual trip plans and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Khoste Tourism</dc:title>
  <dc:creator>manan garg</dc:creator>
  <cp:lastModifiedBy>manan garg</cp:lastModifiedBy>
  <cp:revision>3</cp:revision>
  <dcterms:created xsi:type="dcterms:W3CDTF">2021-12-21T07:46:40Z</dcterms:created>
  <dcterms:modified xsi:type="dcterms:W3CDTF">2021-12-22T18:33:48Z</dcterms:modified>
</cp:coreProperties>
</file>