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handoutMasterIdLst>
    <p:handoutMasterId r:id="rId16"/>
  </p:handoutMasterIdLst>
  <p:sldIdLst>
    <p:sldId id="287" r:id="rId5"/>
    <p:sldId id="293" r:id="rId6"/>
    <p:sldId id="294" r:id="rId7"/>
    <p:sldId id="295" r:id="rId8"/>
    <p:sldId id="296" r:id="rId9"/>
    <p:sldId id="297" r:id="rId10"/>
    <p:sldId id="298" r:id="rId11"/>
    <p:sldId id="299" r:id="rId12"/>
    <p:sldId id="300" r:id="rId13"/>
    <p:sldId id="30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ection>
        <p14:section name="Design, Morph, Annotate, Work Together, Tell Me" id="{B9B51309-D148-4332-87C2-07BE32FBCA3B}">
          <p14:sldIdLst/>
        </p14:section>
        <p14:section name="Learn More" id="{2CC34DB2-6590-42C0-AD4B-A04C6060184E}">
          <p14:sldIdLst>
            <p14:sldId id="287"/>
            <p14:sldId id="293"/>
            <p14:sldId id="294"/>
            <p14:sldId id="295"/>
            <p14:sldId id="296"/>
            <p14:sldId id="297"/>
            <p14:sldId id="298"/>
            <p14:sldId id="299"/>
            <p14:sldId id="300"/>
            <p14:sldId id="30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41" autoAdjust="0"/>
  </p:normalViewPr>
  <p:slideViewPr>
    <p:cSldViewPr snapToGrid="0">
      <p:cViewPr varScale="1">
        <p:scale>
          <a:sx n="59" d="100"/>
          <a:sy n="59" d="100"/>
        </p:scale>
        <p:origin x="964"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4/2/2024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4/2/2024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4/2/2024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EFCC-60C7-0275-9C51-D0F84F7962A2}"/>
              </a:ext>
            </a:extLst>
          </p:cNvPr>
          <p:cNvSpPr>
            <a:spLocks noGrp="1"/>
          </p:cNvSpPr>
          <p:nvPr>
            <p:ph type="title"/>
          </p:nvPr>
        </p:nvSpPr>
        <p:spPr>
          <a:xfrm>
            <a:off x="586521" y="3030583"/>
            <a:ext cx="11180935" cy="1856232"/>
          </a:xfrm>
        </p:spPr>
        <p:txBody>
          <a:bodyPr>
            <a:normAutofit/>
          </a:bodyPr>
          <a:lstStyle/>
          <a:p>
            <a:pPr algn="ctr"/>
            <a:r>
              <a:rPr lang="en-IN" sz="4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AAKASH MURALI (4344)</a:t>
            </a:r>
            <a:br>
              <a:rPr lang="en-IN" sz="24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br>
            <a:br>
              <a:rPr lang="en-IN" sz="24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br>
            <a:br>
              <a:rPr lang="en-IN" sz="24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br>
            <a:endParaRPr lang="en-IN" sz="24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56733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22C8-2BE5-416E-5025-4366572B9839}"/>
              </a:ext>
            </a:extLst>
          </p:cNvPr>
          <p:cNvSpPr>
            <a:spLocks noGrp="1"/>
          </p:cNvSpPr>
          <p:nvPr>
            <p:ph type="title"/>
          </p:nvPr>
        </p:nvSpPr>
        <p:spPr>
          <a:xfrm>
            <a:off x="521207" y="522514"/>
            <a:ext cx="11311564" cy="914400"/>
          </a:xfrm>
        </p:spPr>
        <p:txBody>
          <a:bodyPr>
            <a:normAutofit fontScale="90000"/>
          </a:bodyPr>
          <a:lstStyle/>
          <a:p>
            <a:br>
              <a:rPr lang="en-IN" dirty="0"/>
            </a:br>
            <a:br>
              <a:rPr lang="en-IN" dirty="0"/>
            </a:br>
            <a:r>
              <a:rPr lang="en-IN" dirty="0"/>
              <a:t>DASHBOARD</a:t>
            </a:r>
          </a:p>
        </p:txBody>
      </p:sp>
      <p:sp>
        <p:nvSpPr>
          <p:cNvPr id="4" name="TextBox 3">
            <a:extLst>
              <a:ext uri="{FF2B5EF4-FFF2-40B4-BE49-F238E27FC236}">
                <a16:creationId xmlns:a16="http://schemas.microsoft.com/office/drawing/2014/main" id="{D9A5B7BF-2957-AFC3-3076-9303824819B2}"/>
              </a:ext>
            </a:extLst>
          </p:cNvPr>
          <p:cNvSpPr txBox="1"/>
          <p:nvPr/>
        </p:nvSpPr>
        <p:spPr>
          <a:xfrm>
            <a:off x="7212765" y="3755571"/>
            <a:ext cx="4064835" cy="400110"/>
          </a:xfrm>
          <a:prstGeom prst="rect">
            <a:avLst/>
          </a:prstGeom>
          <a:noFill/>
        </p:spPr>
        <p:txBody>
          <a:bodyPr wrap="square" rtlCol="0">
            <a:spAutoFit/>
          </a:bodyPr>
          <a:lstStyle/>
          <a:p>
            <a:r>
              <a:rPr lang="en-IN" sz="2000" dirty="0">
                <a:latin typeface="Amasis MT Pro" panose="020F0502020204030204" pitchFamily="18" charset="0"/>
                <a:cs typeface="Aldhabi" panose="020F0502020204030204" pitchFamily="2" charset="-78"/>
              </a:rPr>
              <a:t>Text.</a:t>
            </a:r>
          </a:p>
        </p:txBody>
      </p:sp>
      <p:pic>
        <p:nvPicPr>
          <p:cNvPr id="5" name="Picture 4">
            <a:extLst>
              <a:ext uri="{FF2B5EF4-FFF2-40B4-BE49-F238E27FC236}">
                <a16:creationId xmlns:a16="http://schemas.microsoft.com/office/drawing/2014/main" id="{27E511F1-629A-9CA7-8E04-62D1CD06A9CC}"/>
              </a:ext>
            </a:extLst>
          </p:cNvPr>
          <p:cNvPicPr>
            <a:picLocks noChangeAspect="1"/>
          </p:cNvPicPr>
          <p:nvPr/>
        </p:nvPicPr>
        <p:blipFill>
          <a:blip r:embed="rId2"/>
          <a:stretch>
            <a:fillRect/>
          </a:stretch>
        </p:blipFill>
        <p:spPr>
          <a:xfrm>
            <a:off x="261257" y="1693832"/>
            <a:ext cx="11669486" cy="4923697"/>
          </a:xfrm>
          <a:prstGeom prst="rect">
            <a:avLst/>
          </a:prstGeom>
        </p:spPr>
      </p:pic>
    </p:spTree>
    <p:extLst>
      <p:ext uri="{BB962C8B-B14F-4D97-AF65-F5344CB8AC3E}">
        <p14:creationId xmlns:p14="http://schemas.microsoft.com/office/powerpoint/2010/main" val="4119607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22C8-2BE5-416E-5025-4366572B9839}"/>
              </a:ext>
            </a:extLst>
          </p:cNvPr>
          <p:cNvSpPr>
            <a:spLocks noGrp="1"/>
          </p:cNvSpPr>
          <p:nvPr>
            <p:ph type="title"/>
          </p:nvPr>
        </p:nvSpPr>
        <p:spPr>
          <a:xfrm>
            <a:off x="521207" y="522514"/>
            <a:ext cx="11311564" cy="1653758"/>
          </a:xfrm>
        </p:spPr>
        <p:txBody>
          <a:bodyPr/>
          <a:lstStyle/>
          <a:p>
            <a:r>
              <a:rPr lang="en-IN" dirty="0"/>
              <a:t>1)Average lead time between the </a:t>
            </a:r>
            <a:r>
              <a:rPr lang="en-IN" dirty="0" err="1"/>
              <a:t>reqdate</a:t>
            </a:r>
            <a:r>
              <a:rPr lang="en-IN" dirty="0"/>
              <a:t> and </a:t>
            </a:r>
            <a:r>
              <a:rPr lang="en-IN" dirty="0" err="1"/>
              <a:t>wokdate</a:t>
            </a:r>
            <a:r>
              <a:rPr lang="en-IN" dirty="0"/>
              <a:t> for all work orders.</a:t>
            </a:r>
          </a:p>
        </p:txBody>
      </p:sp>
      <p:sp>
        <p:nvSpPr>
          <p:cNvPr id="4" name="TextBox 3">
            <a:extLst>
              <a:ext uri="{FF2B5EF4-FFF2-40B4-BE49-F238E27FC236}">
                <a16:creationId xmlns:a16="http://schemas.microsoft.com/office/drawing/2014/main" id="{D9A5B7BF-2957-AFC3-3076-9303824819B2}"/>
              </a:ext>
            </a:extLst>
          </p:cNvPr>
          <p:cNvSpPr txBox="1"/>
          <p:nvPr/>
        </p:nvSpPr>
        <p:spPr>
          <a:xfrm>
            <a:off x="7212765" y="3755571"/>
            <a:ext cx="4064835" cy="1938992"/>
          </a:xfrm>
          <a:prstGeom prst="rect">
            <a:avLst/>
          </a:prstGeom>
          <a:noFill/>
        </p:spPr>
        <p:txBody>
          <a:bodyPr wrap="square" rtlCol="0">
            <a:spAutoFit/>
          </a:bodyPr>
          <a:lstStyle/>
          <a:p>
            <a:r>
              <a:rPr lang="en-IN" sz="2000" dirty="0">
                <a:latin typeface="Amasis MT Pro" panose="020F0502020204030204" pitchFamily="18" charset="0"/>
                <a:cs typeface="Aldhabi" panose="020F0502020204030204" pitchFamily="2" charset="-78"/>
              </a:rPr>
              <a:t>After formatting the </a:t>
            </a:r>
            <a:r>
              <a:rPr lang="en-IN" sz="2000" dirty="0" err="1">
                <a:latin typeface="Amasis MT Pro" panose="020F0502020204030204" pitchFamily="18" charset="0"/>
                <a:cs typeface="Aldhabi" panose="020F0502020204030204" pitchFamily="2" charset="-78"/>
              </a:rPr>
              <a:t>req</a:t>
            </a:r>
            <a:r>
              <a:rPr lang="en-IN" sz="2000" dirty="0">
                <a:latin typeface="Amasis MT Pro" panose="020F0502020204030204" pitchFamily="18" charset="0"/>
                <a:cs typeface="Aldhabi" panose="020F0502020204030204" pitchFamily="2" charset="-78"/>
              </a:rPr>
              <a:t> and wok date ,the average lead time between the </a:t>
            </a:r>
            <a:r>
              <a:rPr lang="en-IN" sz="2000" dirty="0" err="1">
                <a:latin typeface="Amasis MT Pro" panose="020F0502020204030204" pitchFamily="18" charset="0"/>
                <a:cs typeface="Aldhabi" panose="020F0502020204030204" pitchFamily="2" charset="-78"/>
              </a:rPr>
              <a:t>req</a:t>
            </a:r>
            <a:r>
              <a:rPr lang="en-IN" sz="2000" dirty="0">
                <a:latin typeface="Amasis MT Pro" panose="020F0502020204030204" pitchFamily="18" charset="0"/>
                <a:cs typeface="Aldhabi" panose="020F0502020204030204" pitchFamily="2" charset="-78"/>
              </a:rPr>
              <a:t> and wok date is found to be 28.01 days, which is found with the formula “=average()”.</a:t>
            </a:r>
          </a:p>
        </p:txBody>
      </p:sp>
      <p:pic>
        <p:nvPicPr>
          <p:cNvPr id="5" name="Picture 4">
            <a:extLst>
              <a:ext uri="{FF2B5EF4-FFF2-40B4-BE49-F238E27FC236}">
                <a16:creationId xmlns:a16="http://schemas.microsoft.com/office/drawing/2014/main" id="{7B972827-8097-11EE-5993-E73FF09025B2}"/>
              </a:ext>
            </a:extLst>
          </p:cNvPr>
          <p:cNvPicPr>
            <a:picLocks noChangeAspect="1"/>
          </p:cNvPicPr>
          <p:nvPr/>
        </p:nvPicPr>
        <p:blipFill>
          <a:blip r:embed="rId2"/>
          <a:stretch>
            <a:fillRect/>
          </a:stretch>
        </p:blipFill>
        <p:spPr>
          <a:xfrm>
            <a:off x="816078" y="2884522"/>
            <a:ext cx="5029902" cy="2743583"/>
          </a:xfrm>
          <a:prstGeom prst="rect">
            <a:avLst/>
          </a:prstGeom>
        </p:spPr>
      </p:pic>
    </p:spTree>
    <p:extLst>
      <p:ext uri="{BB962C8B-B14F-4D97-AF65-F5344CB8AC3E}">
        <p14:creationId xmlns:p14="http://schemas.microsoft.com/office/powerpoint/2010/main" val="2799706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22C8-2BE5-416E-5025-4366572B9839}"/>
              </a:ext>
            </a:extLst>
          </p:cNvPr>
          <p:cNvSpPr>
            <a:spLocks noGrp="1"/>
          </p:cNvSpPr>
          <p:nvPr>
            <p:ph type="title"/>
          </p:nvPr>
        </p:nvSpPr>
        <p:spPr>
          <a:xfrm>
            <a:off x="521207" y="522514"/>
            <a:ext cx="11311564" cy="1653758"/>
          </a:xfrm>
        </p:spPr>
        <p:txBody>
          <a:bodyPr/>
          <a:lstStyle/>
          <a:p>
            <a:r>
              <a:rPr lang="en-IN" dirty="0"/>
              <a:t>2)Which district has the highest number of rush jobs.</a:t>
            </a:r>
          </a:p>
        </p:txBody>
      </p:sp>
      <p:sp>
        <p:nvSpPr>
          <p:cNvPr id="4" name="TextBox 3">
            <a:extLst>
              <a:ext uri="{FF2B5EF4-FFF2-40B4-BE49-F238E27FC236}">
                <a16:creationId xmlns:a16="http://schemas.microsoft.com/office/drawing/2014/main" id="{D9A5B7BF-2957-AFC3-3076-9303824819B2}"/>
              </a:ext>
            </a:extLst>
          </p:cNvPr>
          <p:cNvSpPr txBox="1"/>
          <p:nvPr/>
        </p:nvSpPr>
        <p:spPr>
          <a:xfrm>
            <a:off x="7212765" y="3755571"/>
            <a:ext cx="4064835" cy="1631216"/>
          </a:xfrm>
          <a:prstGeom prst="rect">
            <a:avLst/>
          </a:prstGeom>
          <a:noFill/>
        </p:spPr>
        <p:txBody>
          <a:bodyPr wrap="square" rtlCol="0">
            <a:spAutoFit/>
          </a:bodyPr>
          <a:lstStyle/>
          <a:p>
            <a:r>
              <a:rPr lang="en-IN" sz="2000" dirty="0">
                <a:latin typeface="Amasis MT Pro" panose="020F0502020204030204" pitchFamily="18" charset="0"/>
                <a:cs typeface="Aldhabi" panose="020F0502020204030204" pitchFamily="2" charset="-78"/>
              </a:rPr>
              <a:t>After filtering the districts and finding the count of rush jobs every district has , it is found that “Northwest” has the highest number of rush jobs at 45.</a:t>
            </a:r>
          </a:p>
        </p:txBody>
      </p:sp>
      <p:pic>
        <p:nvPicPr>
          <p:cNvPr id="5" name="Picture 4">
            <a:extLst>
              <a:ext uri="{FF2B5EF4-FFF2-40B4-BE49-F238E27FC236}">
                <a16:creationId xmlns:a16="http://schemas.microsoft.com/office/drawing/2014/main" id="{C0967065-1A51-38C5-5C72-827D0EA521F1}"/>
              </a:ext>
            </a:extLst>
          </p:cNvPr>
          <p:cNvPicPr>
            <a:picLocks noChangeAspect="1"/>
          </p:cNvPicPr>
          <p:nvPr/>
        </p:nvPicPr>
        <p:blipFill>
          <a:blip r:embed="rId2"/>
          <a:stretch>
            <a:fillRect/>
          </a:stretch>
        </p:blipFill>
        <p:spPr>
          <a:xfrm>
            <a:off x="914400" y="3429000"/>
            <a:ext cx="4750703" cy="2186012"/>
          </a:xfrm>
          <a:prstGeom prst="rect">
            <a:avLst/>
          </a:prstGeom>
        </p:spPr>
      </p:pic>
    </p:spTree>
    <p:extLst>
      <p:ext uri="{BB962C8B-B14F-4D97-AF65-F5344CB8AC3E}">
        <p14:creationId xmlns:p14="http://schemas.microsoft.com/office/powerpoint/2010/main" val="427017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22C8-2BE5-416E-5025-4366572B9839}"/>
              </a:ext>
            </a:extLst>
          </p:cNvPr>
          <p:cNvSpPr>
            <a:spLocks noGrp="1"/>
          </p:cNvSpPr>
          <p:nvPr>
            <p:ph type="title"/>
          </p:nvPr>
        </p:nvSpPr>
        <p:spPr>
          <a:xfrm>
            <a:off x="521207" y="522514"/>
            <a:ext cx="11311564" cy="1653758"/>
          </a:xfrm>
        </p:spPr>
        <p:txBody>
          <a:bodyPr/>
          <a:lstStyle/>
          <a:p>
            <a:r>
              <a:rPr lang="en-IN" dirty="0"/>
              <a:t>3)How does the average labour hours differ between the rush and non-rush jobs.</a:t>
            </a:r>
          </a:p>
        </p:txBody>
      </p:sp>
      <p:sp>
        <p:nvSpPr>
          <p:cNvPr id="4" name="TextBox 3">
            <a:extLst>
              <a:ext uri="{FF2B5EF4-FFF2-40B4-BE49-F238E27FC236}">
                <a16:creationId xmlns:a16="http://schemas.microsoft.com/office/drawing/2014/main" id="{D9A5B7BF-2957-AFC3-3076-9303824819B2}"/>
              </a:ext>
            </a:extLst>
          </p:cNvPr>
          <p:cNvSpPr txBox="1"/>
          <p:nvPr/>
        </p:nvSpPr>
        <p:spPr>
          <a:xfrm>
            <a:off x="7212765" y="3755571"/>
            <a:ext cx="4064835" cy="1938992"/>
          </a:xfrm>
          <a:prstGeom prst="rect">
            <a:avLst/>
          </a:prstGeom>
          <a:noFill/>
        </p:spPr>
        <p:txBody>
          <a:bodyPr wrap="square" rtlCol="0">
            <a:spAutoFit/>
          </a:bodyPr>
          <a:lstStyle/>
          <a:p>
            <a:r>
              <a:rPr lang="en-IN" sz="2000" dirty="0">
                <a:latin typeface="Amasis MT Pro" panose="020F0502020204030204" pitchFamily="18" charset="0"/>
                <a:cs typeface="Aldhabi" panose="020F0502020204030204" pitchFamily="2" charset="-78"/>
              </a:rPr>
              <a:t>After filtering the jobs based on “rush” and “non-rushed”, we can find the average </a:t>
            </a:r>
            <a:r>
              <a:rPr lang="en-IN" sz="2000" dirty="0" err="1">
                <a:latin typeface="Amasis MT Pro" panose="020F0502020204030204" pitchFamily="18" charset="0"/>
                <a:cs typeface="Aldhabi" panose="020F0502020204030204" pitchFamily="2" charset="-78"/>
              </a:rPr>
              <a:t>LbrHrs</a:t>
            </a:r>
            <a:r>
              <a:rPr lang="en-IN" sz="2000" dirty="0">
                <a:latin typeface="Amasis MT Pro" panose="020F0502020204030204" pitchFamily="18" charset="0"/>
                <a:cs typeface="Aldhabi" panose="020F0502020204030204" pitchFamily="2" charset="-78"/>
              </a:rPr>
              <a:t> for the </a:t>
            </a:r>
            <a:r>
              <a:rPr lang="en-IN" sz="2000" dirty="0" err="1">
                <a:latin typeface="Amasis MT Pro" panose="020F0502020204030204" pitchFamily="18" charset="0"/>
                <a:cs typeface="Aldhabi" panose="020F0502020204030204" pitchFamily="2" charset="-78"/>
              </a:rPr>
              <a:t>respectives</a:t>
            </a:r>
            <a:r>
              <a:rPr lang="en-IN" sz="2000" dirty="0">
                <a:latin typeface="Amasis MT Pro" panose="020F0502020204030204" pitchFamily="18" charset="0"/>
                <a:cs typeface="Aldhabi" panose="020F0502020204030204" pitchFamily="2" charset="-78"/>
              </a:rPr>
              <a:t> fields and is noted that rush jobs take less hours than the non rush jobs.</a:t>
            </a:r>
          </a:p>
        </p:txBody>
      </p:sp>
      <p:pic>
        <p:nvPicPr>
          <p:cNvPr id="5" name="Picture 4">
            <a:extLst>
              <a:ext uri="{FF2B5EF4-FFF2-40B4-BE49-F238E27FC236}">
                <a16:creationId xmlns:a16="http://schemas.microsoft.com/office/drawing/2014/main" id="{96BEA67B-F66E-079C-D82D-8E2DCCBA53E9}"/>
              </a:ext>
            </a:extLst>
          </p:cNvPr>
          <p:cNvPicPr>
            <a:picLocks noChangeAspect="1"/>
          </p:cNvPicPr>
          <p:nvPr/>
        </p:nvPicPr>
        <p:blipFill>
          <a:blip r:embed="rId2"/>
          <a:stretch>
            <a:fillRect/>
          </a:stretch>
        </p:blipFill>
        <p:spPr>
          <a:xfrm>
            <a:off x="532093" y="3165081"/>
            <a:ext cx="6433794" cy="1981200"/>
          </a:xfrm>
          <a:prstGeom prst="rect">
            <a:avLst/>
          </a:prstGeom>
        </p:spPr>
      </p:pic>
    </p:spTree>
    <p:extLst>
      <p:ext uri="{BB962C8B-B14F-4D97-AF65-F5344CB8AC3E}">
        <p14:creationId xmlns:p14="http://schemas.microsoft.com/office/powerpoint/2010/main" val="2612015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22C8-2BE5-416E-5025-4366572B9839}"/>
              </a:ext>
            </a:extLst>
          </p:cNvPr>
          <p:cNvSpPr>
            <a:spLocks noGrp="1"/>
          </p:cNvSpPr>
          <p:nvPr>
            <p:ph type="title"/>
          </p:nvPr>
        </p:nvSpPr>
        <p:spPr>
          <a:xfrm>
            <a:off x="521207" y="522514"/>
            <a:ext cx="11311564" cy="1653758"/>
          </a:xfrm>
        </p:spPr>
        <p:txBody>
          <a:bodyPr/>
          <a:lstStyle/>
          <a:p>
            <a:r>
              <a:rPr lang="en-IN" dirty="0"/>
              <a:t>4)What is the distribution of payment types across different services?</a:t>
            </a:r>
          </a:p>
        </p:txBody>
      </p:sp>
      <p:sp>
        <p:nvSpPr>
          <p:cNvPr id="4" name="TextBox 3">
            <a:extLst>
              <a:ext uri="{FF2B5EF4-FFF2-40B4-BE49-F238E27FC236}">
                <a16:creationId xmlns:a16="http://schemas.microsoft.com/office/drawing/2014/main" id="{D9A5B7BF-2957-AFC3-3076-9303824819B2}"/>
              </a:ext>
            </a:extLst>
          </p:cNvPr>
          <p:cNvSpPr txBox="1"/>
          <p:nvPr/>
        </p:nvSpPr>
        <p:spPr>
          <a:xfrm>
            <a:off x="7180108" y="3013186"/>
            <a:ext cx="4064835" cy="2554545"/>
          </a:xfrm>
          <a:prstGeom prst="rect">
            <a:avLst/>
          </a:prstGeom>
          <a:noFill/>
        </p:spPr>
        <p:txBody>
          <a:bodyPr wrap="square" rtlCol="0">
            <a:spAutoFit/>
          </a:bodyPr>
          <a:lstStyle/>
          <a:p>
            <a:r>
              <a:rPr lang="en-IN" sz="2000" dirty="0">
                <a:latin typeface="Amasis MT Pro" panose="020F0502020204030204" pitchFamily="18" charset="0"/>
                <a:cs typeface="Aldhabi" panose="020F0502020204030204" pitchFamily="2" charset="-78"/>
              </a:rPr>
              <a:t>With services and payment type as fields , we hereby found the distribution of various types for every service and it is noted that payment type “Account” is most used type with “warranty” and “Credit” being the least used account type.</a:t>
            </a:r>
          </a:p>
        </p:txBody>
      </p:sp>
      <p:pic>
        <p:nvPicPr>
          <p:cNvPr id="5" name="Picture 4">
            <a:extLst>
              <a:ext uri="{FF2B5EF4-FFF2-40B4-BE49-F238E27FC236}">
                <a16:creationId xmlns:a16="http://schemas.microsoft.com/office/drawing/2014/main" id="{AE733078-1741-3FB6-5CB2-853014CE39EC}"/>
              </a:ext>
            </a:extLst>
          </p:cNvPr>
          <p:cNvPicPr>
            <a:picLocks noChangeAspect="1"/>
          </p:cNvPicPr>
          <p:nvPr/>
        </p:nvPicPr>
        <p:blipFill>
          <a:blip r:embed="rId2"/>
          <a:stretch>
            <a:fillRect/>
          </a:stretch>
        </p:blipFill>
        <p:spPr>
          <a:xfrm>
            <a:off x="727834" y="2334683"/>
            <a:ext cx="3365195" cy="4344006"/>
          </a:xfrm>
          <a:prstGeom prst="rect">
            <a:avLst/>
          </a:prstGeom>
        </p:spPr>
      </p:pic>
      <p:pic>
        <p:nvPicPr>
          <p:cNvPr id="7" name="Picture 6">
            <a:extLst>
              <a:ext uri="{FF2B5EF4-FFF2-40B4-BE49-F238E27FC236}">
                <a16:creationId xmlns:a16="http://schemas.microsoft.com/office/drawing/2014/main" id="{F0E25C17-CFE2-E85C-5255-165B301FB24D}"/>
              </a:ext>
            </a:extLst>
          </p:cNvPr>
          <p:cNvPicPr>
            <a:picLocks noChangeAspect="1"/>
          </p:cNvPicPr>
          <p:nvPr/>
        </p:nvPicPr>
        <p:blipFill>
          <a:blip r:embed="rId3"/>
          <a:stretch>
            <a:fillRect/>
          </a:stretch>
        </p:blipFill>
        <p:spPr>
          <a:xfrm>
            <a:off x="4378542" y="3429000"/>
            <a:ext cx="2566544" cy="1586066"/>
          </a:xfrm>
          <a:prstGeom prst="rect">
            <a:avLst/>
          </a:prstGeom>
        </p:spPr>
      </p:pic>
    </p:spTree>
    <p:extLst>
      <p:ext uri="{BB962C8B-B14F-4D97-AF65-F5344CB8AC3E}">
        <p14:creationId xmlns:p14="http://schemas.microsoft.com/office/powerpoint/2010/main" val="2434979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22C8-2BE5-416E-5025-4366572B9839}"/>
              </a:ext>
            </a:extLst>
          </p:cNvPr>
          <p:cNvSpPr>
            <a:spLocks noGrp="1"/>
          </p:cNvSpPr>
          <p:nvPr>
            <p:ph type="title"/>
          </p:nvPr>
        </p:nvSpPr>
        <p:spPr>
          <a:xfrm>
            <a:off x="521207" y="522514"/>
            <a:ext cx="11311564" cy="1653758"/>
          </a:xfrm>
        </p:spPr>
        <p:txBody>
          <a:bodyPr/>
          <a:lstStyle/>
          <a:p>
            <a:r>
              <a:rPr lang="en-IN" dirty="0"/>
              <a:t>5)Are there any trends in distribution of payment type over time ?</a:t>
            </a:r>
          </a:p>
        </p:txBody>
      </p:sp>
      <p:sp>
        <p:nvSpPr>
          <p:cNvPr id="4" name="TextBox 3">
            <a:extLst>
              <a:ext uri="{FF2B5EF4-FFF2-40B4-BE49-F238E27FC236}">
                <a16:creationId xmlns:a16="http://schemas.microsoft.com/office/drawing/2014/main" id="{D9A5B7BF-2957-AFC3-3076-9303824819B2}"/>
              </a:ext>
            </a:extLst>
          </p:cNvPr>
          <p:cNvSpPr txBox="1"/>
          <p:nvPr/>
        </p:nvSpPr>
        <p:spPr>
          <a:xfrm>
            <a:off x="7212765" y="3305236"/>
            <a:ext cx="4064835" cy="2246769"/>
          </a:xfrm>
          <a:prstGeom prst="rect">
            <a:avLst/>
          </a:prstGeom>
          <a:noFill/>
        </p:spPr>
        <p:txBody>
          <a:bodyPr wrap="square" rtlCol="0">
            <a:spAutoFit/>
          </a:bodyPr>
          <a:lstStyle/>
          <a:p>
            <a:r>
              <a:rPr lang="en-IN" sz="2000" dirty="0">
                <a:latin typeface="Amasis MT Pro" panose="020F0502020204030204" pitchFamily="18" charset="0"/>
                <a:cs typeface="Aldhabi" panose="020F0502020204030204" pitchFamily="2" charset="-78"/>
              </a:rPr>
              <a:t>After </a:t>
            </a:r>
            <a:r>
              <a:rPr lang="en-IN" sz="2000" dirty="0" err="1">
                <a:latin typeface="Amasis MT Pro" panose="020F0502020204030204" pitchFamily="18" charset="0"/>
                <a:cs typeface="Aldhabi" panose="020F0502020204030204" pitchFamily="2" charset="-78"/>
              </a:rPr>
              <a:t>findind</a:t>
            </a:r>
            <a:r>
              <a:rPr lang="en-IN" sz="2000" dirty="0">
                <a:latin typeface="Amasis MT Pro" panose="020F0502020204030204" pitchFamily="18" charset="0"/>
                <a:cs typeface="Aldhabi" panose="020F0502020204030204" pitchFamily="2" charset="-78"/>
              </a:rPr>
              <a:t> the distribution of payment type over years with a chart , it is noted that “Account” usage has been constant increasing over the years, currently being the top type, and “C.O.D” having a exponential rise In the recent years.</a:t>
            </a:r>
          </a:p>
        </p:txBody>
      </p:sp>
      <p:pic>
        <p:nvPicPr>
          <p:cNvPr id="6" name="Picture 5">
            <a:extLst>
              <a:ext uri="{FF2B5EF4-FFF2-40B4-BE49-F238E27FC236}">
                <a16:creationId xmlns:a16="http://schemas.microsoft.com/office/drawing/2014/main" id="{33A3176D-127F-0333-B5DB-589671608FF2}"/>
              </a:ext>
            </a:extLst>
          </p:cNvPr>
          <p:cNvPicPr>
            <a:picLocks noChangeAspect="1"/>
          </p:cNvPicPr>
          <p:nvPr/>
        </p:nvPicPr>
        <p:blipFill>
          <a:blip r:embed="rId2"/>
          <a:stretch>
            <a:fillRect/>
          </a:stretch>
        </p:blipFill>
        <p:spPr>
          <a:xfrm>
            <a:off x="292607" y="2623457"/>
            <a:ext cx="6767677" cy="3610329"/>
          </a:xfrm>
          <a:prstGeom prst="rect">
            <a:avLst/>
          </a:prstGeom>
        </p:spPr>
      </p:pic>
    </p:spTree>
    <p:extLst>
      <p:ext uri="{BB962C8B-B14F-4D97-AF65-F5344CB8AC3E}">
        <p14:creationId xmlns:p14="http://schemas.microsoft.com/office/powerpoint/2010/main" val="3888812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22C8-2BE5-416E-5025-4366572B9839}"/>
              </a:ext>
            </a:extLst>
          </p:cNvPr>
          <p:cNvSpPr>
            <a:spLocks noGrp="1"/>
          </p:cNvSpPr>
          <p:nvPr>
            <p:ph type="title"/>
          </p:nvPr>
        </p:nvSpPr>
        <p:spPr>
          <a:xfrm>
            <a:off x="521207" y="522514"/>
            <a:ext cx="11311564" cy="1653758"/>
          </a:xfrm>
        </p:spPr>
        <p:txBody>
          <a:bodyPr/>
          <a:lstStyle/>
          <a:p>
            <a:r>
              <a:rPr lang="en-IN" dirty="0"/>
              <a:t>6)Is there a relationship between the number of technicians </a:t>
            </a:r>
            <a:r>
              <a:rPr lang="en-IN" dirty="0" err="1"/>
              <a:t>req</a:t>
            </a:r>
            <a:r>
              <a:rPr lang="en-IN" dirty="0"/>
              <a:t> and the cost of the parts?</a:t>
            </a:r>
          </a:p>
        </p:txBody>
      </p:sp>
      <p:sp>
        <p:nvSpPr>
          <p:cNvPr id="4" name="TextBox 3">
            <a:extLst>
              <a:ext uri="{FF2B5EF4-FFF2-40B4-BE49-F238E27FC236}">
                <a16:creationId xmlns:a16="http://schemas.microsoft.com/office/drawing/2014/main" id="{D9A5B7BF-2957-AFC3-3076-9303824819B2}"/>
              </a:ext>
            </a:extLst>
          </p:cNvPr>
          <p:cNvSpPr txBox="1"/>
          <p:nvPr/>
        </p:nvSpPr>
        <p:spPr>
          <a:xfrm>
            <a:off x="7005937" y="2853214"/>
            <a:ext cx="4064835" cy="2862322"/>
          </a:xfrm>
          <a:prstGeom prst="rect">
            <a:avLst/>
          </a:prstGeom>
          <a:noFill/>
        </p:spPr>
        <p:txBody>
          <a:bodyPr wrap="square" rtlCol="0">
            <a:spAutoFit/>
          </a:bodyPr>
          <a:lstStyle/>
          <a:p>
            <a:r>
              <a:rPr lang="en-IN" sz="2000" dirty="0">
                <a:latin typeface="Amasis MT Pro" panose="020F0502020204030204" pitchFamily="18" charset="0"/>
                <a:cs typeface="Aldhabi" panose="020F0502020204030204" pitchFamily="2" charset="-78"/>
              </a:rPr>
              <a:t>After filtering the tech and parts cost and finding the co-relation between “tech” and “average cost of parts” we come to know that there is indeed a high relevance b/w the “tech” and “average part cost” (</a:t>
            </a:r>
            <a:r>
              <a:rPr lang="en-IN" sz="2000" dirty="0" err="1">
                <a:latin typeface="Amasis MT Pro" panose="020F0502020204030204" pitchFamily="18" charset="0"/>
                <a:cs typeface="Aldhabi" panose="020F0502020204030204" pitchFamily="2" charset="-78"/>
              </a:rPr>
              <a:t>ie</a:t>
            </a:r>
            <a:r>
              <a:rPr lang="en-IN" sz="2000" dirty="0">
                <a:latin typeface="Amasis MT Pro" panose="020F0502020204030204" pitchFamily="18" charset="0"/>
                <a:cs typeface="Aldhabi" panose="020F0502020204030204" pitchFamily="2" charset="-78"/>
              </a:rPr>
              <a:t>)They are directly </a:t>
            </a:r>
            <a:r>
              <a:rPr lang="en-IN" sz="2000" dirty="0" err="1">
                <a:latin typeface="Amasis MT Pro" panose="020F0502020204030204" pitchFamily="18" charset="0"/>
                <a:cs typeface="Aldhabi" panose="020F0502020204030204" pitchFamily="2" charset="-78"/>
              </a:rPr>
              <a:t>propotional</a:t>
            </a:r>
            <a:r>
              <a:rPr lang="en-IN" sz="2000" dirty="0">
                <a:latin typeface="Amasis MT Pro" panose="020F0502020204030204" pitchFamily="18" charset="0"/>
                <a:cs typeface="Aldhabi" panose="020F0502020204030204" pitchFamily="2" charset="-78"/>
              </a:rPr>
              <a:t> to each other , when one increases , so does other.</a:t>
            </a:r>
          </a:p>
        </p:txBody>
      </p:sp>
      <p:pic>
        <p:nvPicPr>
          <p:cNvPr id="5" name="Picture 4">
            <a:extLst>
              <a:ext uri="{FF2B5EF4-FFF2-40B4-BE49-F238E27FC236}">
                <a16:creationId xmlns:a16="http://schemas.microsoft.com/office/drawing/2014/main" id="{2DBB650D-3D45-70EB-8265-E569BD73E174}"/>
              </a:ext>
            </a:extLst>
          </p:cNvPr>
          <p:cNvPicPr>
            <a:picLocks noChangeAspect="1"/>
          </p:cNvPicPr>
          <p:nvPr/>
        </p:nvPicPr>
        <p:blipFill>
          <a:blip r:embed="rId2"/>
          <a:stretch>
            <a:fillRect/>
          </a:stretch>
        </p:blipFill>
        <p:spPr>
          <a:xfrm>
            <a:off x="341773" y="2853214"/>
            <a:ext cx="6392167" cy="2915057"/>
          </a:xfrm>
          <a:prstGeom prst="rect">
            <a:avLst/>
          </a:prstGeom>
        </p:spPr>
      </p:pic>
    </p:spTree>
    <p:extLst>
      <p:ext uri="{BB962C8B-B14F-4D97-AF65-F5344CB8AC3E}">
        <p14:creationId xmlns:p14="http://schemas.microsoft.com/office/powerpoint/2010/main" val="1632672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22C8-2BE5-416E-5025-4366572B9839}"/>
              </a:ext>
            </a:extLst>
          </p:cNvPr>
          <p:cNvSpPr>
            <a:spLocks noGrp="1"/>
          </p:cNvSpPr>
          <p:nvPr>
            <p:ph type="title"/>
          </p:nvPr>
        </p:nvSpPr>
        <p:spPr>
          <a:xfrm>
            <a:off x="521207" y="522514"/>
            <a:ext cx="11311564" cy="1653758"/>
          </a:xfrm>
        </p:spPr>
        <p:txBody>
          <a:bodyPr/>
          <a:lstStyle/>
          <a:p>
            <a:r>
              <a:rPr lang="en-IN" dirty="0"/>
              <a:t>7)Most common type of service requested in each district.</a:t>
            </a:r>
          </a:p>
        </p:txBody>
      </p:sp>
      <p:sp>
        <p:nvSpPr>
          <p:cNvPr id="4" name="TextBox 3">
            <a:extLst>
              <a:ext uri="{FF2B5EF4-FFF2-40B4-BE49-F238E27FC236}">
                <a16:creationId xmlns:a16="http://schemas.microsoft.com/office/drawing/2014/main" id="{D9A5B7BF-2957-AFC3-3076-9303824819B2}"/>
              </a:ext>
            </a:extLst>
          </p:cNvPr>
          <p:cNvSpPr txBox="1"/>
          <p:nvPr/>
        </p:nvSpPr>
        <p:spPr>
          <a:xfrm>
            <a:off x="7169222" y="3429000"/>
            <a:ext cx="4064835" cy="1631216"/>
          </a:xfrm>
          <a:prstGeom prst="rect">
            <a:avLst/>
          </a:prstGeom>
          <a:noFill/>
        </p:spPr>
        <p:txBody>
          <a:bodyPr wrap="square" rtlCol="0">
            <a:spAutoFit/>
          </a:bodyPr>
          <a:lstStyle/>
          <a:p>
            <a:r>
              <a:rPr lang="en-IN" sz="2000" dirty="0">
                <a:latin typeface="Amasis MT Pro" panose="020F0502020204030204" pitchFamily="18" charset="0"/>
                <a:cs typeface="Aldhabi" panose="020F0502020204030204" pitchFamily="2" charset="-78"/>
              </a:rPr>
              <a:t>After finding the count of various services over the districts , we can come to a conclusion that these are the most common requested services for the various districts.</a:t>
            </a:r>
          </a:p>
        </p:txBody>
      </p:sp>
      <p:pic>
        <p:nvPicPr>
          <p:cNvPr id="5" name="Picture 4">
            <a:extLst>
              <a:ext uri="{FF2B5EF4-FFF2-40B4-BE49-F238E27FC236}">
                <a16:creationId xmlns:a16="http://schemas.microsoft.com/office/drawing/2014/main" id="{CAAB066B-4A8F-E426-D472-8D016014F88C}"/>
              </a:ext>
            </a:extLst>
          </p:cNvPr>
          <p:cNvPicPr>
            <a:picLocks noChangeAspect="1"/>
          </p:cNvPicPr>
          <p:nvPr/>
        </p:nvPicPr>
        <p:blipFill>
          <a:blip r:embed="rId2"/>
          <a:stretch>
            <a:fillRect/>
          </a:stretch>
        </p:blipFill>
        <p:spPr>
          <a:xfrm>
            <a:off x="362871" y="2810744"/>
            <a:ext cx="6306430" cy="3524742"/>
          </a:xfrm>
          <a:prstGeom prst="rect">
            <a:avLst/>
          </a:prstGeom>
        </p:spPr>
      </p:pic>
    </p:spTree>
    <p:extLst>
      <p:ext uri="{BB962C8B-B14F-4D97-AF65-F5344CB8AC3E}">
        <p14:creationId xmlns:p14="http://schemas.microsoft.com/office/powerpoint/2010/main" val="2540932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22C8-2BE5-416E-5025-4366572B9839}"/>
              </a:ext>
            </a:extLst>
          </p:cNvPr>
          <p:cNvSpPr>
            <a:spLocks noGrp="1"/>
          </p:cNvSpPr>
          <p:nvPr>
            <p:ph type="title"/>
          </p:nvPr>
        </p:nvSpPr>
        <p:spPr>
          <a:xfrm>
            <a:off x="521207" y="522514"/>
            <a:ext cx="11311564" cy="1653758"/>
          </a:xfrm>
        </p:spPr>
        <p:txBody>
          <a:bodyPr>
            <a:normAutofit fontScale="90000"/>
          </a:bodyPr>
          <a:lstStyle/>
          <a:p>
            <a:r>
              <a:rPr lang="en-IN" dirty="0"/>
              <a:t>8)Is there any difference in distribution of payment types for those who work under Warranty labour and those who don’t? </a:t>
            </a:r>
          </a:p>
        </p:txBody>
      </p:sp>
      <p:sp>
        <p:nvSpPr>
          <p:cNvPr id="4" name="TextBox 3">
            <a:extLst>
              <a:ext uri="{FF2B5EF4-FFF2-40B4-BE49-F238E27FC236}">
                <a16:creationId xmlns:a16="http://schemas.microsoft.com/office/drawing/2014/main" id="{D9A5B7BF-2957-AFC3-3076-9303824819B2}"/>
              </a:ext>
            </a:extLst>
          </p:cNvPr>
          <p:cNvSpPr txBox="1"/>
          <p:nvPr/>
        </p:nvSpPr>
        <p:spPr>
          <a:xfrm>
            <a:off x="6984165" y="3429000"/>
            <a:ext cx="4064835" cy="2246769"/>
          </a:xfrm>
          <a:prstGeom prst="rect">
            <a:avLst/>
          </a:prstGeom>
          <a:noFill/>
        </p:spPr>
        <p:txBody>
          <a:bodyPr wrap="square" rtlCol="0">
            <a:spAutoFit/>
          </a:bodyPr>
          <a:lstStyle/>
          <a:p>
            <a:r>
              <a:rPr lang="en-IN" sz="2000" dirty="0">
                <a:latin typeface="Amasis MT Pro" panose="020F0502020204030204" pitchFamily="18" charset="0"/>
                <a:cs typeface="Aldhabi" panose="020F0502020204030204" pitchFamily="2" charset="-78"/>
              </a:rPr>
              <a:t>There are total of 41 people who work under Warranty labour and it is noted that all those people are under the “warranty” payment type ,which contributes 4% of total distribution among all the employees.</a:t>
            </a:r>
          </a:p>
        </p:txBody>
      </p:sp>
      <p:pic>
        <p:nvPicPr>
          <p:cNvPr id="5" name="Picture 4">
            <a:extLst>
              <a:ext uri="{FF2B5EF4-FFF2-40B4-BE49-F238E27FC236}">
                <a16:creationId xmlns:a16="http://schemas.microsoft.com/office/drawing/2014/main" id="{871F1FA1-D089-F6C0-83AD-4EC9020D6228}"/>
              </a:ext>
            </a:extLst>
          </p:cNvPr>
          <p:cNvPicPr>
            <a:picLocks noChangeAspect="1"/>
          </p:cNvPicPr>
          <p:nvPr/>
        </p:nvPicPr>
        <p:blipFill>
          <a:blip r:embed="rId2"/>
          <a:stretch>
            <a:fillRect/>
          </a:stretch>
        </p:blipFill>
        <p:spPr>
          <a:xfrm>
            <a:off x="718212" y="3045861"/>
            <a:ext cx="5268474" cy="2734453"/>
          </a:xfrm>
          <a:prstGeom prst="rect">
            <a:avLst/>
          </a:prstGeom>
        </p:spPr>
      </p:pic>
    </p:spTree>
    <p:extLst>
      <p:ext uri="{BB962C8B-B14F-4D97-AF65-F5344CB8AC3E}">
        <p14:creationId xmlns:p14="http://schemas.microsoft.com/office/powerpoint/2010/main" val="1004108318"/>
      </p:ext>
    </p:extLst>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2.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{9A43829E-BBD2-4FB8-998D-6F6F0D2981B0}tf10001108_win32</Template>
  <TotalTime>263</TotalTime>
  <Words>476</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ADLaM Display</vt:lpstr>
      <vt:lpstr>Amasis MT Pro</vt:lpstr>
      <vt:lpstr>Arial</vt:lpstr>
      <vt:lpstr>Calibri</vt:lpstr>
      <vt:lpstr>Segoe UI</vt:lpstr>
      <vt:lpstr>Segoe UI Light</vt:lpstr>
      <vt:lpstr>Custom</vt:lpstr>
      <vt:lpstr>AAKASH MURALI (4344)   </vt:lpstr>
      <vt:lpstr>1)Average lead time between the reqdate and wokdate for all work orders.</vt:lpstr>
      <vt:lpstr>2)Which district has the highest number of rush jobs.</vt:lpstr>
      <vt:lpstr>3)How does the average labour hours differ between the rush and non-rush jobs.</vt:lpstr>
      <vt:lpstr>4)What is the distribution of payment types across different services?</vt:lpstr>
      <vt:lpstr>5)Are there any trends in distribution of payment type over time ?</vt:lpstr>
      <vt:lpstr>6)Is there a relationship between the number of technicians req and the cost of the parts?</vt:lpstr>
      <vt:lpstr>7)Most common type of service requested in each district.</vt:lpstr>
      <vt:lpstr>8)Is there any difference in distribution of payment types for those who work under Warranty labour and those who don’t? </vt:lpstr>
      <vt:lpstr>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AAKASH MURALI - MCQ</dc:title>
  <dc:creator>Aakash Murali</dc:creator>
  <cp:keywords/>
  <cp:lastModifiedBy>Aakash Murali</cp:lastModifiedBy>
  <cp:revision>13</cp:revision>
  <dcterms:created xsi:type="dcterms:W3CDTF">2024-04-01T17:11:44Z</dcterms:created>
  <dcterms:modified xsi:type="dcterms:W3CDTF">2024-04-02T11:05:58Z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