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A210-D372-A4D0-0DD1-971A7553D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4EE14E-CBE6-B62B-ECD0-474E61360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AA0D9C-B90C-FB32-2AA9-09B8DD5F6C2E}"/>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32A35B17-C85E-B2A6-2202-C4ABFC574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AF525-6C7B-7F80-4369-C3A44E98615D}"/>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170025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A664-45A0-C144-6D8E-0B0D2426A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6C9A93-E457-EFEE-F975-809D4641B0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E0452-E97A-1184-65D6-BDEAA4B2251E}"/>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1687734E-3A20-AB18-036F-3409C60DB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3362-F1B3-4EB0-A031-48816A1F3D8E}"/>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315779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501AB-4953-096B-770C-300907D6D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D728AB-A75B-0DE1-4ABB-F2659AD4C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BE863-607E-5D48-051F-98129178B6E8}"/>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3AE09C2E-BAC5-3E73-A52E-9428676AD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8D6E5-12F8-1919-1F21-749CC00463DC}"/>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395185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019D-050D-BF4C-37F1-361D0496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59465-79C8-FFF1-68E2-91D5BF3FC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09DF0-1FE5-5EB7-FCB3-A76597135193}"/>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42C5D918-CC62-FC07-A320-C59BCDC2D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E8043-11B6-4F26-5330-4C2A3E6E4471}"/>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256545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E219-39C8-7D2D-8981-09CEB8438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F8DFAE-B2FB-EB74-A020-9B1A83770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FA6FC-1ED6-8213-101E-07DC064663D1}"/>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09F20342-7940-DFEE-2F11-965115F3D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18682-89EC-90AC-DDE2-78CD54495B7D}"/>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213796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565E-F286-1345-D3DC-5C9234118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43F04-7851-7C84-3B6A-50DD8CC8B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8323F-50DE-FF24-7515-8D4145E70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0D4921-D89F-AC2A-1356-A2FEFC43522C}"/>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6" name="Footer Placeholder 5">
            <a:extLst>
              <a:ext uri="{FF2B5EF4-FFF2-40B4-BE49-F238E27FC236}">
                <a16:creationId xmlns:a16="http://schemas.microsoft.com/office/drawing/2014/main" id="{E959607A-96AA-0751-B88E-559981279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3556C-7308-92CB-0469-DF89EDC6D9AE}"/>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65012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0355-D91F-5053-A158-1F425F8FD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D631E-4A24-032C-5313-A00EFA794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8FF29-8BD8-2694-7D61-7B9BED124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7E8F25-B603-3D78-C170-E726520E7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30EDB7-EF27-7A1B-D28A-F113B41AD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DDC0C-D313-7C9F-7F82-5EE7501DB3C9}"/>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8" name="Footer Placeholder 7">
            <a:extLst>
              <a:ext uri="{FF2B5EF4-FFF2-40B4-BE49-F238E27FC236}">
                <a16:creationId xmlns:a16="http://schemas.microsoft.com/office/drawing/2014/main" id="{4B48F333-FA3C-2D1C-6F9A-48F89D00D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5ADC74-5B9E-9C63-4194-74B1BC63AC3A}"/>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158858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B5A0-5490-42D1-E3B8-E8056B9ED4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ECAAB-29C4-50B8-824E-D88A64F1B439}"/>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4" name="Footer Placeholder 3">
            <a:extLst>
              <a:ext uri="{FF2B5EF4-FFF2-40B4-BE49-F238E27FC236}">
                <a16:creationId xmlns:a16="http://schemas.microsoft.com/office/drawing/2014/main" id="{444D69AA-45D5-ABE2-81FA-C885BE21D7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8C0646-0EB1-8C44-5CD2-9252C9C1454A}"/>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308213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B8EED-E147-1FE8-A82A-FC4E0E4E6DA8}"/>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3" name="Footer Placeholder 2">
            <a:extLst>
              <a:ext uri="{FF2B5EF4-FFF2-40B4-BE49-F238E27FC236}">
                <a16:creationId xmlns:a16="http://schemas.microsoft.com/office/drawing/2014/main" id="{AC7DE005-70E6-396A-2E2D-310ED769EE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C78A9-99D2-7939-D9A8-FE91C397B0B3}"/>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277880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808B-9170-FEFF-68D2-ECE7775BC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A4DD24-E783-4736-3451-7EE5F052C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5F47E-3E02-3F17-96E9-7ADB58CD5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CB9EC-5260-7D23-2765-98650A84A935}"/>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6" name="Footer Placeholder 5">
            <a:extLst>
              <a:ext uri="{FF2B5EF4-FFF2-40B4-BE49-F238E27FC236}">
                <a16:creationId xmlns:a16="http://schemas.microsoft.com/office/drawing/2014/main" id="{63E1A7D8-BA80-1741-EBEA-48EB097E1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571FD-0131-1A59-6598-469C3051B99F}"/>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26323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D1E6-79EE-F0D8-25B8-B8526322F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4E944-5A39-A354-6A11-185DB488F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23601-5B31-2110-3908-13B69B856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7AC07-9935-06B1-C72D-452069C8D873}"/>
              </a:ext>
            </a:extLst>
          </p:cNvPr>
          <p:cNvSpPr>
            <a:spLocks noGrp="1"/>
          </p:cNvSpPr>
          <p:nvPr>
            <p:ph type="dt" sz="half" idx="10"/>
          </p:nvPr>
        </p:nvSpPr>
        <p:spPr/>
        <p:txBody>
          <a:bodyPr/>
          <a:lstStyle/>
          <a:p>
            <a:fld id="{80738A28-707A-490B-B599-02E0C247F5A6}" type="datetimeFigureOut">
              <a:rPr lang="en-US" smtClean="0"/>
              <a:t>3/8/2024</a:t>
            </a:fld>
            <a:endParaRPr lang="en-US"/>
          </a:p>
        </p:txBody>
      </p:sp>
      <p:sp>
        <p:nvSpPr>
          <p:cNvPr id="6" name="Footer Placeholder 5">
            <a:extLst>
              <a:ext uri="{FF2B5EF4-FFF2-40B4-BE49-F238E27FC236}">
                <a16:creationId xmlns:a16="http://schemas.microsoft.com/office/drawing/2014/main" id="{02E14C90-EA16-1B39-3019-83B48D087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395C9-A605-FD9A-8B7B-A1C7D0C15CCB}"/>
              </a:ext>
            </a:extLst>
          </p:cNvPr>
          <p:cNvSpPr>
            <a:spLocks noGrp="1"/>
          </p:cNvSpPr>
          <p:nvPr>
            <p:ph type="sldNum" sz="quarter" idx="12"/>
          </p:nvPr>
        </p:nvSpPr>
        <p:spPr/>
        <p:txBody>
          <a:bodyPr/>
          <a:lstStyle/>
          <a:p>
            <a:fld id="{B363D395-AC33-4675-B06D-742B792EC3A9}" type="slidenum">
              <a:rPr lang="en-US" smtClean="0"/>
              <a:t>‹#›</a:t>
            </a:fld>
            <a:endParaRPr lang="en-US"/>
          </a:p>
        </p:txBody>
      </p:sp>
    </p:spTree>
    <p:extLst>
      <p:ext uri="{BB962C8B-B14F-4D97-AF65-F5344CB8AC3E}">
        <p14:creationId xmlns:p14="http://schemas.microsoft.com/office/powerpoint/2010/main" val="317767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68D42-5200-2D4D-C2A7-253FBD57C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A50D1-511E-BDB9-DCD2-B2E9C4DD0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0C9FE-0D56-A0B9-AC13-33AB5DD78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738A28-707A-490B-B599-02E0C247F5A6}" type="datetimeFigureOut">
              <a:rPr lang="en-US" smtClean="0"/>
              <a:t>3/8/2024</a:t>
            </a:fld>
            <a:endParaRPr lang="en-US"/>
          </a:p>
        </p:txBody>
      </p:sp>
      <p:sp>
        <p:nvSpPr>
          <p:cNvPr id="5" name="Footer Placeholder 4">
            <a:extLst>
              <a:ext uri="{FF2B5EF4-FFF2-40B4-BE49-F238E27FC236}">
                <a16:creationId xmlns:a16="http://schemas.microsoft.com/office/drawing/2014/main" id="{25FBD049-AF9D-A69A-0DBD-24E234400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83713A-1719-4BC0-017E-8C2D8C1B4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3D395-AC33-4675-B06D-742B792EC3A9}" type="slidenum">
              <a:rPr lang="en-US" smtClean="0"/>
              <a:t>‹#›</a:t>
            </a:fld>
            <a:endParaRPr lang="en-US"/>
          </a:p>
        </p:txBody>
      </p:sp>
    </p:spTree>
    <p:extLst>
      <p:ext uri="{BB962C8B-B14F-4D97-AF65-F5344CB8AC3E}">
        <p14:creationId xmlns:p14="http://schemas.microsoft.com/office/powerpoint/2010/main" val="371449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430F-5987-6075-F3E9-4D311AB1E7EA}"/>
              </a:ext>
            </a:extLst>
          </p:cNvPr>
          <p:cNvSpPr>
            <a:spLocks noGrp="1"/>
          </p:cNvSpPr>
          <p:nvPr>
            <p:ph type="ctrTitle"/>
          </p:nvPr>
        </p:nvSpPr>
        <p:spPr>
          <a:xfrm>
            <a:off x="-83124" y="406631"/>
            <a:ext cx="11022294" cy="683634"/>
          </a:xfrm>
        </p:spPr>
        <p:txBody>
          <a:bodyPr>
            <a:noAutofit/>
          </a:bodyPr>
          <a:lstStyle/>
          <a:p>
            <a:r>
              <a:rPr lang="en-US" sz="3200" b="1" i="1" dirty="0">
                <a:effectLst/>
                <a:cs typeface="Calibri" panose="020F0502020204030204" pitchFamily="34" charset="0"/>
              </a:rPr>
              <a:t>Predicting Salary Benefits in Los Angeles City Departments</a:t>
            </a:r>
            <a:endParaRPr lang="en-US" sz="3200" b="1" i="1" dirty="0">
              <a:cs typeface="Calibri" panose="020F0502020204030204" pitchFamily="34" charset="0"/>
            </a:endParaRPr>
          </a:p>
        </p:txBody>
      </p:sp>
      <p:sp>
        <p:nvSpPr>
          <p:cNvPr id="3" name="Subtitle 2">
            <a:extLst>
              <a:ext uri="{FF2B5EF4-FFF2-40B4-BE49-F238E27FC236}">
                <a16:creationId xmlns:a16="http://schemas.microsoft.com/office/drawing/2014/main" id="{11E0067B-2DFD-EA59-16CD-BCEBABE570DF}"/>
              </a:ext>
            </a:extLst>
          </p:cNvPr>
          <p:cNvSpPr>
            <a:spLocks noGrp="1"/>
          </p:cNvSpPr>
          <p:nvPr>
            <p:ph type="subTitle" idx="1"/>
          </p:nvPr>
        </p:nvSpPr>
        <p:spPr>
          <a:xfrm>
            <a:off x="511310" y="1524722"/>
            <a:ext cx="4409065" cy="5005100"/>
          </a:xfrm>
        </p:spPr>
        <p:txBody>
          <a:bodyPr>
            <a:normAutofit/>
          </a:bodyPr>
          <a:lstStyle/>
          <a:p>
            <a:pPr algn="l"/>
            <a:r>
              <a:rPr lang="en-US" sz="1600" b="1" u="sng" dirty="0"/>
              <a:t>Introduction</a:t>
            </a:r>
          </a:p>
          <a:p>
            <a:pPr algn="l"/>
            <a:r>
              <a:rPr lang="en-US" sz="1400" dirty="0"/>
              <a:t>Employee benefits are forms of perks or compensation that are provided to employees in addition to their base salaries and wages.  Salary Benefits for employees is a crucial aspect of compensation, reflecting the commitment of organizations to the well-being of their workforce. </a:t>
            </a:r>
          </a:p>
          <a:p>
            <a:pPr algn="l"/>
            <a:r>
              <a:rPr lang="en-US" sz="1400" dirty="0"/>
              <a:t>In this data, salary benefits is subdivided into       </a:t>
            </a:r>
            <a:r>
              <a:rPr lang="en-US" sz="1400" b="1" dirty="0"/>
              <a:t>Health Cost, Dental Cost &amp; Life Cost. </a:t>
            </a:r>
            <a:r>
              <a:rPr lang="en-US" sz="1400" dirty="0"/>
              <a:t>And in the end the </a:t>
            </a:r>
            <a:r>
              <a:rPr lang="en-US" sz="1400" b="1" dirty="0"/>
              <a:t>total Benefit Costs</a:t>
            </a:r>
            <a:r>
              <a:rPr lang="en-US" sz="1400" dirty="0"/>
              <a:t> which is the sum of previous ones. Additionally, the employees are categorized based on the 4 available </a:t>
            </a:r>
            <a:r>
              <a:rPr lang="en-US" sz="1400" b="1" dirty="0"/>
              <a:t>Benefit Plans</a:t>
            </a:r>
            <a:r>
              <a:rPr lang="en-US" sz="1400" dirty="0"/>
              <a:t>.</a:t>
            </a:r>
          </a:p>
          <a:p>
            <a:pPr algn="l"/>
            <a:endParaRPr lang="en-US" sz="1400" dirty="0"/>
          </a:p>
          <a:p>
            <a:pPr algn="l"/>
            <a:r>
              <a:rPr lang="en-US" sz="1600" b="1" u="sng" dirty="0"/>
              <a:t>Intended Audience</a:t>
            </a:r>
          </a:p>
          <a:p>
            <a:pPr algn="l"/>
            <a:r>
              <a:rPr lang="en-US" sz="1400" dirty="0"/>
              <a:t>The intended audience for the presentation on LA City Payroll Data would likely include stakeholders involved in compensation management within organizations, human resources professionals, and decision-makers responsible for financial planning. </a:t>
            </a:r>
          </a:p>
        </p:txBody>
      </p:sp>
      <p:pic>
        <p:nvPicPr>
          <p:cNvPr id="10" name="Picture 9">
            <a:extLst>
              <a:ext uri="{FF2B5EF4-FFF2-40B4-BE49-F238E27FC236}">
                <a16:creationId xmlns:a16="http://schemas.microsoft.com/office/drawing/2014/main" id="{3FF70902-A713-6532-A298-C4C68F82CA0A}"/>
              </a:ext>
            </a:extLst>
          </p:cNvPr>
          <p:cNvPicPr>
            <a:picLocks noChangeAspect="1"/>
          </p:cNvPicPr>
          <p:nvPr/>
        </p:nvPicPr>
        <p:blipFill>
          <a:blip r:embed="rId2"/>
          <a:stretch>
            <a:fillRect/>
          </a:stretch>
        </p:blipFill>
        <p:spPr>
          <a:xfrm>
            <a:off x="5220200" y="1551704"/>
            <a:ext cx="4409065" cy="4409065"/>
          </a:xfrm>
          <a:prstGeom prst="rect">
            <a:avLst/>
          </a:prstGeom>
          <a:solidFill>
            <a:srgbClr val="000000">
              <a:shade val="95000"/>
            </a:srgbClr>
          </a:solidFill>
          <a:ln w="12700" cap="sq">
            <a:solidFill>
              <a:schemeClr val="tx1"/>
            </a:solidFill>
            <a:miter lim="800000"/>
          </a:ln>
          <a:effectLst/>
        </p:spPr>
      </p:pic>
      <p:sp>
        <p:nvSpPr>
          <p:cNvPr id="12" name="TextBox 11">
            <a:extLst>
              <a:ext uri="{FF2B5EF4-FFF2-40B4-BE49-F238E27FC236}">
                <a16:creationId xmlns:a16="http://schemas.microsoft.com/office/drawing/2014/main" id="{B1A8C08E-436F-79DE-2314-919F110594AA}"/>
              </a:ext>
            </a:extLst>
          </p:cNvPr>
          <p:cNvSpPr txBox="1"/>
          <p:nvPr/>
        </p:nvSpPr>
        <p:spPr>
          <a:xfrm>
            <a:off x="9827491" y="2632851"/>
            <a:ext cx="1403923" cy="2462213"/>
          </a:xfrm>
          <a:prstGeom prst="rect">
            <a:avLst/>
          </a:prstGeom>
          <a:noFill/>
        </p:spPr>
        <p:txBody>
          <a:bodyPr wrap="square" rtlCol="0">
            <a:spAutoFit/>
          </a:bodyPr>
          <a:lstStyle/>
          <a:p>
            <a:r>
              <a:rPr lang="en-US" sz="1400" dirty="0"/>
              <a:t>From the plot on the left, it is seen that on average the total benefits for </a:t>
            </a:r>
            <a:r>
              <a:rPr lang="en-US" sz="1400" b="1" dirty="0"/>
              <a:t>Water &amp; Power (DWP) </a:t>
            </a:r>
            <a:r>
              <a:rPr lang="en-US" sz="1400" dirty="0"/>
              <a:t>employees is higher than the rest of the </a:t>
            </a:r>
            <a:r>
              <a:rPr lang="en-US" sz="1400" b="1" dirty="0"/>
              <a:t>benefit plans</a:t>
            </a:r>
            <a:r>
              <a:rPr lang="en-US" sz="1400" dirty="0"/>
              <a:t>.</a:t>
            </a:r>
          </a:p>
        </p:txBody>
      </p:sp>
      <p:pic>
        <p:nvPicPr>
          <p:cNvPr id="3074" name="Picture 2">
            <a:extLst>
              <a:ext uri="{FF2B5EF4-FFF2-40B4-BE49-F238E27FC236}">
                <a16:creationId xmlns:a16="http://schemas.microsoft.com/office/drawing/2014/main" id="{BFEB447C-1BE0-C8A2-D110-1ECC1A21D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1846" y="193962"/>
            <a:ext cx="1279242" cy="127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6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E7E0-2BD9-20B4-60AD-A746636B6E9F}"/>
              </a:ext>
            </a:extLst>
          </p:cNvPr>
          <p:cNvSpPr>
            <a:spLocks noGrp="1"/>
          </p:cNvSpPr>
          <p:nvPr>
            <p:ph type="title"/>
          </p:nvPr>
        </p:nvSpPr>
        <p:spPr>
          <a:xfrm>
            <a:off x="686956" y="395645"/>
            <a:ext cx="10515600" cy="937526"/>
          </a:xfrm>
        </p:spPr>
        <p:txBody>
          <a:bodyPr/>
          <a:lstStyle/>
          <a:p>
            <a:r>
              <a:rPr lang="en-US" dirty="0"/>
              <a:t>Hypothesis Testing </a:t>
            </a:r>
          </a:p>
        </p:txBody>
      </p:sp>
      <p:sp>
        <p:nvSpPr>
          <p:cNvPr id="3" name="Content Placeholder 2">
            <a:extLst>
              <a:ext uri="{FF2B5EF4-FFF2-40B4-BE49-F238E27FC236}">
                <a16:creationId xmlns:a16="http://schemas.microsoft.com/office/drawing/2014/main" id="{2A3C6CA6-C460-1295-6591-EA13C96EB158}"/>
              </a:ext>
            </a:extLst>
          </p:cNvPr>
          <p:cNvSpPr>
            <a:spLocks noGrp="1"/>
          </p:cNvSpPr>
          <p:nvPr>
            <p:ph idx="1"/>
          </p:nvPr>
        </p:nvSpPr>
        <p:spPr>
          <a:xfrm>
            <a:off x="993470" y="1609644"/>
            <a:ext cx="4066309" cy="717941"/>
          </a:xfrm>
        </p:spPr>
        <p:txBody>
          <a:bodyPr>
            <a:normAutofit/>
          </a:bodyPr>
          <a:lstStyle/>
          <a:p>
            <a:pPr marL="0" indent="0">
              <a:buNone/>
            </a:pPr>
            <a:r>
              <a:rPr lang="en-US" sz="1800" dirty="0"/>
              <a:t>Do employment benefits vary significantly between Benefit Plans?</a:t>
            </a:r>
          </a:p>
        </p:txBody>
      </p:sp>
      <p:sp>
        <p:nvSpPr>
          <p:cNvPr id="7" name="Content Placeholder 2">
            <a:extLst>
              <a:ext uri="{FF2B5EF4-FFF2-40B4-BE49-F238E27FC236}">
                <a16:creationId xmlns:a16="http://schemas.microsoft.com/office/drawing/2014/main" id="{7FCD032F-99A4-5475-824F-5DEDBDB0F334}"/>
              </a:ext>
            </a:extLst>
          </p:cNvPr>
          <p:cNvSpPr txBox="1">
            <a:spLocks/>
          </p:cNvSpPr>
          <p:nvPr/>
        </p:nvSpPr>
        <p:spPr>
          <a:xfrm>
            <a:off x="993470" y="3537965"/>
            <a:ext cx="4775200" cy="871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Is there a significant difference in the total employee benefits cost between the two most employed departments (Police &amp; Fire)?</a:t>
            </a:r>
          </a:p>
        </p:txBody>
      </p:sp>
      <p:pic>
        <p:nvPicPr>
          <p:cNvPr id="5" name="Picture 4">
            <a:extLst>
              <a:ext uri="{FF2B5EF4-FFF2-40B4-BE49-F238E27FC236}">
                <a16:creationId xmlns:a16="http://schemas.microsoft.com/office/drawing/2014/main" id="{A7D4CD8D-A9FF-5C82-0318-94BE3CAC990E}"/>
              </a:ext>
            </a:extLst>
          </p:cNvPr>
          <p:cNvPicPr>
            <a:picLocks noChangeAspect="1"/>
          </p:cNvPicPr>
          <p:nvPr/>
        </p:nvPicPr>
        <p:blipFill>
          <a:blip r:embed="rId2"/>
          <a:stretch>
            <a:fillRect/>
          </a:stretch>
        </p:blipFill>
        <p:spPr>
          <a:xfrm>
            <a:off x="5973043" y="648653"/>
            <a:ext cx="3883890" cy="3883890"/>
          </a:xfrm>
          <a:prstGeom prst="rect">
            <a:avLst/>
          </a:prstGeom>
          <a:solidFill>
            <a:srgbClr val="000000">
              <a:shade val="95000"/>
            </a:srgbClr>
          </a:solidFill>
          <a:ln w="12700" cap="sq">
            <a:solidFill>
              <a:srgbClr val="000000"/>
            </a:solidFill>
            <a:miter lim="800000"/>
          </a:ln>
          <a:effectLst/>
        </p:spPr>
      </p:pic>
      <p:sp>
        <p:nvSpPr>
          <p:cNvPr id="6" name="TextBox 5">
            <a:extLst>
              <a:ext uri="{FF2B5EF4-FFF2-40B4-BE49-F238E27FC236}">
                <a16:creationId xmlns:a16="http://schemas.microsoft.com/office/drawing/2014/main" id="{295BFF4E-6823-3E73-738E-A719F2933770}"/>
              </a:ext>
            </a:extLst>
          </p:cNvPr>
          <p:cNvSpPr txBox="1"/>
          <p:nvPr/>
        </p:nvSpPr>
        <p:spPr>
          <a:xfrm>
            <a:off x="993470" y="2299836"/>
            <a:ext cx="2606964" cy="954107"/>
          </a:xfrm>
          <a:prstGeom prst="rect">
            <a:avLst/>
          </a:prstGeom>
          <a:noFill/>
        </p:spPr>
        <p:txBody>
          <a:bodyPr wrap="square" rtlCol="0">
            <a:spAutoFit/>
          </a:bodyPr>
          <a:lstStyle/>
          <a:p>
            <a:r>
              <a:rPr lang="en-US" sz="1400" b="1" u="sng" dirty="0"/>
              <a:t>Tests Used</a:t>
            </a:r>
          </a:p>
          <a:p>
            <a:endParaRPr lang="en-US" sz="1400" dirty="0"/>
          </a:p>
          <a:p>
            <a:pPr marL="285750" indent="-285750">
              <a:buFont typeface="Arial" panose="020B0604020202020204" pitchFamily="34" charset="0"/>
              <a:buChar char="•"/>
            </a:pPr>
            <a:r>
              <a:rPr lang="en-US" sz="1400" dirty="0"/>
              <a:t>One way ANOVA</a:t>
            </a:r>
          </a:p>
          <a:p>
            <a:pPr marL="285750" indent="-285750">
              <a:buFont typeface="Arial" panose="020B0604020202020204" pitchFamily="34" charset="0"/>
              <a:buChar char="•"/>
            </a:pPr>
            <a:r>
              <a:rPr lang="en-US" sz="1400" dirty="0"/>
              <a:t>Tukey’s Significance Test</a:t>
            </a:r>
          </a:p>
        </p:txBody>
      </p:sp>
      <p:sp>
        <p:nvSpPr>
          <p:cNvPr id="8" name="TextBox 7">
            <a:extLst>
              <a:ext uri="{FF2B5EF4-FFF2-40B4-BE49-F238E27FC236}">
                <a16:creationId xmlns:a16="http://schemas.microsoft.com/office/drawing/2014/main" id="{95AFD6E8-2884-58A6-52DB-AF8A1BEF1F65}"/>
              </a:ext>
            </a:extLst>
          </p:cNvPr>
          <p:cNvSpPr txBox="1"/>
          <p:nvPr/>
        </p:nvSpPr>
        <p:spPr>
          <a:xfrm>
            <a:off x="1029208" y="4464323"/>
            <a:ext cx="2828636" cy="1169551"/>
          </a:xfrm>
          <a:prstGeom prst="rect">
            <a:avLst/>
          </a:prstGeom>
          <a:noFill/>
        </p:spPr>
        <p:txBody>
          <a:bodyPr wrap="square" rtlCol="0">
            <a:spAutoFit/>
          </a:bodyPr>
          <a:lstStyle/>
          <a:p>
            <a:r>
              <a:rPr lang="en-US" sz="1400" b="1" u="sng" dirty="0"/>
              <a:t>Tests Used</a:t>
            </a:r>
          </a:p>
          <a:p>
            <a:endParaRPr lang="en-US" sz="1400" dirty="0"/>
          </a:p>
          <a:p>
            <a:pPr marL="285750" indent="-285750">
              <a:buFont typeface="Arial" panose="020B0604020202020204" pitchFamily="34" charset="0"/>
              <a:buChar char="•"/>
            </a:pPr>
            <a:r>
              <a:rPr lang="en-US" sz="1400" dirty="0"/>
              <a:t>Shapiro Wilk’s test</a:t>
            </a:r>
          </a:p>
          <a:p>
            <a:pPr marL="285750" indent="-285750">
              <a:buFont typeface="Arial" panose="020B0604020202020204" pitchFamily="34" charset="0"/>
              <a:buChar char="•"/>
            </a:pPr>
            <a:r>
              <a:rPr lang="en-US" sz="1400" dirty="0"/>
              <a:t>Variance Test</a:t>
            </a:r>
          </a:p>
          <a:p>
            <a:pPr marL="285750" indent="-285750">
              <a:buFont typeface="Arial" panose="020B0604020202020204" pitchFamily="34" charset="0"/>
              <a:buChar char="•"/>
            </a:pPr>
            <a:r>
              <a:rPr lang="en-US" sz="1400" dirty="0"/>
              <a:t>T -test</a:t>
            </a:r>
          </a:p>
        </p:txBody>
      </p:sp>
      <p:sp>
        <p:nvSpPr>
          <p:cNvPr id="9" name="TextBox 8">
            <a:extLst>
              <a:ext uri="{FF2B5EF4-FFF2-40B4-BE49-F238E27FC236}">
                <a16:creationId xmlns:a16="http://schemas.microsoft.com/office/drawing/2014/main" id="{1FF129AB-9562-D0BA-2ADA-DAEC35BB80CB}"/>
              </a:ext>
            </a:extLst>
          </p:cNvPr>
          <p:cNvSpPr txBox="1"/>
          <p:nvPr/>
        </p:nvSpPr>
        <p:spPr>
          <a:xfrm>
            <a:off x="4211782" y="4785551"/>
            <a:ext cx="7555345" cy="1569660"/>
          </a:xfrm>
          <a:prstGeom prst="rect">
            <a:avLst/>
          </a:prstGeom>
          <a:noFill/>
        </p:spPr>
        <p:txBody>
          <a:bodyPr wrap="square" rtlCol="0">
            <a:spAutoFit/>
          </a:bodyPr>
          <a:lstStyle/>
          <a:p>
            <a:r>
              <a:rPr lang="en-US" sz="1600" dirty="0"/>
              <a:t>In both the hypothesis tests that I conducted, a </a:t>
            </a:r>
            <a:r>
              <a:rPr lang="en-US" sz="1600" b="1" dirty="0"/>
              <a:t>statistically significant difference </a:t>
            </a:r>
            <a:r>
              <a:rPr lang="en-US" sz="1600" dirty="0"/>
              <a:t>in means was observed, highlighting distinctions between benefit plans in the first test and benefit costs among the samples in the second.</a:t>
            </a:r>
          </a:p>
          <a:p>
            <a:endParaRPr lang="en-US" sz="1600" dirty="0"/>
          </a:p>
          <a:p>
            <a:r>
              <a:rPr lang="en-US" sz="1600" dirty="0"/>
              <a:t>This shows that predicting anything related to Employee Benefits Cost will be useful due to the variation in those variables.</a:t>
            </a:r>
          </a:p>
        </p:txBody>
      </p:sp>
      <p:sp>
        <p:nvSpPr>
          <p:cNvPr id="10" name="TextBox 9">
            <a:extLst>
              <a:ext uri="{FF2B5EF4-FFF2-40B4-BE49-F238E27FC236}">
                <a16:creationId xmlns:a16="http://schemas.microsoft.com/office/drawing/2014/main" id="{536177F9-464E-2733-A4A5-941113EF0E1A}"/>
              </a:ext>
            </a:extLst>
          </p:cNvPr>
          <p:cNvSpPr txBox="1"/>
          <p:nvPr/>
        </p:nvSpPr>
        <p:spPr>
          <a:xfrm>
            <a:off x="10003859" y="864408"/>
            <a:ext cx="1300883" cy="3323987"/>
          </a:xfrm>
          <a:prstGeom prst="rect">
            <a:avLst/>
          </a:prstGeom>
          <a:noFill/>
        </p:spPr>
        <p:txBody>
          <a:bodyPr wrap="square" rtlCol="0">
            <a:spAutoFit/>
          </a:bodyPr>
          <a:lstStyle/>
          <a:p>
            <a:r>
              <a:rPr lang="en-US" sz="1400" dirty="0"/>
              <a:t>The plot on the left is the </a:t>
            </a:r>
            <a:r>
              <a:rPr lang="en-US" sz="1400" b="1" dirty="0"/>
              <a:t>distribution of sample means </a:t>
            </a:r>
            <a:r>
              <a:rPr lang="en-US" sz="1400" dirty="0"/>
              <a:t>to check the assumption of normality.</a:t>
            </a:r>
          </a:p>
          <a:p>
            <a:endParaRPr lang="en-US" sz="1400" dirty="0"/>
          </a:p>
          <a:p>
            <a:r>
              <a:rPr lang="en-US" sz="1400" dirty="0"/>
              <a:t>Any other assumptions pertaining to the tests have also been checked.</a:t>
            </a:r>
          </a:p>
        </p:txBody>
      </p:sp>
      <p:pic>
        <p:nvPicPr>
          <p:cNvPr id="12" name="Graphic 11" descr="Badge 1 with solid fill">
            <a:extLst>
              <a:ext uri="{FF2B5EF4-FFF2-40B4-BE49-F238E27FC236}">
                <a16:creationId xmlns:a16="http://schemas.microsoft.com/office/drawing/2014/main" id="{B581EB14-20D9-C545-1463-7F13CB82E5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442" y="1664418"/>
            <a:ext cx="515356" cy="515356"/>
          </a:xfrm>
          <a:prstGeom prst="rect">
            <a:avLst/>
          </a:prstGeom>
        </p:spPr>
      </p:pic>
      <p:pic>
        <p:nvPicPr>
          <p:cNvPr id="16" name="Graphic 15" descr="Badge with solid fill">
            <a:extLst>
              <a:ext uri="{FF2B5EF4-FFF2-40B4-BE49-F238E27FC236}">
                <a16:creationId xmlns:a16="http://schemas.microsoft.com/office/drawing/2014/main" id="{9939FB20-0AB2-43B2-DFAA-09635B6069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0442" y="3684191"/>
            <a:ext cx="555282" cy="555282"/>
          </a:xfrm>
          <a:prstGeom prst="rect">
            <a:avLst/>
          </a:prstGeom>
        </p:spPr>
      </p:pic>
    </p:spTree>
    <p:extLst>
      <p:ext uri="{BB962C8B-B14F-4D97-AF65-F5344CB8AC3E}">
        <p14:creationId xmlns:p14="http://schemas.microsoft.com/office/powerpoint/2010/main" val="60322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39D-1AD0-986E-C486-A3DFE0565E93}"/>
              </a:ext>
            </a:extLst>
          </p:cNvPr>
          <p:cNvSpPr>
            <a:spLocks noGrp="1"/>
          </p:cNvSpPr>
          <p:nvPr>
            <p:ph type="title"/>
          </p:nvPr>
        </p:nvSpPr>
        <p:spPr>
          <a:xfrm>
            <a:off x="616526" y="282646"/>
            <a:ext cx="10515600" cy="779030"/>
          </a:xfrm>
        </p:spPr>
        <p:txBody>
          <a:bodyPr/>
          <a:lstStyle/>
          <a:p>
            <a:r>
              <a:rPr lang="en-US" dirty="0"/>
              <a:t>Model Evaluation</a:t>
            </a:r>
          </a:p>
        </p:txBody>
      </p:sp>
      <p:sp>
        <p:nvSpPr>
          <p:cNvPr id="3" name="Content Placeholder 2">
            <a:extLst>
              <a:ext uri="{FF2B5EF4-FFF2-40B4-BE49-F238E27FC236}">
                <a16:creationId xmlns:a16="http://schemas.microsoft.com/office/drawing/2014/main" id="{3304BCA4-9280-BAB0-E739-F6F0641B8129}"/>
              </a:ext>
            </a:extLst>
          </p:cNvPr>
          <p:cNvSpPr>
            <a:spLocks noGrp="1"/>
          </p:cNvSpPr>
          <p:nvPr>
            <p:ph idx="1"/>
          </p:nvPr>
        </p:nvSpPr>
        <p:spPr>
          <a:xfrm>
            <a:off x="686955" y="1577150"/>
            <a:ext cx="10417464" cy="779030"/>
          </a:xfrm>
        </p:spPr>
        <p:txBody>
          <a:bodyPr>
            <a:normAutofit/>
          </a:bodyPr>
          <a:lstStyle/>
          <a:p>
            <a:pPr marL="0" indent="0">
              <a:buNone/>
            </a:pPr>
            <a:r>
              <a:rPr lang="en-US" sz="1800" dirty="0"/>
              <a:t>For the 3 models I had created, I calculated the </a:t>
            </a:r>
            <a:r>
              <a:rPr lang="en-US" sz="1800" b="1" dirty="0"/>
              <a:t>Mean Squared Error</a:t>
            </a:r>
            <a:r>
              <a:rPr lang="en-US" sz="1800" dirty="0"/>
              <a:t> for each one and observed the </a:t>
            </a:r>
            <a:r>
              <a:rPr lang="en-US" sz="1800" b="1" dirty="0"/>
              <a:t>Adjusted R^2 value </a:t>
            </a:r>
            <a:r>
              <a:rPr lang="en-US" sz="1800" dirty="0"/>
              <a:t>to choose the best model.</a:t>
            </a:r>
          </a:p>
        </p:txBody>
      </p:sp>
      <p:grpSp>
        <p:nvGrpSpPr>
          <p:cNvPr id="13" name="Group 12">
            <a:extLst>
              <a:ext uri="{FF2B5EF4-FFF2-40B4-BE49-F238E27FC236}">
                <a16:creationId xmlns:a16="http://schemas.microsoft.com/office/drawing/2014/main" id="{A87680AB-34BE-BB24-A57E-C754F76A4182}"/>
              </a:ext>
            </a:extLst>
          </p:cNvPr>
          <p:cNvGrpSpPr/>
          <p:nvPr/>
        </p:nvGrpSpPr>
        <p:grpSpPr>
          <a:xfrm>
            <a:off x="727363" y="2474626"/>
            <a:ext cx="6403111" cy="3968795"/>
            <a:chOff x="727363" y="2327562"/>
            <a:chExt cx="6403111" cy="3968795"/>
          </a:xfrm>
        </p:grpSpPr>
        <p:pic>
          <p:nvPicPr>
            <p:cNvPr id="5" name="Picture 4">
              <a:extLst>
                <a:ext uri="{FF2B5EF4-FFF2-40B4-BE49-F238E27FC236}">
                  <a16:creationId xmlns:a16="http://schemas.microsoft.com/office/drawing/2014/main" id="{DECB67CA-D0D8-B134-5D48-2C712BA8661F}"/>
                </a:ext>
              </a:extLst>
            </p:cNvPr>
            <p:cNvPicPr>
              <a:picLocks noChangeAspect="1"/>
            </p:cNvPicPr>
            <p:nvPr/>
          </p:nvPicPr>
          <p:blipFill rotWithShape="1">
            <a:blip r:embed="rId2"/>
            <a:srcRect r="25203"/>
            <a:stretch/>
          </p:blipFill>
          <p:spPr>
            <a:xfrm>
              <a:off x="727363" y="2327563"/>
              <a:ext cx="2967182" cy="3967018"/>
            </a:xfrm>
            <a:prstGeom prst="rect">
              <a:avLst/>
            </a:prstGeom>
            <a:solidFill>
              <a:srgbClr val="000000">
                <a:shade val="95000"/>
              </a:srgbClr>
            </a:solidFill>
            <a:ln w="12700" cap="sq">
              <a:solidFill>
                <a:srgbClr val="000000"/>
              </a:solidFill>
              <a:miter lim="800000"/>
            </a:ln>
            <a:effectLst/>
          </p:spPr>
        </p:pic>
        <p:pic>
          <p:nvPicPr>
            <p:cNvPr id="7" name="Picture 6">
              <a:extLst>
                <a:ext uri="{FF2B5EF4-FFF2-40B4-BE49-F238E27FC236}">
                  <a16:creationId xmlns:a16="http://schemas.microsoft.com/office/drawing/2014/main" id="{2048A38B-2195-927B-3822-A1C6A422B1F2}"/>
                </a:ext>
              </a:extLst>
            </p:cNvPr>
            <p:cNvPicPr>
              <a:picLocks noChangeAspect="1"/>
            </p:cNvPicPr>
            <p:nvPr/>
          </p:nvPicPr>
          <p:blipFill rotWithShape="1">
            <a:blip r:embed="rId3"/>
            <a:srcRect r="21804"/>
            <a:stretch/>
          </p:blipFill>
          <p:spPr>
            <a:xfrm>
              <a:off x="4027054" y="2327562"/>
              <a:ext cx="3103420" cy="3968795"/>
            </a:xfrm>
            <a:prstGeom prst="rect">
              <a:avLst/>
            </a:prstGeom>
            <a:solidFill>
              <a:srgbClr val="000000">
                <a:shade val="95000"/>
              </a:srgbClr>
            </a:solidFill>
            <a:ln w="12700" cap="sq">
              <a:solidFill>
                <a:srgbClr val="000000"/>
              </a:solidFill>
              <a:miter lim="800000"/>
            </a:ln>
            <a:effectLst/>
          </p:spPr>
        </p:pic>
        <p:pic>
          <p:nvPicPr>
            <p:cNvPr id="9" name="Picture 8">
              <a:extLst>
                <a:ext uri="{FF2B5EF4-FFF2-40B4-BE49-F238E27FC236}">
                  <a16:creationId xmlns:a16="http://schemas.microsoft.com/office/drawing/2014/main" id="{A74BCF2D-DE66-21B8-1097-1D2375218EAB}"/>
                </a:ext>
              </a:extLst>
            </p:cNvPr>
            <p:cNvPicPr>
              <a:picLocks noChangeAspect="1"/>
            </p:cNvPicPr>
            <p:nvPr/>
          </p:nvPicPr>
          <p:blipFill>
            <a:blip r:embed="rId4"/>
            <a:stretch>
              <a:fillRect/>
            </a:stretch>
          </p:blipFill>
          <p:spPr>
            <a:xfrm>
              <a:off x="3085803" y="3376754"/>
              <a:ext cx="1549993" cy="1286164"/>
            </a:xfrm>
            <a:prstGeom prst="rect">
              <a:avLst/>
            </a:prstGeom>
            <a:solidFill>
              <a:srgbClr val="000000">
                <a:shade val="95000"/>
              </a:srgbClr>
            </a:solidFill>
            <a:ln w="12700" cap="sq">
              <a:solidFill>
                <a:srgbClr val="000000"/>
              </a:solidFill>
              <a:miter lim="800000"/>
            </a:ln>
            <a:effectLst/>
          </p:spPr>
        </p:pic>
      </p:grpSp>
      <p:sp>
        <p:nvSpPr>
          <p:cNvPr id="10" name="TextBox 9">
            <a:extLst>
              <a:ext uri="{FF2B5EF4-FFF2-40B4-BE49-F238E27FC236}">
                <a16:creationId xmlns:a16="http://schemas.microsoft.com/office/drawing/2014/main" id="{75561EE1-64FC-B515-D0C8-5BAC8B1CA140}"/>
              </a:ext>
            </a:extLst>
          </p:cNvPr>
          <p:cNvSpPr txBox="1"/>
          <p:nvPr/>
        </p:nvSpPr>
        <p:spPr>
          <a:xfrm>
            <a:off x="7603296" y="2412574"/>
            <a:ext cx="3834041" cy="1754326"/>
          </a:xfrm>
          <a:prstGeom prst="rect">
            <a:avLst/>
          </a:prstGeom>
          <a:noFill/>
        </p:spPr>
        <p:txBody>
          <a:bodyPr wrap="square" rtlCol="0">
            <a:spAutoFit/>
          </a:bodyPr>
          <a:lstStyle/>
          <a:p>
            <a:r>
              <a:rPr lang="en-US" dirty="0"/>
              <a:t>The comparison of Mean Squared Errors (MSE) and accuracy indicates that the </a:t>
            </a:r>
            <a:r>
              <a:rPr lang="en-US" b="1" dirty="0"/>
              <a:t>stepwise selection model </a:t>
            </a:r>
            <a:r>
              <a:rPr lang="en-US" dirty="0"/>
              <a:t>performed the best among the three, showcasing its potential for accurate predictions and reduced complexity. </a:t>
            </a:r>
          </a:p>
        </p:txBody>
      </p:sp>
      <p:sp>
        <p:nvSpPr>
          <p:cNvPr id="11" name="TextBox 10">
            <a:extLst>
              <a:ext uri="{FF2B5EF4-FFF2-40B4-BE49-F238E27FC236}">
                <a16:creationId xmlns:a16="http://schemas.microsoft.com/office/drawing/2014/main" id="{7D0659F3-843E-F4A8-CDA7-129C02404560}"/>
              </a:ext>
            </a:extLst>
          </p:cNvPr>
          <p:cNvSpPr txBox="1"/>
          <p:nvPr/>
        </p:nvSpPr>
        <p:spPr>
          <a:xfrm>
            <a:off x="7603295" y="4542186"/>
            <a:ext cx="3861341" cy="1661993"/>
          </a:xfrm>
          <a:prstGeom prst="rect">
            <a:avLst/>
          </a:prstGeom>
          <a:noFill/>
        </p:spPr>
        <p:txBody>
          <a:bodyPr wrap="square" rtlCol="0">
            <a:spAutoFit/>
          </a:bodyPr>
          <a:lstStyle/>
          <a:p>
            <a:r>
              <a:rPr lang="en-US" b="1" u="sng" dirty="0"/>
              <a:t>Key Predictors Identified </a:t>
            </a:r>
          </a:p>
          <a:p>
            <a:r>
              <a:rPr lang="en-US" sz="1100" dirty="0"/>
              <a:t>(More on this in the next slide)</a:t>
            </a:r>
          </a:p>
          <a:p>
            <a:endParaRPr lang="en-US" dirty="0"/>
          </a:p>
          <a:p>
            <a:pPr marL="285750" indent="-285750">
              <a:buFont typeface="Arial" panose="020B0604020202020204" pitchFamily="34" charset="0"/>
              <a:buChar char="•"/>
            </a:pPr>
            <a:r>
              <a:rPr lang="en-US" dirty="0"/>
              <a:t>Dental cost</a:t>
            </a:r>
          </a:p>
          <a:p>
            <a:pPr marL="285750" indent="-285750">
              <a:buFont typeface="Arial" panose="020B0604020202020204" pitchFamily="34" charset="0"/>
              <a:buChar char="•"/>
            </a:pPr>
            <a:r>
              <a:rPr lang="en-US" dirty="0"/>
              <a:t>Permanent bonus pay</a:t>
            </a:r>
          </a:p>
          <a:p>
            <a:pPr marL="285750" indent="-285750">
              <a:buFont typeface="Arial" panose="020B0604020202020204" pitchFamily="34" charset="0"/>
              <a:buChar char="•"/>
            </a:pPr>
            <a:r>
              <a:rPr lang="en-US" dirty="0"/>
              <a:t>Q1 Payment</a:t>
            </a:r>
          </a:p>
        </p:txBody>
      </p:sp>
      <p:sp>
        <p:nvSpPr>
          <p:cNvPr id="12" name="TextBox 11">
            <a:extLst>
              <a:ext uri="{FF2B5EF4-FFF2-40B4-BE49-F238E27FC236}">
                <a16:creationId xmlns:a16="http://schemas.microsoft.com/office/drawing/2014/main" id="{54F73448-D401-D3CB-C2A5-8E72E7593A2B}"/>
              </a:ext>
            </a:extLst>
          </p:cNvPr>
          <p:cNvSpPr txBox="1"/>
          <p:nvPr/>
        </p:nvSpPr>
        <p:spPr>
          <a:xfrm>
            <a:off x="686955" y="1089372"/>
            <a:ext cx="10777682" cy="369332"/>
          </a:xfrm>
          <a:prstGeom prst="rect">
            <a:avLst/>
          </a:prstGeom>
          <a:noFill/>
        </p:spPr>
        <p:txBody>
          <a:bodyPr wrap="square" rtlCol="0">
            <a:spAutoFit/>
          </a:bodyPr>
          <a:lstStyle/>
          <a:p>
            <a:r>
              <a:rPr lang="en-US" dirty="0"/>
              <a:t>I decided to do predictions on </a:t>
            </a:r>
            <a:r>
              <a:rPr lang="en-US" b="1" dirty="0"/>
              <a:t>Basic Life Cost </a:t>
            </a:r>
            <a:r>
              <a:rPr lang="en-US" dirty="0"/>
              <a:t>which is part of the total benefit costs for employees. </a:t>
            </a:r>
          </a:p>
        </p:txBody>
      </p:sp>
    </p:spTree>
    <p:extLst>
      <p:ext uri="{BB962C8B-B14F-4D97-AF65-F5344CB8AC3E}">
        <p14:creationId xmlns:p14="http://schemas.microsoft.com/office/powerpoint/2010/main" val="31074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4650-053E-71F4-5272-468E94C359E9}"/>
              </a:ext>
            </a:extLst>
          </p:cNvPr>
          <p:cNvSpPr>
            <a:spLocks noGrp="1"/>
          </p:cNvSpPr>
          <p:nvPr>
            <p:ph type="title"/>
          </p:nvPr>
        </p:nvSpPr>
        <p:spPr>
          <a:xfrm>
            <a:off x="357909" y="14149"/>
            <a:ext cx="10515600" cy="1325563"/>
          </a:xfrm>
        </p:spPr>
        <p:txBody>
          <a:bodyPr/>
          <a:lstStyle/>
          <a:p>
            <a:r>
              <a:rPr lang="en-US" dirty="0"/>
              <a:t>Key Observations &amp; Takeaways</a:t>
            </a:r>
          </a:p>
        </p:txBody>
      </p:sp>
      <p:sp>
        <p:nvSpPr>
          <p:cNvPr id="4" name="TextBox 3">
            <a:extLst>
              <a:ext uri="{FF2B5EF4-FFF2-40B4-BE49-F238E27FC236}">
                <a16:creationId xmlns:a16="http://schemas.microsoft.com/office/drawing/2014/main" id="{C7A29F54-E94D-1F74-9333-747F92203699}"/>
              </a:ext>
            </a:extLst>
          </p:cNvPr>
          <p:cNvSpPr txBox="1"/>
          <p:nvPr/>
        </p:nvSpPr>
        <p:spPr>
          <a:xfrm>
            <a:off x="4562115" y="1239134"/>
            <a:ext cx="7271976"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Predicting </a:t>
            </a:r>
            <a:r>
              <a:rPr lang="en-US" sz="1600" b="1" dirty="0"/>
              <a:t>Basic Life Cost</a:t>
            </a:r>
            <a:r>
              <a:rPr lang="en-US" sz="1600" dirty="0"/>
              <a:t>, a component of total benefits for employees, is valuable because it often goes overlooked in comparison to more emphasized benefits like health coverage. Despite its subtlety, accurately forecasting Basic Life Cost contributes to a comprehensive understanding of compensation structures, aiding in strategic decision-making and resource allocation within organizations. </a:t>
            </a:r>
          </a:p>
          <a:p>
            <a:endParaRPr lang="en-US" sz="1600" dirty="0"/>
          </a:p>
          <a:p>
            <a:pPr marL="285750" indent="-285750">
              <a:buFont typeface="Arial" panose="020B0604020202020204" pitchFamily="34" charset="0"/>
              <a:buChar char="•"/>
            </a:pPr>
            <a:r>
              <a:rPr lang="en-US" sz="1600" dirty="0"/>
              <a:t>Notably, employees of the </a:t>
            </a:r>
            <a:r>
              <a:rPr lang="en-US" sz="1600" b="1" dirty="0"/>
              <a:t>Water &amp; Power (DWP) department </a:t>
            </a:r>
            <a:r>
              <a:rPr lang="en-US" sz="1600" dirty="0"/>
              <a:t>lack basic life coverage in the dataset (Seen in the figure to the left). This raises intriguing possibilities: either the department doesn't offer this benefit, or employees opted out, possibly due to the ability to purchase benefits through payroll deductions, a choice they might not have preferred.</a:t>
            </a:r>
          </a:p>
          <a:p>
            <a:endParaRPr lang="en-US" sz="1600" dirty="0"/>
          </a:p>
          <a:p>
            <a:pPr marL="285750" indent="-285750">
              <a:buFont typeface="Arial" panose="020B0604020202020204" pitchFamily="34" charset="0"/>
              <a:buChar char="•"/>
            </a:pPr>
            <a:r>
              <a:rPr lang="en-US" sz="1600" dirty="0"/>
              <a:t>Key predictors such as</a:t>
            </a:r>
            <a:r>
              <a:rPr lang="en-US" sz="1600" b="1" dirty="0"/>
              <a:t> Permanent Bonus Pay &amp; Q1 Payments </a:t>
            </a:r>
            <a:r>
              <a:rPr lang="en-US" sz="1600" dirty="0"/>
              <a:t>caught me by surprise. A strong positive correlation with Permanent Bonus Pay emphasizes the impact of bonuses on Basic Life Cost. Organizations considering bonus structures should be aware of the associated implications for life insurance expenses. On the other hand, a negative correlation suggests a relationship where higher Q1 Payments are associated with lower Basic Life Costs. This could be linked to seasonal variations or specific compensation structures.</a:t>
            </a:r>
          </a:p>
          <a:p>
            <a:pPr marL="285750" indent="-285750">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7CCA1C57-A6B7-E3BB-0BC3-057513707347}"/>
              </a:ext>
            </a:extLst>
          </p:cNvPr>
          <p:cNvPicPr>
            <a:picLocks noChangeAspect="1"/>
          </p:cNvPicPr>
          <p:nvPr/>
        </p:nvPicPr>
        <p:blipFill>
          <a:blip r:embed="rId2"/>
          <a:stretch>
            <a:fillRect/>
          </a:stretch>
        </p:blipFill>
        <p:spPr>
          <a:xfrm>
            <a:off x="431476" y="1710530"/>
            <a:ext cx="4057073" cy="4057073"/>
          </a:xfrm>
          <a:prstGeom prst="rect">
            <a:avLst/>
          </a:prstGeom>
          <a:solidFill>
            <a:srgbClr val="000000">
              <a:shade val="95000"/>
            </a:srgbClr>
          </a:solidFill>
          <a:ln w="12700" cap="sq">
            <a:solidFill>
              <a:srgbClr val="000000"/>
            </a:solidFill>
            <a:miter lim="800000"/>
          </a:ln>
          <a:effectLst/>
        </p:spPr>
      </p:pic>
    </p:spTree>
    <p:extLst>
      <p:ext uri="{BB962C8B-B14F-4D97-AF65-F5344CB8AC3E}">
        <p14:creationId xmlns:p14="http://schemas.microsoft.com/office/powerpoint/2010/main" val="3448943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354</TotalTime>
  <Words>628</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Predicting Salary Benefits in Los Angeles City Departments</vt:lpstr>
      <vt:lpstr>Hypothesis Testing </vt:lpstr>
      <vt:lpstr>Model Evaluation</vt:lpstr>
      <vt:lpstr>Key Observations &amp;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Factors Influencing Basic Life Cost in LA City Payroll Data</dc:title>
  <dc:creator>Aakash Sai</dc:creator>
  <cp:lastModifiedBy>Aakash Sai</cp:lastModifiedBy>
  <cp:revision>61</cp:revision>
  <dcterms:created xsi:type="dcterms:W3CDTF">2024-03-07T00:56:10Z</dcterms:created>
  <dcterms:modified xsi:type="dcterms:W3CDTF">2024-03-08T23:19:12Z</dcterms:modified>
</cp:coreProperties>
</file>