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1" r:id="rId1"/>
  </p:sldMasterIdLst>
  <p:sldIdLst>
    <p:sldId id="257" r:id="rId2"/>
    <p:sldId id="259" r:id="rId3"/>
    <p:sldId id="260" r:id="rId4"/>
    <p:sldId id="262" r:id="rId5"/>
    <p:sldId id="258" r:id="rId6"/>
    <p:sldId id="268" r:id="rId7"/>
    <p:sldId id="270" r:id="rId8"/>
    <p:sldId id="267"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6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2113C6-A60B-4040-9F82-ED4FDC76F568}" type="datetimeFigureOut">
              <a:rPr lang="en-US" smtClean="0"/>
              <a:t>1/31/21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E4ECE-AC62-FC40-9227-3F3CFCB1C2B5}" type="slidenum">
              <a:rPr lang="en-US" smtClean="0"/>
              <a:t>‹#›</a:t>
            </a:fld>
            <a:endParaRPr lang="en-US"/>
          </a:p>
        </p:txBody>
      </p:sp>
    </p:spTree>
    <p:extLst>
      <p:ext uri="{BB962C8B-B14F-4D97-AF65-F5344CB8AC3E}">
        <p14:creationId xmlns:p14="http://schemas.microsoft.com/office/powerpoint/2010/main" val="534282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2113C6-A60B-4040-9F82-ED4FDC76F568}" type="datetimeFigureOut">
              <a:rPr lang="en-US" smtClean="0"/>
              <a:t>1/31/21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E4ECE-AC62-FC40-9227-3F3CFCB1C2B5}" type="slidenum">
              <a:rPr lang="en-US" smtClean="0"/>
              <a:t>‹#›</a:t>
            </a:fld>
            <a:endParaRPr lang="en-US"/>
          </a:p>
        </p:txBody>
      </p:sp>
    </p:spTree>
    <p:extLst>
      <p:ext uri="{BB962C8B-B14F-4D97-AF65-F5344CB8AC3E}">
        <p14:creationId xmlns:p14="http://schemas.microsoft.com/office/powerpoint/2010/main" val="237029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2113C6-A60B-4040-9F82-ED4FDC76F568}" type="datetimeFigureOut">
              <a:rPr lang="en-US" smtClean="0"/>
              <a:t>1/31/21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E4ECE-AC62-FC40-9227-3F3CFCB1C2B5}" type="slidenum">
              <a:rPr lang="en-US" smtClean="0"/>
              <a:t>‹#›</a:t>
            </a:fld>
            <a:endParaRPr lang="en-US"/>
          </a:p>
        </p:txBody>
      </p:sp>
    </p:spTree>
    <p:extLst>
      <p:ext uri="{BB962C8B-B14F-4D97-AF65-F5344CB8AC3E}">
        <p14:creationId xmlns:p14="http://schemas.microsoft.com/office/powerpoint/2010/main" val="3159143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2113C6-A60B-4040-9F82-ED4FDC76F568}" type="datetimeFigureOut">
              <a:rPr lang="en-US" smtClean="0"/>
              <a:t>1/31/21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E4ECE-AC62-FC40-9227-3F3CFCB1C2B5}" type="slidenum">
              <a:rPr lang="en-US" smtClean="0"/>
              <a:t>‹#›</a:t>
            </a:fld>
            <a:endParaRPr lang="en-US"/>
          </a:p>
        </p:txBody>
      </p:sp>
    </p:spTree>
    <p:extLst>
      <p:ext uri="{BB962C8B-B14F-4D97-AF65-F5344CB8AC3E}">
        <p14:creationId xmlns:p14="http://schemas.microsoft.com/office/powerpoint/2010/main" val="41848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113C6-A60B-4040-9F82-ED4FDC76F568}" type="datetimeFigureOut">
              <a:rPr lang="en-US" smtClean="0"/>
              <a:t>1/31/21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E4ECE-AC62-FC40-9227-3F3CFCB1C2B5}" type="slidenum">
              <a:rPr lang="en-US" smtClean="0"/>
              <a:t>‹#›</a:t>
            </a:fld>
            <a:endParaRPr lang="en-US"/>
          </a:p>
        </p:txBody>
      </p:sp>
    </p:spTree>
    <p:extLst>
      <p:ext uri="{BB962C8B-B14F-4D97-AF65-F5344CB8AC3E}">
        <p14:creationId xmlns:p14="http://schemas.microsoft.com/office/powerpoint/2010/main" val="339632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113C6-A60B-4040-9F82-ED4FDC76F568}" type="datetimeFigureOut">
              <a:rPr lang="en-US" smtClean="0"/>
              <a:t>1/31/21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E4ECE-AC62-FC40-9227-3F3CFCB1C2B5}" type="slidenum">
              <a:rPr lang="en-US" smtClean="0"/>
              <a:t>‹#›</a:t>
            </a:fld>
            <a:endParaRPr lang="en-US"/>
          </a:p>
        </p:txBody>
      </p:sp>
    </p:spTree>
    <p:extLst>
      <p:ext uri="{BB962C8B-B14F-4D97-AF65-F5344CB8AC3E}">
        <p14:creationId xmlns:p14="http://schemas.microsoft.com/office/powerpoint/2010/main" val="1698293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2113C6-A60B-4040-9F82-ED4FDC76F568}" type="datetimeFigureOut">
              <a:rPr lang="en-US" smtClean="0"/>
              <a:t>1/31/21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4E4ECE-AC62-FC40-9227-3F3CFCB1C2B5}" type="slidenum">
              <a:rPr lang="en-US" smtClean="0"/>
              <a:t>‹#›</a:t>
            </a:fld>
            <a:endParaRPr lang="en-US"/>
          </a:p>
        </p:txBody>
      </p:sp>
    </p:spTree>
    <p:extLst>
      <p:ext uri="{BB962C8B-B14F-4D97-AF65-F5344CB8AC3E}">
        <p14:creationId xmlns:p14="http://schemas.microsoft.com/office/powerpoint/2010/main" val="4043355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2113C6-A60B-4040-9F82-ED4FDC76F568}" type="datetimeFigureOut">
              <a:rPr lang="en-US" smtClean="0"/>
              <a:t>1/31/21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4E4ECE-AC62-FC40-9227-3F3CFCB1C2B5}" type="slidenum">
              <a:rPr lang="en-US" smtClean="0"/>
              <a:t>‹#›</a:t>
            </a:fld>
            <a:endParaRPr lang="en-US"/>
          </a:p>
        </p:txBody>
      </p:sp>
    </p:spTree>
    <p:extLst>
      <p:ext uri="{BB962C8B-B14F-4D97-AF65-F5344CB8AC3E}">
        <p14:creationId xmlns:p14="http://schemas.microsoft.com/office/powerpoint/2010/main" val="4106115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2113C6-A60B-4040-9F82-ED4FDC76F568}" type="datetimeFigureOut">
              <a:rPr lang="en-US" smtClean="0"/>
              <a:t>1/31/21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4E4ECE-AC62-FC40-9227-3F3CFCB1C2B5}" type="slidenum">
              <a:rPr lang="en-US" smtClean="0"/>
              <a:t>‹#›</a:t>
            </a:fld>
            <a:endParaRPr lang="en-US"/>
          </a:p>
        </p:txBody>
      </p:sp>
    </p:spTree>
    <p:extLst>
      <p:ext uri="{BB962C8B-B14F-4D97-AF65-F5344CB8AC3E}">
        <p14:creationId xmlns:p14="http://schemas.microsoft.com/office/powerpoint/2010/main" val="755770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2113C6-A60B-4040-9F82-ED4FDC76F568}" type="datetimeFigureOut">
              <a:rPr lang="en-US" smtClean="0"/>
              <a:t>1/31/21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E4ECE-AC62-FC40-9227-3F3CFCB1C2B5}" type="slidenum">
              <a:rPr lang="en-US" smtClean="0"/>
              <a:t>‹#›</a:t>
            </a:fld>
            <a:endParaRPr lang="en-US"/>
          </a:p>
        </p:txBody>
      </p:sp>
    </p:spTree>
    <p:extLst>
      <p:ext uri="{BB962C8B-B14F-4D97-AF65-F5344CB8AC3E}">
        <p14:creationId xmlns:p14="http://schemas.microsoft.com/office/powerpoint/2010/main" val="1153387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2113C6-A60B-4040-9F82-ED4FDC76F568}" type="datetimeFigureOut">
              <a:rPr lang="en-US" smtClean="0"/>
              <a:t>1/31/21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E4ECE-AC62-FC40-9227-3F3CFCB1C2B5}" type="slidenum">
              <a:rPr lang="en-US" smtClean="0"/>
              <a:t>‹#›</a:t>
            </a:fld>
            <a:endParaRPr lang="en-US"/>
          </a:p>
        </p:txBody>
      </p:sp>
    </p:spTree>
    <p:extLst>
      <p:ext uri="{BB962C8B-B14F-4D97-AF65-F5344CB8AC3E}">
        <p14:creationId xmlns:p14="http://schemas.microsoft.com/office/powerpoint/2010/main" val="3040168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2113C6-A60B-4040-9F82-ED4FDC76F568}" type="datetimeFigureOut">
              <a:rPr lang="en-US" smtClean="0"/>
              <a:t>1/31/21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E4ECE-AC62-FC40-9227-3F3CFCB1C2B5}" type="slidenum">
              <a:rPr lang="en-US" smtClean="0"/>
              <a:t>‹#›</a:t>
            </a:fld>
            <a:endParaRPr lang="en-US"/>
          </a:p>
        </p:txBody>
      </p:sp>
    </p:spTree>
    <p:extLst>
      <p:ext uri="{BB962C8B-B14F-4D97-AF65-F5344CB8AC3E}">
        <p14:creationId xmlns:p14="http://schemas.microsoft.com/office/powerpoint/2010/main" val="1448889952"/>
      </p:ext>
    </p:extLst>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C5DC6C-E926-2A40-9A98-ACE0B7657BA1}"/>
              </a:ext>
            </a:extLst>
          </p:cNvPr>
          <p:cNvSpPr>
            <a:spLocks noGrp="1"/>
          </p:cNvSpPr>
          <p:nvPr>
            <p:ph type="ctrTitle"/>
          </p:nvPr>
        </p:nvSpPr>
        <p:spPr>
          <a:xfrm>
            <a:off x="-217302" y="420213"/>
            <a:ext cx="9624323" cy="3574778"/>
          </a:xfrm>
          <a:effectLst>
            <a:outerShdw blurRad="50800" dist="38100" dir="2700000" algn="tl" rotWithShape="0">
              <a:prstClr val="black">
                <a:alpha val="40000"/>
              </a:prstClr>
            </a:outerShdw>
          </a:effectLst>
        </p:spPr>
        <p:txBody>
          <a:bodyPr>
            <a:normAutofit/>
          </a:bodyPr>
          <a:lstStyle/>
          <a:p>
            <a:r>
              <a:rPr lang="en-US" sz="4800" dirty="0">
                <a:solidFill>
                  <a:srgbClr val="FFFFFF"/>
                </a:solidFill>
              </a:rPr>
              <a:t>Predicting the Risk of Heart Disease</a:t>
            </a:r>
            <a:br>
              <a:rPr lang="en-US" sz="4500" dirty="0">
                <a:solidFill>
                  <a:srgbClr val="FFFFFF"/>
                </a:solidFill>
              </a:rPr>
            </a:br>
            <a:endParaRPr lang="en-US" sz="4500" dirty="0">
              <a:solidFill>
                <a:srgbClr val="FFFFFF"/>
              </a:solidFill>
            </a:endParaRPr>
          </a:p>
        </p:txBody>
      </p:sp>
      <p:sp>
        <p:nvSpPr>
          <p:cNvPr id="3" name="Subtitle 2">
            <a:extLst>
              <a:ext uri="{FF2B5EF4-FFF2-40B4-BE49-F238E27FC236}">
                <a16:creationId xmlns:a16="http://schemas.microsoft.com/office/drawing/2014/main" id="{1BF960EE-36B6-3041-95D0-6DC756B992D8}"/>
              </a:ext>
            </a:extLst>
          </p:cNvPr>
          <p:cNvSpPr>
            <a:spLocks noGrp="1"/>
          </p:cNvSpPr>
          <p:nvPr>
            <p:ph type="subTitle" idx="1"/>
          </p:nvPr>
        </p:nvSpPr>
        <p:spPr>
          <a:xfrm>
            <a:off x="822960" y="3429000"/>
            <a:ext cx="7543800" cy="1282707"/>
          </a:xfrm>
          <a:effectLst>
            <a:outerShdw blurRad="50800" dist="38100" dir="2700000" algn="tl" rotWithShape="0">
              <a:prstClr val="black">
                <a:alpha val="40000"/>
              </a:prstClr>
            </a:outerShdw>
          </a:effectLst>
        </p:spPr>
        <p:txBody>
          <a:bodyPr>
            <a:normAutofit/>
          </a:bodyPr>
          <a:lstStyle/>
          <a:p>
            <a:r>
              <a:rPr lang="en-US" dirty="0">
                <a:solidFill>
                  <a:srgbClr val="FFFFFF"/>
                </a:solidFill>
              </a:rPr>
              <a:t>Springboard Capstone 2 | Aakash S. </a:t>
            </a:r>
          </a:p>
        </p:txBody>
      </p:sp>
    </p:spTree>
    <p:extLst>
      <p:ext uri="{BB962C8B-B14F-4D97-AF65-F5344CB8AC3E}">
        <p14:creationId xmlns:p14="http://schemas.microsoft.com/office/powerpoint/2010/main" val="92159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14709-CAEC-F040-A72E-CF682AFA16D0}"/>
              </a:ext>
            </a:extLst>
          </p:cNvPr>
          <p:cNvSpPr>
            <a:spLocks noGrp="1"/>
          </p:cNvSpPr>
          <p:nvPr>
            <p:ph type="title"/>
          </p:nvPr>
        </p:nvSpPr>
        <p:spPr/>
        <p:txBody>
          <a:bodyPr/>
          <a:lstStyle/>
          <a:p>
            <a:pPr algn="ctr"/>
            <a:r>
              <a:rPr lang="en-US" dirty="0"/>
              <a:t>Project Goal</a:t>
            </a:r>
          </a:p>
        </p:txBody>
      </p:sp>
      <p:sp>
        <p:nvSpPr>
          <p:cNvPr id="3" name="Content Placeholder 2">
            <a:extLst>
              <a:ext uri="{FF2B5EF4-FFF2-40B4-BE49-F238E27FC236}">
                <a16:creationId xmlns:a16="http://schemas.microsoft.com/office/drawing/2014/main" id="{FB3098CF-487B-2542-A80C-3537604F64E7}"/>
              </a:ext>
            </a:extLst>
          </p:cNvPr>
          <p:cNvSpPr>
            <a:spLocks noGrp="1"/>
          </p:cNvSpPr>
          <p:nvPr>
            <p:ph idx="1"/>
          </p:nvPr>
        </p:nvSpPr>
        <p:spPr>
          <a:xfrm>
            <a:off x="628650" y="2446995"/>
            <a:ext cx="7886700" cy="844003"/>
          </a:xfrm>
        </p:spPr>
        <p:txBody>
          <a:bodyPr>
            <a:normAutofit lnSpcReduction="10000"/>
          </a:bodyPr>
          <a:lstStyle/>
          <a:p>
            <a:r>
              <a:rPr lang="en-US" dirty="0"/>
              <a:t>Identify who had or did not have heart disease based of the features in the dataset</a:t>
            </a:r>
          </a:p>
        </p:txBody>
      </p:sp>
    </p:spTree>
    <p:extLst>
      <p:ext uri="{BB962C8B-B14F-4D97-AF65-F5344CB8AC3E}">
        <p14:creationId xmlns:p14="http://schemas.microsoft.com/office/powerpoint/2010/main" val="1225133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6FC9B-F920-2848-9E59-AA2D99C8E99F}"/>
              </a:ext>
            </a:extLst>
          </p:cNvPr>
          <p:cNvSpPr>
            <a:spLocks noGrp="1"/>
          </p:cNvSpPr>
          <p:nvPr>
            <p:ph type="title"/>
          </p:nvPr>
        </p:nvSpPr>
        <p:spPr/>
        <p:txBody>
          <a:bodyPr/>
          <a:lstStyle/>
          <a:p>
            <a:pPr algn="ctr"/>
            <a:r>
              <a:rPr lang="en-US" dirty="0"/>
              <a:t>Stakeholders</a:t>
            </a:r>
          </a:p>
        </p:txBody>
      </p:sp>
      <p:sp>
        <p:nvSpPr>
          <p:cNvPr id="3" name="Content Placeholder 2">
            <a:extLst>
              <a:ext uri="{FF2B5EF4-FFF2-40B4-BE49-F238E27FC236}">
                <a16:creationId xmlns:a16="http://schemas.microsoft.com/office/drawing/2014/main" id="{38B6A842-E63B-BA46-823C-282B6EFAB310}"/>
              </a:ext>
            </a:extLst>
          </p:cNvPr>
          <p:cNvSpPr>
            <a:spLocks noGrp="1"/>
          </p:cNvSpPr>
          <p:nvPr>
            <p:ph sz="half" idx="1"/>
          </p:nvPr>
        </p:nvSpPr>
        <p:spPr>
          <a:xfrm>
            <a:off x="735396" y="2351141"/>
            <a:ext cx="7558909" cy="3051176"/>
          </a:xfrm>
        </p:spPr>
        <p:txBody>
          <a:bodyPr>
            <a:normAutofit/>
          </a:bodyPr>
          <a:lstStyle/>
          <a:p>
            <a:r>
              <a:rPr lang="en-US" dirty="0"/>
              <a:t>Hospitals </a:t>
            </a:r>
          </a:p>
          <a:p>
            <a:r>
              <a:rPr lang="en-US" dirty="0"/>
              <a:t>Family </a:t>
            </a:r>
          </a:p>
          <a:p>
            <a:r>
              <a:rPr lang="en-US" dirty="0"/>
              <a:t>Hospital advising board</a:t>
            </a:r>
          </a:p>
          <a:p>
            <a:r>
              <a:rPr lang="en-US" dirty="0"/>
              <a:t>Patients</a:t>
            </a:r>
          </a:p>
          <a:p>
            <a:endParaRPr lang="en-US" dirty="0"/>
          </a:p>
          <a:p>
            <a:endParaRPr lang="en-US" dirty="0"/>
          </a:p>
          <a:p>
            <a:endParaRPr lang="en-US" dirty="0"/>
          </a:p>
          <a:p>
            <a:pPr marL="0" indent="0">
              <a:buNone/>
            </a:pPr>
            <a:endParaRPr lang="en-US" dirty="0"/>
          </a:p>
          <a:p>
            <a:endParaRPr lang="en-US" dirty="0"/>
          </a:p>
        </p:txBody>
      </p:sp>
      <p:pic>
        <p:nvPicPr>
          <p:cNvPr id="1026" name="Picture 2" descr="Project Stakeholders | How to Identify and Manage Them?">
            <a:extLst>
              <a:ext uri="{FF2B5EF4-FFF2-40B4-BE49-F238E27FC236}">
                <a16:creationId xmlns:a16="http://schemas.microsoft.com/office/drawing/2014/main" id="{FD792F70-54D8-D644-844C-A84A9DAA060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454064" y="2515173"/>
            <a:ext cx="2560701" cy="1827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019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14709-CAEC-F040-A72E-CF682AFA16D0}"/>
              </a:ext>
            </a:extLst>
          </p:cNvPr>
          <p:cNvSpPr>
            <a:spLocks noGrp="1"/>
          </p:cNvSpPr>
          <p:nvPr>
            <p:ph type="title"/>
          </p:nvPr>
        </p:nvSpPr>
        <p:spPr/>
        <p:txBody>
          <a:bodyPr/>
          <a:lstStyle/>
          <a:p>
            <a:pPr algn="ctr"/>
            <a:r>
              <a:rPr lang="en-US" dirty="0"/>
              <a:t>Data Exploration</a:t>
            </a:r>
          </a:p>
        </p:txBody>
      </p:sp>
      <p:sp>
        <p:nvSpPr>
          <p:cNvPr id="3" name="Content Placeholder 2">
            <a:extLst>
              <a:ext uri="{FF2B5EF4-FFF2-40B4-BE49-F238E27FC236}">
                <a16:creationId xmlns:a16="http://schemas.microsoft.com/office/drawing/2014/main" id="{FB3098CF-487B-2542-A80C-3537604F64E7}"/>
              </a:ext>
            </a:extLst>
          </p:cNvPr>
          <p:cNvSpPr>
            <a:spLocks noGrp="1"/>
          </p:cNvSpPr>
          <p:nvPr>
            <p:ph idx="1"/>
          </p:nvPr>
        </p:nvSpPr>
        <p:spPr/>
        <p:txBody>
          <a:bodyPr/>
          <a:lstStyle/>
          <a:p>
            <a:endParaRPr lang="en-US" dirty="0"/>
          </a:p>
          <a:p>
            <a:endParaRPr lang="en-US" dirty="0"/>
          </a:p>
        </p:txBody>
      </p:sp>
      <p:pic>
        <p:nvPicPr>
          <p:cNvPr id="5" name="Picture 4" descr="Chart, histogram&#10;&#10;Description automatically generated">
            <a:extLst>
              <a:ext uri="{FF2B5EF4-FFF2-40B4-BE49-F238E27FC236}">
                <a16:creationId xmlns:a16="http://schemas.microsoft.com/office/drawing/2014/main" id="{B148B454-A5C2-9145-830D-6228DC114402}"/>
              </a:ext>
            </a:extLst>
          </p:cNvPr>
          <p:cNvPicPr>
            <a:picLocks noChangeAspect="1"/>
          </p:cNvPicPr>
          <p:nvPr/>
        </p:nvPicPr>
        <p:blipFill>
          <a:blip r:embed="rId2"/>
          <a:stretch>
            <a:fillRect/>
          </a:stretch>
        </p:blipFill>
        <p:spPr>
          <a:xfrm>
            <a:off x="2605908" y="4118086"/>
            <a:ext cx="3932183" cy="2203669"/>
          </a:xfrm>
          <a:prstGeom prst="rect">
            <a:avLst/>
          </a:prstGeom>
        </p:spPr>
      </p:pic>
      <p:pic>
        <p:nvPicPr>
          <p:cNvPr id="7" name="Picture 6" descr="Chart, box and whisker chart&#10;&#10;Description automatically generated">
            <a:extLst>
              <a:ext uri="{FF2B5EF4-FFF2-40B4-BE49-F238E27FC236}">
                <a16:creationId xmlns:a16="http://schemas.microsoft.com/office/drawing/2014/main" id="{9A616D5E-F1D8-8A45-BB7B-93BB33584F67}"/>
              </a:ext>
            </a:extLst>
          </p:cNvPr>
          <p:cNvPicPr>
            <a:picLocks noChangeAspect="1"/>
          </p:cNvPicPr>
          <p:nvPr/>
        </p:nvPicPr>
        <p:blipFill>
          <a:blip r:embed="rId3"/>
          <a:stretch>
            <a:fillRect/>
          </a:stretch>
        </p:blipFill>
        <p:spPr>
          <a:xfrm>
            <a:off x="614893" y="1744606"/>
            <a:ext cx="3644652" cy="2149752"/>
          </a:xfrm>
          <a:prstGeom prst="rect">
            <a:avLst/>
          </a:prstGeom>
        </p:spPr>
      </p:pic>
      <p:pic>
        <p:nvPicPr>
          <p:cNvPr id="9" name="Picture 8" descr="Chart, box and whisker chart&#10;&#10;Description automatically generated">
            <a:extLst>
              <a:ext uri="{FF2B5EF4-FFF2-40B4-BE49-F238E27FC236}">
                <a16:creationId xmlns:a16="http://schemas.microsoft.com/office/drawing/2014/main" id="{733436FA-50E5-554E-BBF3-DEC17C62E3DC}"/>
              </a:ext>
            </a:extLst>
          </p:cNvPr>
          <p:cNvPicPr>
            <a:picLocks noChangeAspect="1"/>
          </p:cNvPicPr>
          <p:nvPr/>
        </p:nvPicPr>
        <p:blipFill>
          <a:blip r:embed="rId4"/>
          <a:stretch>
            <a:fillRect/>
          </a:stretch>
        </p:blipFill>
        <p:spPr>
          <a:xfrm>
            <a:off x="4884457" y="1744606"/>
            <a:ext cx="3348653" cy="2149752"/>
          </a:xfrm>
          <a:prstGeom prst="rect">
            <a:avLst/>
          </a:prstGeom>
        </p:spPr>
      </p:pic>
    </p:spTree>
    <p:extLst>
      <p:ext uri="{BB962C8B-B14F-4D97-AF65-F5344CB8AC3E}">
        <p14:creationId xmlns:p14="http://schemas.microsoft.com/office/powerpoint/2010/main" val="329305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F6539-A868-1149-9E60-9EF40C3A53FA}"/>
              </a:ext>
            </a:extLst>
          </p:cNvPr>
          <p:cNvSpPr>
            <a:spLocks noGrp="1"/>
          </p:cNvSpPr>
          <p:nvPr>
            <p:ph type="title"/>
          </p:nvPr>
        </p:nvSpPr>
        <p:spPr>
          <a:xfrm>
            <a:off x="629841" y="830316"/>
            <a:ext cx="2949178" cy="617483"/>
          </a:xfrm>
        </p:spPr>
        <p:txBody>
          <a:bodyPr/>
          <a:lstStyle/>
          <a:p>
            <a:r>
              <a:rPr lang="en-US" dirty="0"/>
              <a:t>Preprocessing</a:t>
            </a:r>
          </a:p>
        </p:txBody>
      </p:sp>
      <p:sp>
        <p:nvSpPr>
          <p:cNvPr id="4" name="Text Placeholder 3">
            <a:extLst>
              <a:ext uri="{FF2B5EF4-FFF2-40B4-BE49-F238E27FC236}">
                <a16:creationId xmlns:a16="http://schemas.microsoft.com/office/drawing/2014/main" id="{B586730C-A758-184C-96AD-7098DF3F9496}"/>
              </a:ext>
            </a:extLst>
          </p:cNvPr>
          <p:cNvSpPr>
            <a:spLocks noGrp="1"/>
          </p:cNvSpPr>
          <p:nvPr>
            <p:ph type="body" sz="half" idx="2"/>
          </p:nvPr>
        </p:nvSpPr>
        <p:spPr>
          <a:xfrm>
            <a:off x="629841" y="1647496"/>
            <a:ext cx="2949178" cy="3811588"/>
          </a:xfrm>
        </p:spPr>
        <p:txBody>
          <a:bodyPr/>
          <a:lstStyle/>
          <a:p>
            <a:pPr marL="285750" indent="-285750">
              <a:buFontTx/>
              <a:buChar char="-"/>
            </a:pPr>
            <a:r>
              <a:rPr lang="en-US" dirty="0"/>
              <a:t>Correlation of 0( no cholesterol) &amp; 1( with cholesterol) </a:t>
            </a:r>
          </a:p>
          <a:p>
            <a:pPr marL="285750" indent="-285750">
              <a:buFontTx/>
              <a:buChar char="-"/>
            </a:pPr>
            <a:r>
              <a:rPr lang="en-US" dirty="0"/>
              <a:t>Average high cholesterol </a:t>
            </a:r>
          </a:p>
        </p:txBody>
      </p:sp>
      <p:pic>
        <p:nvPicPr>
          <p:cNvPr id="6" name="Content Placeholder 5" descr="Chart, scatter chart, bubble chart&#10;&#10;Description automatically generated">
            <a:extLst>
              <a:ext uri="{FF2B5EF4-FFF2-40B4-BE49-F238E27FC236}">
                <a16:creationId xmlns:a16="http://schemas.microsoft.com/office/drawing/2014/main" id="{5DC4F26A-5864-2842-B9B2-038CEA0A01FA}"/>
              </a:ext>
            </a:extLst>
          </p:cNvPr>
          <p:cNvPicPr>
            <a:picLocks noGrp="1" noChangeAspect="1"/>
          </p:cNvPicPr>
          <p:nvPr>
            <p:ph idx="1"/>
          </p:nvPr>
        </p:nvPicPr>
        <p:blipFill>
          <a:blip r:embed="rId2"/>
          <a:stretch>
            <a:fillRect/>
          </a:stretch>
        </p:blipFill>
        <p:spPr>
          <a:xfrm>
            <a:off x="3751153" y="1919842"/>
            <a:ext cx="5109068" cy="3466463"/>
          </a:xfrm>
          <a:prstGeom prst="rect">
            <a:avLst/>
          </a:prstGeom>
        </p:spPr>
      </p:pic>
    </p:spTree>
    <p:extLst>
      <p:ext uri="{BB962C8B-B14F-4D97-AF65-F5344CB8AC3E}">
        <p14:creationId xmlns:p14="http://schemas.microsoft.com/office/powerpoint/2010/main" val="3482989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F6539-A868-1149-9E60-9EF40C3A53FA}"/>
              </a:ext>
            </a:extLst>
          </p:cNvPr>
          <p:cNvSpPr>
            <a:spLocks noGrp="1"/>
          </p:cNvSpPr>
          <p:nvPr>
            <p:ph type="title"/>
          </p:nvPr>
        </p:nvSpPr>
        <p:spPr>
          <a:xfrm>
            <a:off x="5685317" y="935421"/>
            <a:ext cx="2949178" cy="596462"/>
          </a:xfrm>
        </p:spPr>
        <p:txBody>
          <a:bodyPr/>
          <a:lstStyle/>
          <a:p>
            <a:r>
              <a:rPr lang="en-US" dirty="0"/>
              <a:t>Preprocessing</a:t>
            </a:r>
          </a:p>
        </p:txBody>
      </p:sp>
      <p:sp>
        <p:nvSpPr>
          <p:cNvPr id="4" name="Text Placeholder 3">
            <a:extLst>
              <a:ext uri="{FF2B5EF4-FFF2-40B4-BE49-F238E27FC236}">
                <a16:creationId xmlns:a16="http://schemas.microsoft.com/office/drawing/2014/main" id="{B586730C-A758-184C-96AD-7098DF3F9496}"/>
              </a:ext>
            </a:extLst>
          </p:cNvPr>
          <p:cNvSpPr>
            <a:spLocks noGrp="1"/>
          </p:cNvSpPr>
          <p:nvPr>
            <p:ph type="body" sz="half" idx="2"/>
          </p:nvPr>
        </p:nvSpPr>
        <p:spPr>
          <a:xfrm>
            <a:off x="5747965" y="1700049"/>
            <a:ext cx="2949178" cy="3811588"/>
          </a:xfrm>
        </p:spPr>
        <p:txBody>
          <a:bodyPr/>
          <a:lstStyle/>
          <a:p>
            <a:r>
              <a:rPr lang="en-US" dirty="0" err="1"/>
              <a:t>Comparism</a:t>
            </a:r>
            <a:r>
              <a:rPr lang="en-US" dirty="0"/>
              <a:t> between </a:t>
            </a:r>
            <a:r>
              <a:rPr lang="en-US" dirty="0" err="1"/>
              <a:t>trestbps</a:t>
            </a:r>
            <a:r>
              <a:rPr lang="en-US" dirty="0"/>
              <a:t> and cholesterol </a:t>
            </a:r>
          </a:p>
        </p:txBody>
      </p:sp>
      <p:pic>
        <p:nvPicPr>
          <p:cNvPr id="8" name="Content Placeholder 4" descr="Chart, scatter chart, bubble chart&#10;&#10;Description automatically generated">
            <a:extLst>
              <a:ext uri="{FF2B5EF4-FFF2-40B4-BE49-F238E27FC236}">
                <a16:creationId xmlns:a16="http://schemas.microsoft.com/office/drawing/2014/main" id="{5F9A44FF-3712-EF40-9801-41A4DBC408BC}"/>
              </a:ext>
            </a:extLst>
          </p:cNvPr>
          <p:cNvPicPr>
            <a:picLocks noGrp="1" noChangeAspect="1"/>
          </p:cNvPicPr>
          <p:nvPr>
            <p:ph idx="1"/>
          </p:nvPr>
        </p:nvPicPr>
        <p:blipFill>
          <a:blip r:embed="rId2"/>
          <a:stretch>
            <a:fillRect/>
          </a:stretch>
        </p:blipFill>
        <p:spPr>
          <a:xfrm>
            <a:off x="268181" y="1938591"/>
            <a:ext cx="4629150" cy="2980817"/>
          </a:xfrm>
        </p:spPr>
      </p:pic>
    </p:spTree>
    <p:extLst>
      <p:ext uri="{BB962C8B-B14F-4D97-AF65-F5344CB8AC3E}">
        <p14:creationId xmlns:p14="http://schemas.microsoft.com/office/powerpoint/2010/main" val="4290848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14709-CAEC-F040-A72E-CF682AFA16D0}"/>
              </a:ext>
            </a:extLst>
          </p:cNvPr>
          <p:cNvSpPr>
            <a:spLocks noGrp="1"/>
          </p:cNvSpPr>
          <p:nvPr>
            <p:ph type="title"/>
          </p:nvPr>
        </p:nvSpPr>
        <p:spPr/>
        <p:txBody>
          <a:bodyPr/>
          <a:lstStyle/>
          <a:p>
            <a:pPr algn="ctr"/>
            <a:r>
              <a:rPr lang="en-US" dirty="0"/>
              <a:t>Preprocessing &amp; Training</a:t>
            </a:r>
          </a:p>
        </p:txBody>
      </p:sp>
      <p:sp>
        <p:nvSpPr>
          <p:cNvPr id="3" name="Content Placeholder 2">
            <a:extLst>
              <a:ext uri="{FF2B5EF4-FFF2-40B4-BE49-F238E27FC236}">
                <a16:creationId xmlns:a16="http://schemas.microsoft.com/office/drawing/2014/main" id="{FB3098CF-487B-2542-A80C-3537604F64E7}"/>
              </a:ext>
            </a:extLst>
          </p:cNvPr>
          <p:cNvSpPr>
            <a:spLocks noGrp="1"/>
          </p:cNvSpPr>
          <p:nvPr>
            <p:ph idx="1"/>
          </p:nvPr>
        </p:nvSpPr>
        <p:spPr>
          <a:xfrm>
            <a:off x="628650" y="2446995"/>
            <a:ext cx="7886700" cy="2682053"/>
          </a:xfrm>
        </p:spPr>
        <p:txBody>
          <a:bodyPr>
            <a:normAutofit/>
          </a:bodyPr>
          <a:lstStyle/>
          <a:p>
            <a:r>
              <a:rPr lang="en-US" dirty="0"/>
              <a:t>Gradient Boosting : </a:t>
            </a:r>
          </a:p>
          <a:p>
            <a:pPr lvl="1"/>
            <a:r>
              <a:rPr lang="en-US" dirty="0"/>
              <a:t>Learning rate or 1 at a 94% training rate </a:t>
            </a:r>
          </a:p>
          <a:p>
            <a:pPr marL="457200" lvl="1" indent="0">
              <a:buNone/>
            </a:pPr>
            <a:endParaRPr lang="en-US" dirty="0"/>
          </a:p>
          <a:p>
            <a:pPr lvl="1">
              <a:buFontTx/>
              <a:buChar char="-"/>
            </a:pPr>
            <a:r>
              <a:rPr lang="en-US" dirty="0"/>
              <a:t>Random Forest: </a:t>
            </a:r>
          </a:p>
          <a:p>
            <a:pPr lvl="2">
              <a:buFontTx/>
              <a:buChar char="-"/>
            </a:pPr>
            <a:r>
              <a:rPr lang="en-US" dirty="0"/>
              <a:t>Accuracy=0.787 </a:t>
            </a:r>
          </a:p>
          <a:p>
            <a:pPr lvl="2">
              <a:buFontTx/>
              <a:buChar char="-"/>
            </a:pPr>
            <a:r>
              <a:rPr lang="en-US" dirty="0"/>
              <a:t>f1-score=0.785</a:t>
            </a:r>
          </a:p>
          <a:p>
            <a:pPr lvl="1"/>
            <a:endParaRPr lang="en-US" dirty="0"/>
          </a:p>
          <a:p>
            <a:pPr marL="457200" lvl="1" indent="0">
              <a:buNone/>
            </a:pPr>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1233919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FCBE5-8780-164A-ACDD-53DD17FA9444}"/>
              </a:ext>
            </a:extLst>
          </p:cNvPr>
          <p:cNvSpPr>
            <a:spLocks noGrp="1"/>
          </p:cNvSpPr>
          <p:nvPr>
            <p:ph type="title"/>
          </p:nvPr>
        </p:nvSpPr>
        <p:spPr/>
        <p:txBody>
          <a:bodyPr/>
          <a:lstStyle/>
          <a:p>
            <a:pPr algn="ctr"/>
            <a:r>
              <a:rPr lang="en-US" dirty="0"/>
              <a:t>Conclusion </a:t>
            </a:r>
          </a:p>
        </p:txBody>
      </p:sp>
      <p:sp>
        <p:nvSpPr>
          <p:cNvPr id="3" name="Content Placeholder 2">
            <a:extLst>
              <a:ext uri="{FF2B5EF4-FFF2-40B4-BE49-F238E27FC236}">
                <a16:creationId xmlns:a16="http://schemas.microsoft.com/office/drawing/2014/main" id="{539CF694-74FD-6340-BB57-B8DB7A8C9503}"/>
              </a:ext>
            </a:extLst>
          </p:cNvPr>
          <p:cNvSpPr>
            <a:spLocks noGrp="1"/>
          </p:cNvSpPr>
          <p:nvPr>
            <p:ph idx="1"/>
          </p:nvPr>
        </p:nvSpPr>
        <p:spPr/>
        <p:txBody>
          <a:bodyPr/>
          <a:lstStyle/>
          <a:p>
            <a:r>
              <a:rPr lang="en-US" dirty="0"/>
              <a:t>Results from the capstone came to be that overall data resulted in positive computation stating that the overall population of those with heart disease do have the heart disease, especially over the age of 55.  </a:t>
            </a:r>
          </a:p>
        </p:txBody>
      </p:sp>
    </p:spTree>
    <p:extLst>
      <p:ext uri="{BB962C8B-B14F-4D97-AF65-F5344CB8AC3E}">
        <p14:creationId xmlns:p14="http://schemas.microsoft.com/office/powerpoint/2010/main" val="150720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170</TotalTime>
  <Words>127</Words>
  <Application>Microsoft Macintosh PowerPoint</Application>
  <PresentationFormat>On-screen Show (4:3)</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Predicting the Risk of Heart Disease </vt:lpstr>
      <vt:lpstr>Project Goal</vt:lpstr>
      <vt:lpstr>Stakeholders</vt:lpstr>
      <vt:lpstr>Data Exploration</vt:lpstr>
      <vt:lpstr>Preprocessing</vt:lpstr>
      <vt:lpstr>Preprocessing</vt:lpstr>
      <vt:lpstr>Preprocessing &amp; Training</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Aakash S.  Springboard Capstone 2 </dc:title>
  <dc:creator>Aakash Shah</dc:creator>
  <cp:lastModifiedBy>Aakash Shah</cp:lastModifiedBy>
  <cp:revision>13</cp:revision>
  <dcterms:created xsi:type="dcterms:W3CDTF">2021-01-31T19:30:56Z</dcterms:created>
  <dcterms:modified xsi:type="dcterms:W3CDTF">2021-01-31T22:21:10Z</dcterms:modified>
</cp:coreProperties>
</file>