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1" r:id="rId8"/>
    <p:sldId id="268" r:id="rId9"/>
    <p:sldId id="269" r:id="rId10"/>
    <p:sldId id="262" r:id="rId11"/>
    <p:sldId id="270" r:id="rId12"/>
    <p:sldId id="271" r:id="rId13"/>
    <p:sldId id="263" r:id="rId14"/>
    <p:sldId id="272" r:id="rId15"/>
    <p:sldId id="273" r:id="rId16"/>
    <p:sldId id="274" r:id="rId17"/>
    <p:sldId id="264" r:id="rId18"/>
    <p:sldId id="275" r:id="rId19"/>
    <p:sldId id="276" r:id="rId20"/>
    <p:sldId id="265" r:id="rId21"/>
    <p:sldId id="277" r:id="rId22"/>
    <p:sldId id="278" r:id="rId23"/>
  </p:sldIdLst>
  <p:sldSz cx="12192000" cy="6858000"/>
  <p:notesSz cx="6858000" cy="9144000"/>
  <p:embeddedFontLst>
    <p:embeddedFont>
      <p:font typeface="Raleway" panose="020B05030301010600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Median </a:t>
            </a:r>
            <a:r>
              <a:rPr lang="en-US" dirty="0" smtClean="0"/>
              <a:t>Target in $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Median 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Successful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5750</c:v>
                </c:pt>
                <c:pt idx="1">
                  <c:v>17000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379392"/>
        <c:axId val="-85380480"/>
      </c:barChart>
      <c:catAx>
        <c:axId val="-8537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380480"/>
        <c:crosses val="autoZero"/>
        <c:auto val="1"/>
        <c:lblAlgn val="ctr"/>
        <c:lblOffset val="100"/>
        <c:noMultiLvlLbl val="0"/>
      </c:catAx>
      <c:valAx>
        <c:axId val="-8538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37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Likelihood of Success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Staff Pick</c:v>
                </c:pt>
                <c:pt idx="1">
                  <c:v>Not Staff Pick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9.6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54062704"/>
        <c:axId val="-254062160"/>
      </c:barChart>
      <c:catAx>
        <c:axId val="-25406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4062160"/>
        <c:crosses val="autoZero"/>
        <c:auto val="1"/>
        <c:lblAlgn val="ctr"/>
        <c:lblOffset val="100"/>
        <c:noMultiLvlLbl val="0"/>
      </c:catAx>
      <c:valAx>
        <c:axId val="-25406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406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Campaigns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Failed</c:v>
                </c:pt>
                <c:pt idx="2">
                  <c:v>Successful - Predicted</c:v>
                </c:pt>
                <c:pt idx="3">
                  <c:v>Successful - Unpredicted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4600</c:v>
                </c:pt>
                <c:pt idx="2">
                  <c:v>800</c:v>
                </c:pt>
                <c:pt idx="3">
                  <c:v>1600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Maximizing Kickstarter Campaign Success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Analysis by Rachel Downs and Muhammad </a:t>
            </a:r>
            <a:r>
              <a:rPr lang="en-US" sz="2800" dirty="0" err="1" smtClean="0"/>
              <a:t>Ghauri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080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1112246" cy="3355848"/>
          </a:xfrm>
        </p:spPr>
        <p:txBody>
          <a:bodyPr/>
          <a:lstStyle/>
          <a:p>
            <a:r>
              <a:rPr lang="en-US" b="1" dirty="0" smtClean="0"/>
              <a:t>Insights</a:t>
            </a:r>
            <a:r>
              <a:rPr lang="en-US" b="1" i="1" dirty="0" smtClean="0"/>
              <a:t> </a:t>
            </a:r>
            <a:r>
              <a:rPr lang="en-US" dirty="0" smtClean="0"/>
              <a:t>for success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me </a:t>
            </a:r>
            <a:r>
              <a:rPr lang="en-US" dirty="0" err="1" smtClean="0"/>
              <a:t>somethin</a:t>
            </a:r>
            <a:r>
              <a:rPr lang="en-US" dirty="0" smtClean="0"/>
              <a:t>’ </a:t>
            </a:r>
            <a:r>
              <a:rPr lang="en-US" dirty="0" err="1" smtClean="0"/>
              <a:t>i</a:t>
            </a:r>
            <a:r>
              <a:rPr lang="en-US" dirty="0" smtClean="0"/>
              <a:t> 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12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107" y="1150043"/>
            <a:ext cx="52578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Campaigns with longer descriptions and names are more likely to be </a:t>
            </a:r>
            <a:r>
              <a:rPr lang="en-US" sz="2800" dirty="0" smtClean="0"/>
              <a:t>successful</a:t>
            </a: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Successful campaigns invest more time in creating the </a:t>
            </a:r>
            <a:r>
              <a:rPr lang="en-US" sz="2800" dirty="0" smtClean="0"/>
              <a:t>campaign</a:t>
            </a: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Tuesdays and Sundays are the best days to launch a </a:t>
            </a:r>
            <a:r>
              <a:rPr lang="en-US" sz="2800" dirty="0" smtClean="0"/>
              <a:t>campaign</a:t>
            </a:r>
            <a:endParaRPr lang="en-US" sz="2800" b="0" dirty="0" smtClean="0">
              <a:effectLst/>
            </a:endParaRPr>
          </a:p>
        </p:txBody>
      </p:sp>
      <p:pic>
        <p:nvPicPr>
          <p:cNvPr id="4099" name="Picture 3" descr="Distribution of length of blurb for successful and failed campaign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7" y="3566089"/>
            <a:ext cx="497256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stribution of length of name for successful and failed campaign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52" y="644245"/>
            <a:ext cx="484712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stribution of time between creation to launch for successful and failed campaign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86" y="1795624"/>
            <a:ext cx="6074793" cy="371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Distribution of weekday launch for successful and failed campaigns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97" y="1669190"/>
            <a:ext cx="6107582" cy="39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51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2136091"/>
          </a:xfrm>
        </p:spPr>
        <p:txBody>
          <a:bodyPr/>
          <a:lstStyle/>
          <a:p>
            <a:pPr algn="ctr"/>
            <a:r>
              <a:rPr lang="en-US" dirty="0" smtClean="0"/>
              <a:t>Getting to the Good Stuff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82852" y="1567577"/>
            <a:ext cx="9226296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insights continued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353" y="2258446"/>
            <a:ext cx="11609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</a:rPr>
              <a:t>Setting the right goal is as important as you’d think.</a:t>
            </a:r>
            <a:endParaRPr lang="en-US" dirty="0"/>
          </a:p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</a:rPr>
              <a:t>Staff picks have significant impact on campaign success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</a:rPr>
              <a:t>.</a:t>
            </a:r>
            <a:endParaRPr lang="en-US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444751726"/>
              </p:ext>
            </p:extLst>
          </p:nvPr>
        </p:nvGraphicFramePr>
        <p:xfrm>
          <a:off x="3601049" y="3309110"/>
          <a:ext cx="4989901" cy="332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2205968385"/>
              </p:ext>
            </p:extLst>
          </p:nvPr>
        </p:nvGraphicFramePr>
        <p:xfrm>
          <a:off x="461977" y="3309110"/>
          <a:ext cx="11268043" cy="3154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5126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28" grpId="0">
        <p:bldAsOne/>
      </p:bldGraphic>
      <p:bldGraphic spid="28" grpId="1">
        <p:bldAsOne/>
      </p:bldGraphic>
      <p:bldGraphic spid="3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1112246" cy="3355848"/>
          </a:xfrm>
        </p:spPr>
        <p:txBody>
          <a:bodyPr/>
          <a:lstStyle/>
          <a:p>
            <a:r>
              <a:rPr lang="en-US" dirty="0" smtClean="0"/>
              <a:t>Building a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9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Tossing Out Bad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6261" y="1942578"/>
            <a:ext cx="57194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State</a:t>
            </a:r>
          </a:p>
          <a:p>
            <a:pPr algn="ctr"/>
            <a:endParaRPr lang="en-US" sz="2200" b="0" dirty="0">
              <a:effectLst/>
            </a:endParaRPr>
          </a:p>
          <a:p>
            <a:pPr algn="ctr"/>
            <a:r>
              <a:rPr lang="en-US" sz="2200" dirty="0" smtClean="0"/>
              <a:t>Spotlight</a:t>
            </a:r>
          </a:p>
          <a:p>
            <a:pPr algn="ctr"/>
            <a:endParaRPr lang="en-US" sz="2200" b="0" dirty="0">
              <a:effectLst/>
            </a:endParaRPr>
          </a:p>
          <a:p>
            <a:pPr algn="ctr"/>
            <a:r>
              <a:rPr lang="en-US" sz="2200" dirty="0" smtClean="0"/>
              <a:t>Backers Count</a:t>
            </a:r>
          </a:p>
          <a:p>
            <a:pPr algn="ctr"/>
            <a:endParaRPr lang="en-US" sz="2200" b="0" dirty="0">
              <a:effectLst/>
            </a:endParaRPr>
          </a:p>
          <a:p>
            <a:pPr algn="ctr"/>
            <a:r>
              <a:rPr lang="en-US" sz="2200" dirty="0" smtClean="0"/>
              <a:t>USD Pledged</a:t>
            </a:r>
          </a:p>
          <a:p>
            <a:pPr algn="ctr"/>
            <a:endParaRPr lang="en-US" sz="2200" b="0" dirty="0">
              <a:effectLst/>
            </a:endParaRPr>
          </a:p>
          <a:p>
            <a:pPr algn="ctr"/>
            <a:r>
              <a:rPr lang="en-US" sz="2200" dirty="0" smtClean="0"/>
              <a:t>Pledged</a:t>
            </a:r>
          </a:p>
          <a:p>
            <a:pPr algn="ctr"/>
            <a:endParaRPr lang="en-US" sz="2200" b="0" dirty="0">
              <a:effectLst/>
            </a:endParaRPr>
          </a:p>
          <a:p>
            <a:pPr algn="ctr"/>
            <a:r>
              <a:rPr lang="en-US" sz="2200" dirty="0" smtClean="0"/>
              <a:t>Staff Pick</a:t>
            </a:r>
          </a:p>
          <a:p>
            <a:pPr algn="ctr"/>
            <a:endParaRPr lang="en-US" sz="2200" b="0" dirty="0">
              <a:effectLst/>
            </a:endParaRPr>
          </a:p>
          <a:p>
            <a:pPr algn="ctr"/>
            <a:r>
              <a:rPr lang="en-US" sz="2200" dirty="0" smtClean="0"/>
              <a:t>Launch to State Change Days</a:t>
            </a:r>
            <a:endParaRPr lang="en-US" sz="22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7968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decel="100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Contenders: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Bagging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Naïve Bayes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 Nearest Neighbors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J48 (Classification Trees)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2224"/>
              </p:ext>
            </p:extLst>
          </p:nvPr>
        </p:nvGraphicFramePr>
        <p:xfrm>
          <a:off x="900844" y="1438833"/>
          <a:ext cx="5943600" cy="43299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76400"/>
                <a:gridCol w="1524000"/>
                <a:gridCol w="1371600"/>
                <a:gridCol w="1371600"/>
              </a:tblGrid>
              <a:tr h="7216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Model Name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Classification 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Precision (Weighted)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Recall (Weighted)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  <a:tr h="7216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Bagging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67.8249 %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0.662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0.678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  <a:tr h="7216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Naive Bayes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69.715  %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0.773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0.697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  <a:tr h="7216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K Nearest Neighbors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65.804  %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0.619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0.658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  <a:tr h="7216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65.8186 %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0.598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0.658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  <a:tr h="72165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J48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71.9541 %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0.708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0.720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5079" y="29833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723" y="1055077"/>
            <a:ext cx="6189785" cy="5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722" y="5632038"/>
            <a:ext cx="6189785" cy="5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3721" y="1627358"/>
            <a:ext cx="6189785" cy="5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3721" y="2359150"/>
            <a:ext cx="6189785" cy="5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3720" y="2983353"/>
            <a:ext cx="6189785" cy="5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3719" y="3723885"/>
            <a:ext cx="6189785" cy="5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3718" y="4464417"/>
            <a:ext cx="6189785" cy="5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3718" y="5079880"/>
            <a:ext cx="6189785" cy="52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272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2545324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7756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767419"/>
            <a:ext cx="11840909" cy="33558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Business Prop.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hear me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5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This is Where We Make Money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013059" y="2494811"/>
            <a:ext cx="958741" cy="5022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134</a:t>
            </a:r>
            <a:endParaRPr lang="en-US" sz="3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163070" y="2494811"/>
            <a:ext cx="1721583" cy="5022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$5,750</a:t>
            </a:r>
            <a:endParaRPr lang="en-US" sz="32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075923" y="2494811"/>
            <a:ext cx="1103018" cy="5022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10%</a:t>
            </a:r>
            <a:endParaRPr lang="en-US" sz="32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5820334" y="-1093696"/>
            <a:ext cx="551331" cy="9583270"/>
          </a:xfrm>
          <a:prstGeom prst="leftBrace">
            <a:avLst>
              <a:gd name="adj1" fmla="val 539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9611" y="4261615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 smtClean="0"/>
              <a:t>$77,050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731920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69058" y="3245360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i="1" dirty="0" smtClean="0"/>
              <a:t>Staff Picks</a:t>
            </a:r>
            <a:endParaRPr lang="en-US" sz="5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Key?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35" y="2366683"/>
            <a:ext cx="3415552" cy="3415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12" y="2366683"/>
            <a:ext cx="3415552" cy="34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8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5312 -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-0.31888 -1.48148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1404" y="1508760"/>
            <a:ext cx="3383280" cy="1920240"/>
          </a:xfrm>
        </p:spPr>
        <p:txBody>
          <a:bodyPr/>
          <a:lstStyle/>
          <a:p>
            <a:pPr algn="ctr"/>
            <a:r>
              <a:rPr lang="en-US" sz="6000" b="1" dirty="0" smtClean="0"/>
              <a:t>$11.4M</a:t>
            </a:r>
            <a:endParaRPr lang="en-US" sz="6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275982" y="3429000"/>
            <a:ext cx="3398520" cy="3126987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chemeClr val="bg1"/>
                </a:solidFill>
                <a:latin typeface="+mj-lt"/>
              </a:rPr>
              <a:t>of wasted funding in 2016</a:t>
            </a:r>
            <a:endParaRPr lang="en-US" sz="3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0200" y="2570871"/>
            <a:ext cx="43370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dirty="0" smtClean="0">
                <a:solidFill>
                  <a:srgbClr val="595959"/>
                </a:solidFill>
                <a:effectLst/>
                <a:latin typeface="Raleway"/>
              </a:rPr>
              <a:t>(product): a global </a:t>
            </a:r>
            <a:r>
              <a:rPr lang="en-US" sz="2800" b="1" i="0" u="none" strike="noStrike" dirty="0" smtClean="0">
                <a:solidFill>
                  <a:srgbClr val="595959"/>
                </a:solidFill>
                <a:effectLst/>
                <a:latin typeface="Raleway"/>
              </a:rPr>
              <a:t>crowdfunding platform</a:t>
            </a:r>
            <a:r>
              <a:rPr lang="en-US" sz="2800" b="0" i="0" u="none" strike="noStrike" dirty="0" smtClean="0">
                <a:solidFill>
                  <a:srgbClr val="595959"/>
                </a:solidFill>
                <a:effectLst/>
                <a:latin typeface="Raleway"/>
              </a:rPr>
              <a:t> where “creators” can run “campaigns” for people to fund and “back” their project.</a:t>
            </a:r>
            <a:endParaRPr lang="en-US" sz="2800" b="0" dirty="0" smtClean="0">
              <a:effectLst/>
              <a:latin typeface="Ralewa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42047" y="-66933"/>
            <a:ext cx="12559553" cy="708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kicksta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1727200"/>
            <a:ext cx="1134533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02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1 -0.210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767419"/>
            <a:ext cx="11840909" cy="33558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Implications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always be sunny at Kickstarter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2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 You Remember Anything, Remember This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9624" y="2424953"/>
            <a:ext cx="5671858" cy="567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To the campaign creators: 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52447" y="2924630"/>
            <a:ext cx="6606506" cy="2198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Make your description longer</a:t>
            </a:r>
          </a:p>
          <a:p>
            <a:r>
              <a:rPr lang="en-US" sz="3200" dirty="0" smtClean="0"/>
              <a:t>Spend more time creating your campaign</a:t>
            </a:r>
            <a:endParaRPr lang="en-US" sz="3200" dirty="0"/>
          </a:p>
          <a:p>
            <a:r>
              <a:rPr lang="en-US" sz="3200" dirty="0" smtClean="0"/>
              <a:t>Keep your goals realistic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09624" y="5013128"/>
            <a:ext cx="5671858" cy="567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/>
              <a:t>To Kickstarter:</a:t>
            </a:r>
            <a:endParaRPr lang="en-US" sz="38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152446" y="5581070"/>
            <a:ext cx="6189647" cy="148124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Try to make more campaigns successful by using Staff Picks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06" y="2823882"/>
            <a:ext cx="1523094" cy="1523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06" y="4817546"/>
            <a:ext cx="1527048" cy="1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1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7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780776" cy="1465792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i="1" dirty="0" smtClean="0"/>
              <a:t>Objectives</a:t>
            </a:r>
            <a:r>
              <a:rPr lang="en-US" dirty="0" smtClean="0"/>
              <a:t> | </a:t>
            </a:r>
            <a:r>
              <a:rPr lang="en-US" i="1" dirty="0" smtClean="0"/>
              <a:t>Methodology</a:t>
            </a:r>
            <a:r>
              <a:rPr lang="en-US" dirty="0" smtClean="0"/>
              <a:t> | </a:t>
            </a:r>
            <a:r>
              <a:rPr lang="en-US" i="1" dirty="0" smtClean="0"/>
              <a:t>Insight</a:t>
            </a:r>
            <a:r>
              <a:rPr lang="en-US" dirty="0" smtClean="0"/>
              <a:t> | </a:t>
            </a:r>
            <a:r>
              <a:rPr lang="en-US" i="1" dirty="0" smtClean="0"/>
              <a:t>Modeling</a:t>
            </a:r>
            <a:r>
              <a:rPr lang="en-US" dirty="0" smtClean="0"/>
              <a:t> </a:t>
            </a:r>
            <a:r>
              <a:rPr lang="en-US" i="1" dirty="0" smtClean="0"/>
              <a:t>|</a:t>
            </a:r>
            <a:r>
              <a:rPr lang="en-US" dirty="0" smtClean="0"/>
              <a:t> </a:t>
            </a:r>
            <a:r>
              <a:rPr lang="en-US" i="1" dirty="0" smtClean="0"/>
              <a:t>Implication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924755" y="3358637"/>
            <a:ext cx="41152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1"/>
                </a:solidFill>
              </a:rPr>
              <a:t>Business Proposition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              ^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349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b="1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you </a:t>
            </a:r>
            <a:r>
              <a:rPr lang="en-US" dirty="0" err="1" smtClean="0"/>
              <a:t>tryna</a:t>
            </a:r>
            <a:r>
              <a:rPr lang="en-US" dirty="0" smtClean="0"/>
              <a:t>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1960245"/>
          </a:xfrm>
        </p:spPr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Understand the marketplace for Kickstarter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Give insight </a:t>
            </a:r>
            <a:r>
              <a:rPr lang="en-US" dirty="0"/>
              <a:t>into what </a:t>
            </a:r>
            <a:r>
              <a:rPr lang="en-US" dirty="0" smtClean="0"/>
              <a:t>attributes </a:t>
            </a:r>
            <a:r>
              <a:rPr lang="en-US" dirty="0"/>
              <a:t>successful campaigns have in common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Build a model to predict </a:t>
            </a:r>
            <a:r>
              <a:rPr lang="en-US" dirty="0" smtClean="0"/>
              <a:t>which campaigns will succeed (and fail)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Identify a business opportunity Kickstarter may be sitting on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79113"/>
              </p:ext>
            </p:extLst>
          </p:nvPr>
        </p:nvGraphicFramePr>
        <p:xfrm>
          <a:off x="1168668" y="4469628"/>
          <a:ext cx="1743077" cy="152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Image" r:id="rId3" imgW="780120" imgH="682560" progId="Photoshop.Image.13">
                  <p:embed/>
                </p:oleObj>
              </mc:Choice>
              <mc:Fallback>
                <p:oleObj name="Image" r:id="rId3" imgW="780120" imgH="68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668" y="4469628"/>
                        <a:ext cx="1743077" cy="152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80842"/>
              </p:ext>
            </p:extLst>
          </p:nvPr>
        </p:nvGraphicFramePr>
        <p:xfrm>
          <a:off x="3982115" y="4462094"/>
          <a:ext cx="1541590" cy="154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Image" r:id="rId5" imgW="780120" imgH="780120" progId="Photoshop.Image.13">
                  <p:embed/>
                </p:oleObj>
              </mc:Choice>
              <mc:Fallback>
                <p:oleObj name="Image" r:id="rId5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2115" y="4462094"/>
                        <a:ext cx="1541590" cy="154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625291"/>
              </p:ext>
            </p:extLst>
          </p:nvPr>
        </p:nvGraphicFramePr>
        <p:xfrm>
          <a:off x="6594074" y="4420088"/>
          <a:ext cx="1625602" cy="162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Image" r:id="rId7" imgW="780120" imgH="780120" progId="Photoshop.Image.13">
                  <p:embed/>
                </p:oleObj>
              </mc:Choice>
              <mc:Fallback>
                <p:oleObj name="Image" r:id="rId7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4074" y="4420088"/>
                        <a:ext cx="1625602" cy="162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686650"/>
              </p:ext>
            </p:extLst>
          </p:nvPr>
        </p:nvGraphicFramePr>
        <p:xfrm>
          <a:off x="9290046" y="4420088"/>
          <a:ext cx="1625602" cy="162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Image" r:id="rId9" imgW="780120" imgH="780120" progId="Photoshop.Image.13">
                  <p:embed/>
                </p:oleObj>
              </mc:Choice>
              <mc:Fallback>
                <p:oleObj name="Image" r:id="rId9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90046" y="4420088"/>
                        <a:ext cx="1625602" cy="162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143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75854"/>
            <a:ext cx="10780776" cy="61328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this analysis is made possible by data mining </a:t>
            </a:r>
            <a:endParaRPr lang="en-US" sz="36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69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lemme</a:t>
            </a:r>
            <a:r>
              <a:rPr lang="en-US" dirty="0" smtClean="0"/>
              <a:t> show you how it’s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3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512" y="499533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Kickstarter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Existing Data: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Campaign name and blurb (description)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Funding goal, number of backers and amount pledged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State: successful, failed, cancelled, or live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Time of creation, launch and deadline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Country and currency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Extracted Data: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Length of name and blurb including and excluding “stop words”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Day of week and hour of day for creation, launch and deadline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Number of days between creation and launch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Number of days between launch and </a:t>
            </a:r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601207" y="499533"/>
            <a:ext cx="2147126" cy="439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*as of 2/1/17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3865" y="787169"/>
            <a:ext cx="2179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20,632</a:t>
            </a:r>
          </a:p>
        </p:txBody>
      </p:sp>
    </p:spTree>
    <p:extLst>
      <p:ext uri="{BB962C8B-B14F-4D97-AF65-F5344CB8AC3E}">
        <p14:creationId xmlns:p14="http://schemas.microsoft.com/office/powerpoint/2010/main" val="1232720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the Marketplace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7224" y="1943419"/>
            <a:ext cx="52578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Raleway" panose="020B0503030101060003" pitchFamily="34" charset="0"/>
              </a:rPr>
              <a:t>Kickstarter is predominantly </a:t>
            </a: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Raleway" panose="020B0503030101060003" pitchFamily="34" charset="0"/>
              </a:rPr>
              <a:t>domestic</a:t>
            </a:r>
            <a:endParaRPr lang="en-US" sz="2800" b="0" dirty="0" smtClean="0">
              <a:effectLst/>
            </a:endParaRPr>
          </a:p>
          <a:p>
            <a:r>
              <a:rPr lang="en-US" sz="2800" b="0" dirty="0" smtClean="0">
                <a:effectLst/>
              </a:rPr>
              <a:t/>
            </a:r>
            <a:br>
              <a:rPr lang="en-US" sz="2800" b="0" dirty="0" smtClean="0">
                <a:effectLst/>
              </a:rPr>
            </a:b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Raleway" panose="020B0503030101060003" pitchFamily="34" charset="0"/>
              </a:rPr>
              <a:t>Campaign timing is more systematic than you would </a:t>
            </a: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Raleway" panose="020B0503030101060003" pitchFamily="34" charset="0"/>
              </a:rPr>
              <a:t>think</a:t>
            </a:r>
            <a:endParaRPr lang="en-US" sz="2800" b="0" dirty="0" smtClean="0">
              <a:effectLst/>
            </a:endParaRPr>
          </a:p>
          <a:p>
            <a:r>
              <a:rPr lang="en-US" sz="2800" b="0" dirty="0" smtClean="0">
                <a:effectLst/>
              </a:rPr>
              <a:t/>
            </a:r>
            <a:br>
              <a:rPr lang="en-US" sz="2800" b="0" dirty="0" smtClean="0">
                <a:effectLst/>
              </a:rPr>
            </a:b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Raleway" panose="020B0503030101060003" pitchFamily="34" charset="0"/>
              </a:rPr>
              <a:t>Kickstarter campaigns have a strong technology and entertainment </a:t>
            </a:r>
            <a:r>
              <a:rPr lang="en-US" sz="2800" b="0" i="0" u="none" strike="noStrike" dirty="0" smtClean="0">
                <a:solidFill>
                  <a:srgbClr val="000000"/>
                </a:solidFill>
                <a:effectLst/>
                <a:latin typeface="Raleway" panose="020B0503030101060003" pitchFamily="34" charset="0"/>
              </a:rPr>
              <a:t>focus</a:t>
            </a:r>
            <a:endParaRPr lang="en-US" sz="2800" b="0" dirty="0" smtClean="0">
              <a:effectLst/>
            </a:endParaRPr>
          </a:p>
        </p:txBody>
      </p:sp>
      <p:pic>
        <p:nvPicPr>
          <p:cNvPr id="4098" name="Picture 2" descr="Screen Shot 2017-04-27 at 7.10.33 PM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15271"/>
            <a:ext cx="662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istribution of Campaigns over Weekday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62" y="4196885"/>
            <a:ext cx="4696539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stribution of Campaigns over UTC Day by hour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09" y="1728005"/>
            <a:ext cx="4563507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Top 10 Categories by Count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62" y="2497211"/>
            <a:ext cx="5486400" cy="32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56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Kickstarter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7BC242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Kickstarter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2782</TotalTime>
  <Words>427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Raleway</vt:lpstr>
      <vt:lpstr>Metropolitan</vt:lpstr>
      <vt:lpstr>Image</vt:lpstr>
      <vt:lpstr>Maximizing Kickstarter Campaign Success</vt:lpstr>
      <vt:lpstr>$11.4M</vt:lpstr>
      <vt:lpstr>Content</vt:lpstr>
      <vt:lpstr>Our Objective</vt:lpstr>
      <vt:lpstr>Our Goals</vt:lpstr>
      <vt:lpstr>this analysis is made possible by data mining </vt:lpstr>
      <vt:lpstr>Data Methodology</vt:lpstr>
      <vt:lpstr>Kickstarter Campaigns</vt:lpstr>
      <vt:lpstr>Understanding the Marketplace</vt:lpstr>
      <vt:lpstr>Insights for success</vt:lpstr>
      <vt:lpstr>PowerPoint Presentation</vt:lpstr>
      <vt:lpstr>Getting to the Good Stuff </vt:lpstr>
      <vt:lpstr>Building a Model</vt:lpstr>
      <vt:lpstr>Tossing Out Bad Data</vt:lpstr>
      <vt:lpstr>Picking the best Model</vt:lpstr>
      <vt:lpstr>PowerPoint Presentation</vt:lpstr>
      <vt:lpstr>The Business Prop.</vt:lpstr>
      <vt:lpstr>This is Where We Make Money</vt:lpstr>
      <vt:lpstr>What’s the Key?</vt:lpstr>
      <vt:lpstr>The Implications</vt:lpstr>
      <vt:lpstr>If You Remember Anything, Remember This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Ghauri</dc:creator>
  <cp:lastModifiedBy>Muhammad Ghauri</cp:lastModifiedBy>
  <cp:revision>94</cp:revision>
  <dcterms:created xsi:type="dcterms:W3CDTF">2017-04-30T03:32:25Z</dcterms:created>
  <dcterms:modified xsi:type="dcterms:W3CDTF">2017-05-02T01:55:54Z</dcterms:modified>
</cp:coreProperties>
</file>