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8" r:id="rId4"/>
    <p:sldId id="261" r:id="rId5"/>
    <p:sldId id="262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4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FBE8-0841-4F90-B4BF-4EA75BE7C1C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0111-444F-411E-9042-10D331AA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2616261"/>
            <a:ext cx="2490102" cy="1022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3" y="2543480"/>
            <a:ext cx="922048" cy="10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7245" y="270225"/>
            <a:ext cx="249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Dashboard snapshots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5" y="985189"/>
            <a:ext cx="3182028" cy="2301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3" y="639557"/>
            <a:ext cx="3210050" cy="2647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99" y="763081"/>
            <a:ext cx="3880037" cy="2523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6" y="3519339"/>
            <a:ext cx="3314987" cy="30101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8" y="3519339"/>
            <a:ext cx="7740072" cy="3038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97" y="70922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138" y="381061"/>
            <a:ext cx="1602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uture Scope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5310" y="1403927"/>
            <a:ext cx="3112654" cy="335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ClrTx/>
            </a:pPr>
            <a:r>
              <a:rPr lang="en-US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Clear Understanding of Business, process &amp; operation. Campaign &amp; strategy information.</a:t>
            </a:r>
            <a:endParaRPr lang="en-US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61164" y="1403924"/>
            <a:ext cx="3073400" cy="33528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Feature extraction like temp, near city, user sentiment, famous places, park, working/holiday, festive season detail etc.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37766" y="1403925"/>
            <a:ext cx="3004125" cy="33528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ClrTx/>
            </a:pPr>
            <a:r>
              <a:rPr lang="en-US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ML model optimization through hyper parameter tuning, feature selection, Deployment CI/CD pipeline etc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152" y="151337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230909"/>
            <a:ext cx="7280566" cy="56224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Table Of Content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29697"/>
            <a:ext cx="10919692" cy="5230957"/>
          </a:xfrm>
        </p:spPr>
        <p:txBody>
          <a:bodyPr/>
          <a:lstStyle/>
          <a:p>
            <a:pPr marL="0" indent="0" algn="ctr">
              <a:buNone/>
            </a:pPr>
            <a:endParaRPr lang="en-US" sz="2000" b="1" spc="51" dirty="0">
              <a:ln w="0"/>
              <a:solidFill>
                <a:srgbClr val="0066A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90879" y="2236971"/>
            <a:ext cx="6369457" cy="449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Engagement Objectives</a:t>
            </a:r>
            <a:endParaRPr lang="en-US" sz="1600" b="1" kern="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67559" y="2813277"/>
            <a:ext cx="6369457" cy="449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Data </a:t>
            </a:r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Scope &amp; Quality</a:t>
            </a:r>
            <a:endParaRPr lang="en-US" sz="1600" b="1" kern="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90107" y="2236972"/>
            <a:ext cx="765793" cy="449825"/>
          </a:xfrm>
          <a:prstGeom prst="roundRect">
            <a:avLst/>
          </a:prstGeom>
          <a:solidFill>
            <a:srgbClr val="DD035F"/>
          </a:solidFill>
          <a:ln w="11430" cap="flat" cmpd="sng" algn="ctr">
            <a:noFill/>
            <a:prstDash val="solid"/>
          </a:ln>
          <a:effectLst>
            <a:outerShdw blurRad="39000" dist="25400" dir="5400000" rotWithShape="0">
              <a:srgbClr val="A71930">
                <a:shade val="33000"/>
                <a:alpha val="83000"/>
              </a:srgbClr>
            </a:outerShdw>
          </a:effectLst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63206" y="2824269"/>
            <a:ext cx="765793" cy="449825"/>
          </a:xfrm>
          <a:prstGeom prst="roundRect">
            <a:avLst/>
          </a:prstGeom>
          <a:solidFill>
            <a:srgbClr val="DD035F"/>
          </a:solidFill>
          <a:ln w="11430" cap="flat" cmpd="sng" algn="ctr">
            <a:noFill/>
            <a:prstDash val="solid"/>
          </a:ln>
          <a:effectLst>
            <a:outerShdw blurRad="39000" dist="25400" dir="5400000" rotWithShape="0">
              <a:srgbClr val="A71930">
                <a:shade val="33000"/>
                <a:alpha val="83000"/>
              </a:srgbClr>
            </a:outerShdw>
          </a:effectLst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84878" y="3399648"/>
            <a:ext cx="6369457" cy="449825"/>
            <a:chOff x="1354458" y="1574294"/>
            <a:chExt cx="4777093" cy="337369"/>
          </a:xfrm>
        </p:grpSpPr>
        <p:sp>
          <p:nvSpPr>
            <p:cNvPr id="9" name="Rounded Rectangle 8"/>
            <p:cNvSpPr/>
            <p:nvPr/>
          </p:nvSpPr>
          <p:spPr>
            <a:xfrm>
              <a:off x="1354458" y="1574294"/>
              <a:ext cx="4777093" cy="3373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584"/>
              <a:r>
                <a:rPr lang="en-US" sz="1600" b="1" kern="0" dirty="0" smtClean="0">
                  <a:solidFill>
                    <a:srgbClr val="4D4F53"/>
                  </a:solidFill>
                  <a:cs typeface="Arial" pitchFamily="34" charset="0"/>
                </a:rPr>
                <a:t>Tools &amp; Technology used</a:t>
              </a:r>
              <a:endParaRPr lang="en-US" sz="1600" b="1" kern="0" dirty="0">
                <a:solidFill>
                  <a:srgbClr val="4D4F53"/>
                </a:solidFill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53879" y="1574294"/>
              <a:ext cx="574345" cy="337369"/>
            </a:xfrm>
            <a:prstGeom prst="roundRect">
              <a:avLst/>
            </a:prstGeom>
            <a:solidFill>
              <a:srgbClr val="DD035F"/>
            </a:solidFill>
            <a:ln w="11430" cap="flat" cmpd="sng" algn="ctr">
              <a:noFill/>
              <a:prstDash val="solid"/>
            </a:ln>
            <a:effectLst>
              <a:outerShdw blurRad="39000" dist="25400" dir="5400000" rotWithShape="0">
                <a:srgbClr val="A71930">
                  <a:shade val="33000"/>
                  <a:alpha val="83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33" b="1" kern="0" dirty="0">
                  <a:solidFill>
                    <a:srgbClr val="FFFFFF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800468" y="4550406"/>
            <a:ext cx="6369457" cy="449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Future Scope</a:t>
            </a:r>
            <a:endParaRPr lang="en-US" sz="1600" b="1" kern="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99696" y="4550406"/>
            <a:ext cx="765793" cy="449825"/>
          </a:xfrm>
          <a:prstGeom prst="roundRect">
            <a:avLst/>
          </a:prstGeom>
          <a:solidFill>
            <a:srgbClr val="DD035F"/>
          </a:solidFill>
          <a:ln w="11430" cap="flat" cmpd="sng" algn="ctr">
            <a:noFill/>
            <a:prstDash val="solid"/>
          </a:ln>
          <a:effectLst>
            <a:outerShdw blurRad="39000" dist="25400" dir="5400000" rotWithShape="0">
              <a:srgbClr val="A71930">
                <a:shade val="33000"/>
                <a:alpha val="83000"/>
              </a:srgbClr>
            </a:outerShdw>
          </a:effectLst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 kern="0" dirty="0" smtClean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en-US" sz="2133" b="1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00468" y="3975027"/>
            <a:ext cx="6369457" cy="4498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A</a:t>
            </a:r>
            <a:r>
              <a:rPr lang="en-US" sz="1600" b="1" kern="0" dirty="0" smtClean="0">
                <a:solidFill>
                  <a:srgbClr val="4D4F53"/>
                </a:solidFill>
                <a:cs typeface="Arial" pitchFamily="34" charset="0"/>
              </a:rPr>
              <a:t>pproach, Architecture , Analysis &amp; Pipeline </a:t>
            </a:r>
            <a:endParaRPr lang="en-US" sz="1600" b="1" kern="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99696" y="3975027"/>
            <a:ext cx="765793" cy="449825"/>
          </a:xfrm>
          <a:prstGeom prst="roundRect">
            <a:avLst/>
          </a:prstGeom>
          <a:solidFill>
            <a:srgbClr val="DD035F"/>
          </a:solidFill>
          <a:ln w="11430" cap="flat" cmpd="sng" algn="ctr">
            <a:noFill/>
            <a:prstDash val="solid"/>
          </a:ln>
          <a:effectLst>
            <a:outerShdw blurRad="39000" dist="25400" dir="5400000" rotWithShape="0">
              <a:srgbClr val="A71930">
                <a:shade val="33000"/>
                <a:alpha val="83000"/>
              </a:srgbClr>
            </a:outerShdw>
          </a:effectLst>
        </p:spPr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 kern="0" dirty="0" smtClean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en-US" sz="2133" b="1" kern="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763572" y="3186417"/>
            <a:ext cx="2763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51" dirty="0">
                <a:ln w="0"/>
                <a:solidFill>
                  <a:srgbClr val="0066A1"/>
                </a:solidFill>
              </a:rPr>
              <a:t>AGENDA</a:t>
            </a:r>
            <a:endParaRPr lang="en-US" sz="5400" b="1" spc="51" dirty="0">
              <a:ln w="0"/>
              <a:solidFill>
                <a:srgbClr val="0066A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448800" y="1219200"/>
            <a:ext cx="2057399" cy="4224946"/>
            <a:chOff x="3784016" y="1775840"/>
            <a:chExt cx="1742017" cy="3640667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531200" y="3454357"/>
              <a:ext cx="239184" cy="245533"/>
            </a:xfrm>
            <a:prstGeom prst="rect">
              <a:avLst/>
            </a:prstGeom>
            <a:solidFill>
              <a:srgbClr val="2F3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4647617" y="4605824"/>
              <a:ext cx="618067" cy="558800"/>
            </a:xfrm>
            <a:custGeom>
              <a:avLst/>
              <a:gdLst>
                <a:gd name="T0" fmla="*/ 287 w 287"/>
                <a:gd name="T1" fmla="*/ 0 h 260"/>
                <a:gd name="T2" fmla="*/ 150 w 287"/>
                <a:gd name="T3" fmla="*/ 148 h 260"/>
                <a:gd name="T4" fmla="*/ 150 w 287"/>
                <a:gd name="T5" fmla="*/ 260 h 260"/>
                <a:gd name="T6" fmla="*/ 0 w 287"/>
                <a:gd name="T7" fmla="*/ 260 h 260"/>
                <a:gd name="T8" fmla="*/ 0 w 287"/>
                <a:gd name="T9" fmla="*/ 67 h 260"/>
                <a:gd name="T10" fmla="*/ 287 w 287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60">
                  <a:moveTo>
                    <a:pt x="287" y="0"/>
                  </a:moveTo>
                  <a:cubicBezTo>
                    <a:pt x="287" y="0"/>
                    <a:pt x="265" y="66"/>
                    <a:pt x="150" y="14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89D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408433" y="3666024"/>
              <a:ext cx="493184" cy="105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4260267" y="5145574"/>
              <a:ext cx="781051" cy="2709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4666666" y="5145574"/>
              <a:ext cx="374651" cy="270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4632800" y="3651207"/>
              <a:ext cx="660400" cy="438151"/>
            </a:xfrm>
            <a:custGeom>
              <a:avLst/>
              <a:gdLst>
                <a:gd name="T0" fmla="*/ 81 w 307"/>
                <a:gd name="T1" fmla="*/ 193 h 203"/>
                <a:gd name="T2" fmla="*/ 265 w 307"/>
                <a:gd name="T3" fmla="*/ 113 h 203"/>
                <a:gd name="T4" fmla="*/ 297 w 307"/>
                <a:gd name="T5" fmla="*/ 43 h 203"/>
                <a:gd name="T6" fmla="*/ 226 w 307"/>
                <a:gd name="T7" fmla="*/ 11 h 203"/>
                <a:gd name="T8" fmla="*/ 43 w 307"/>
                <a:gd name="T9" fmla="*/ 91 h 203"/>
                <a:gd name="T10" fmla="*/ 11 w 307"/>
                <a:gd name="T11" fmla="*/ 161 h 203"/>
                <a:gd name="T12" fmla="*/ 81 w 307"/>
                <a:gd name="T13" fmla="*/ 19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3">
                  <a:moveTo>
                    <a:pt x="81" y="193"/>
                  </a:moveTo>
                  <a:cubicBezTo>
                    <a:pt x="265" y="113"/>
                    <a:pt x="265" y="113"/>
                    <a:pt x="265" y="113"/>
                  </a:cubicBezTo>
                  <a:cubicBezTo>
                    <a:pt x="293" y="103"/>
                    <a:pt x="307" y="72"/>
                    <a:pt x="297" y="43"/>
                  </a:cubicBezTo>
                  <a:cubicBezTo>
                    <a:pt x="286" y="15"/>
                    <a:pt x="255" y="0"/>
                    <a:pt x="226" y="1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15" y="101"/>
                    <a:pt x="0" y="132"/>
                    <a:pt x="11" y="161"/>
                  </a:cubicBezTo>
                  <a:cubicBezTo>
                    <a:pt x="21" y="189"/>
                    <a:pt x="53" y="203"/>
                    <a:pt x="81" y="193"/>
                  </a:cubicBezTo>
                  <a:close/>
                </a:path>
              </a:pathLst>
            </a:custGeom>
            <a:solidFill>
              <a:srgbClr val="F89D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4647617" y="3903091"/>
              <a:ext cx="668867" cy="944033"/>
            </a:xfrm>
            <a:custGeom>
              <a:avLst/>
              <a:gdLst>
                <a:gd name="T0" fmla="*/ 230 w 311"/>
                <a:gd name="T1" fmla="*/ 245 h 439"/>
                <a:gd name="T2" fmla="*/ 268 w 311"/>
                <a:gd name="T3" fmla="*/ 229 h 439"/>
                <a:gd name="T4" fmla="*/ 300 w 311"/>
                <a:gd name="T5" fmla="*/ 159 h 439"/>
                <a:gd name="T6" fmla="*/ 237 w 311"/>
                <a:gd name="T7" fmla="*/ 125 h 439"/>
                <a:gd name="T8" fmla="*/ 265 w 311"/>
                <a:gd name="T9" fmla="*/ 113 h 439"/>
                <a:gd name="T10" fmla="*/ 297 w 311"/>
                <a:gd name="T11" fmla="*/ 42 h 439"/>
                <a:gd name="T12" fmla="*/ 227 w 311"/>
                <a:gd name="T13" fmla="*/ 10 h 439"/>
                <a:gd name="T14" fmla="*/ 43 w 311"/>
                <a:gd name="T15" fmla="*/ 90 h 439"/>
                <a:gd name="T16" fmla="*/ 11 w 311"/>
                <a:gd name="T17" fmla="*/ 160 h 439"/>
                <a:gd name="T18" fmla="*/ 74 w 311"/>
                <a:gd name="T19" fmla="*/ 194 h 439"/>
                <a:gd name="T20" fmla="*/ 46 w 311"/>
                <a:gd name="T21" fmla="*/ 206 h 439"/>
                <a:gd name="T22" fmla="*/ 14 w 311"/>
                <a:gd name="T23" fmla="*/ 276 h 439"/>
                <a:gd name="T24" fmla="*/ 83 w 311"/>
                <a:gd name="T25" fmla="*/ 309 h 439"/>
                <a:gd name="T26" fmla="*/ 43 w 311"/>
                <a:gd name="T27" fmla="*/ 326 h 439"/>
                <a:gd name="T28" fmla="*/ 11 w 311"/>
                <a:gd name="T29" fmla="*/ 396 h 439"/>
                <a:gd name="T30" fmla="*/ 81 w 311"/>
                <a:gd name="T31" fmla="*/ 428 h 439"/>
                <a:gd name="T32" fmla="*/ 265 w 311"/>
                <a:gd name="T33" fmla="*/ 349 h 439"/>
                <a:gd name="T34" fmla="*/ 297 w 311"/>
                <a:gd name="T35" fmla="*/ 279 h 439"/>
                <a:gd name="T36" fmla="*/ 230 w 311"/>
                <a:gd name="T37" fmla="*/ 24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439">
                  <a:moveTo>
                    <a:pt x="230" y="245"/>
                  </a:moveTo>
                  <a:cubicBezTo>
                    <a:pt x="268" y="229"/>
                    <a:pt x="268" y="229"/>
                    <a:pt x="268" y="229"/>
                  </a:cubicBezTo>
                  <a:cubicBezTo>
                    <a:pt x="296" y="219"/>
                    <a:pt x="311" y="187"/>
                    <a:pt x="300" y="159"/>
                  </a:cubicBezTo>
                  <a:cubicBezTo>
                    <a:pt x="291" y="133"/>
                    <a:pt x="263" y="119"/>
                    <a:pt x="237" y="125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93" y="102"/>
                    <a:pt x="307" y="71"/>
                    <a:pt x="297" y="42"/>
                  </a:cubicBezTo>
                  <a:cubicBezTo>
                    <a:pt x="286" y="14"/>
                    <a:pt x="255" y="0"/>
                    <a:pt x="227" y="1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14" y="100"/>
                    <a:pt x="0" y="132"/>
                    <a:pt x="11" y="160"/>
                  </a:cubicBezTo>
                  <a:cubicBezTo>
                    <a:pt x="21" y="186"/>
                    <a:pt x="48" y="200"/>
                    <a:pt x="74" y="194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18" y="217"/>
                    <a:pt x="4" y="248"/>
                    <a:pt x="14" y="276"/>
                  </a:cubicBezTo>
                  <a:cubicBezTo>
                    <a:pt x="25" y="304"/>
                    <a:pt x="55" y="319"/>
                    <a:pt x="83" y="309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14" y="337"/>
                    <a:pt x="0" y="368"/>
                    <a:pt x="11" y="396"/>
                  </a:cubicBezTo>
                  <a:cubicBezTo>
                    <a:pt x="21" y="425"/>
                    <a:pt x="53" y="439"/>
                    <a:pt x="81" y="428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93" y="339"/>
                    <a:pt x="307" y="307"/>
                    <a:pt x="297" y="279"/>
                  </a:cubicBezTo>
                  <a:cubicBezTo>
                    <a:pt x="287" y="252"/>
                    <a:pt x="257" y="237"/>
                    <a:pt x="230" y="245"/>
                  </a:cubicBezTo>
                  <a:close/>
                </a:path>
              </a:pathLst>
            </a:custGeom>
            <a:solidFill>
              <a:srgbClr val="F89D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784016" y="1775840"/>
              <a:ext cx="1742017" cy="1735667"/>
            </a:xfrm>
            <a:custGeom>
              <a:avLst/>
              <a:gdLst>
                <a:gd name="T0" fmla="*/ 404 w 809"/>
                <a:gd name="T1" fmla="*/ 60 h 808"/>
                <a:gd name="T2" fmla="*/ 60 w 809"/>
                <a:gd name="T3" fmla="*/ 404 h 808"/>
                <a:gd name="T4" fmla="*/ 404 w 809"/>
                <a:gd name="T5" fmla="*/ 748 h 808"/>
                <a:gd name="T6" fmla="*/ 748 w 809"/>
                <a:gd name="T7" fmla="*/ 404 h 808"/>
                <a:gd name="T8" fmla="*/ 404 w 809"/>
                <a:gd name="T9" fmla="*/ 60 h 808"/>
                <a:gd name="T10" fmla="*/ 404 w 809"/>
                <a:gd name="T11" fmla="*/ 808 h 808"/>
                <a:gd name="T12" fmla="*/ 0 w 809"/>
                <a:gd name="T13" fmla="*/ 404 h 808"/>
                <a:gd name="T14" fmla="*/ 404 w 809"/>
                <a:gd name="T15" fmla="*/ 0 h 808"/>
                <a:gd name="T16" fmla="*/ 809 w 809"/>
                <a:gd name="T17" fmla="*/ 404 h 808"/>
                <a:gd name="T18" fmla="*/ 404 w 809"/>
                <a:gd name="T1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8">
                  <a:moveTo>
                    <a:pt x="404" y="60"/>
                  </a:moveTo>
                  <a:cubicBezTo>
                    <a:pt x="215" y="60"/>
                    <a:pt x="60" y="214"/>
                    <a:pt x="60" y="404"/>
                  </a:cubicBezTo>
                  <a:cubicBezTo>
                    <a:pt x="60" y="593"/>
                    <a:pt x="215" y="748"/>
                    <a:pt x="404" y="748"/>
                  </a:cubicBezTo>
                  <a:cubicBezTo>
                    <a:pt x="594" y="748"/>
                    <a:pt x="748" y="593"/>
                    <a:pt x="748" y="404"/>
                  </a:cubicBezTo>
                  <a:cubicBezTo>
                    <a:pt x="748" y="214"/>
                    <a:pt x="594" y="60"/>
                    <a:pt x="404" y="60"/>
                  </a:cubicBezTo>
                  <a:close/>
                  <a:moveTo>
                    <a:pt x="404" y="808"/>
                  </a:moveTo>
                  <a:cubicBezTo>
                    <a:pt x="181" y="808"/>
                    <a:pt x="0" y="627"/>
                    <a:pt x="0" y="404"/>
                  </a:cubicBezTo>
                  <a:cubicBezTo>
                    <a:pt x="0" y="181"/>
                    <a:pt x="181" y="0"/>
                    <a:pt x="404" y="0"/>
                  </a:cubicBezTo>
                  <a:cubicBezTo>
                    <a:pt x="627" y="0"/>
                    <a:pt x="809" y="181"/>
                    <a:pt x="809" y="404"/>
                  </a:cubicBezTo>
                  <a:cubicBezTo>
                    <a:pt x="809" y="627"/>
                    <a:pt x="627" y="808"/>
                    <a:pt x="404" y="808"/>
                  </a:cubicBezTo>
                  <a:close/>
                </a:path>
              </a:pathLst>
            </a:custGeom>
            <a:solidFill>
              <a:srgbClr val="2F3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4112100" y="3915791"/>
              <a:ext cx="867833" cy="1248833"/>
            </a:xfrm>
            <a:custGeom>
              <a:avLst/>
              <a:gdLst>
                <a:gd name="T0" fmla="*/ 364 w 403"/>
                <a:gd name="T1" fmla="*/ 50 h 581"/>
                <a:gd name="T2" fmla="*/ 268 w 403"/>
                <a:gd name="T3" fmla="*/ 7 h 581"/>
                <a:gd name="T4" fmla="*/ 206 w 403"/>
                <a:gd name="T5" fmla="*/ 4 h 581"/>
                <a:gd name="T6" fmla="*/ 105 w 403"/>
                <a:gd name="T7" fmla="*/ 4 h 581"/>
                <a:gd name="T8" fmla="*/ 63 w 403"/>
                <a:gd name="T9" fmla="*/ 4 h 581"/>
                <a:gd name="T10" fmla="*/ 0 w 403"/>
                <a:gd name="T11" fmla="*/ 60 h 581"/>
                <a:gd name="T12" fmla="*/ 0 w 403"/>
                <a:gd name="T13" fmla="*/ 103 h 581"/>
                <a:gd name="T14" fmla="*/ 0 w 403"/>
                <a:gd name="T15" fmla="*/ 405 h 581"/>
                <a:gd name="T16" fmla="*/ 93 w 403"/>
                <a:gd name="T17" fmla="*/ 508 h 581"/>
                <a:gd name="T18" fmla="*/ 93 w 403"/>
                <a:gd name="T19" fmla="*/ 581 h 581"/>
                <a:gd name="T20" fmla="*/ 258 w 403"/>
                <a:gd name="T21" fmla="*/ 581 h 581"/>
                <a:gd name="T22" fmla="*/ 258 w 403"/>
                <a:gd name="T23" fmla="*/ 448 h 581"/>
                <a:gd name="T24" fmla="*/ 258 w 403"/>
                <a:gd name="T25" fmla="*/ 415 h 581"/>
                <a:gd name="T26" fmla="*/ 141 w 403"/>
                <a:gd name="T27" fmla="*/ 111 h 581"/>
                <a:gd name="T28" fmla="*/ 237 w 403"/>
                <a:gd name="T29" fmla="*/ 113 h 581"/>
                <a:gd name="T30" fmla="*/ 319 w 403"/>
                <a:gd name="T31" fmla="*/ 149 h 581"/>
                <a:gd name="T32" fmla="*/ 391 w 403"/>
                <a:gd name="T33" fmla="*/ 122 h 581"/>
                <a:gd name="T34" fmla="*/ 364 w 403"/>
                <a:gd name="T35" fmla="*/ 5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581">
                  <a:moveTo>
                    <a:pt x="364" y="50"/>
                  </a:moveTo>
                  <a:cubicBezTo>
                    <a:pt x="268" y="7"/>
                    <a:pt x="268" y="7"/>
                    <a:pt x="268" y="7"/>
                  </a:cubicBezTo>
                  <a:cubicBezTo>
                    <a:pt x="254" y="0"/>
                    <a:pt x="213" y="4"/>
                    <a:pt x="206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1" y="4"/>
                    <a:pt x="0" y="27"/>
                    <a:pt x="0" y="6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59"/>
                    <a:pt x="42" y="503"/>
                    <a:pt x="93" y="508"/>
                  </a:cubicBezTo>
                  <a:cubicBezTo>
                    <a:pt x="93" y="581"/>
                    <a:pt x="93" y="581"/>
                    <a:pt x="93" y="581"/>
                  </a:cubicBezTo>
                  <a:cubicBezTo>
                    <a:pt x="258" y="581"/>
                    <a:pt x="258" y="581"/>
                    <a:pt x="258" y="581"/>
                  </a:cubicBezTo>
                  <a:cubicBezTo>
                    <a:pt x="258" y="448"/>
                    <a:pt x="258" y="448"/>
                    <a:pt x="258" y="448"/>
                  </a:cubicBezTo>
                  <a:cubicBezTo>
                    <a:pt x="258" y="415"/>
                    <a:pt x="258" y="415"/>
                    <a:pt x="258" y="415"/>
                  </a:cubicBezTo>
                  <a:cubicBezTo>
                    <a:pt x="258" y="228"/>
                    <a:pt x="141" y="111"/>
                    <a:pt x="141" y="111"/>
                  </a:cubicBezTo>
                  <a:cubicBezTo>
                    <a:pt x="141" y="111"/>
                    <a:pt x="213" y="111"/>
                    <a:pt x="237" y="113"/>
                  </a:cubicBezTo>
                  <a:cubicBezTo>
                    <a:pt x="261" y="116"/>
                    <a:pt x="319" y="149"/>
                    <a:pt x="319" y="149"/>
                  </a:cubicBezTo>
                  <a:cubicBezTo>
                    <a:pt x="346" y="162"/>
                    <a:pt x="379" y="150"/>
                    <a:pt x="391" y="122"/>
                  </a:cubicBezTo>
                  <a:cubicBezTo>
                    <a:pt x="403" y="95"/>
                    <a:pt x="392" y="62"/>
                    <a:pt x="364" y="50"/>
                  </a:cubicBezTo>
                  <a:close/>
                </a:path>
              </a:pathLst>
            </a:custGeom>
            <a:solidFill>
              <a:srgbClr val="FBB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33" y="43244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 txBox="1">
            <a:spLocks/>
          </p:cNvSpPr>
          <p:nvPr/>
        </p:nvSpPr>
        <p:spPr>
          <a:xfrm>
            <a:off x="1171258" y="1339274"/>
            <a:ext cx="10272597" cy="5290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000" dirty="0" smtClean="0">
                <a:cs typeface="Segoe UI" panose="020B0502040204020203" pitchFamily="34" charset="0"/>
              </a:rPr>
              <a:t>To help </a:t>
            </a:r>
            <a:r>
              <a:rPr lang="en-US" sz="2000" dirty="0" err="1" smtClean="0">
                <a:cs typeface="Segoe UI" panose="020B0502040204020203" pitchFamily="34" charset="0"/>
              </a:rPr>
              <a:t>Indego</a:t>
            </a:r>
            <a:r>
              <a:rPr lang="en-US" sz="2000" dirty="0" smtClean="0">
                <a:cs typeface="Segoe UI" panose="020B0502040204020203" pitchFamily="34" charset="0"/>
              </a:rPr>
              <a:t> business improve the performance of their services to the customers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000" dirty="0">
                <a:cs typeface="Segoe UI" panose="020B0502040204020203" pitchFamily="34" charset="0"/>
              </a:rPr>
              <a:t>To perform exploratory analysis to derive insights and recommendations that can eventually lead to deeper analytics of the data to drive actionable business decisions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sz="2000" dirty="0">
                <a:cs typeface="Segoe UI" panose="020B0502040204020203" pitchFamily="34" charset="0"/>
              </a:rPr>
              <a:t>Establish and demonstrate a working framework for “Analytics-as-a-service” by performing a pilot project to come up with advanced machine learning use cases </a:t>
            </a:r>
            <a:endParaRPr lang="en-US" sz="2000" dirty="0"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658" y="1269051"/>
            <a:ext cx="609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658" y="2780538"/>
            <a:ext cx="609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658" y="4292025"/>
            <a:ext cx="609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192774" y="1898486"/>
            <a:ext cx="10251081" cy="10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82016" y="3370616"/>
            <a:ext cx="10251081" cy="10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71258" y="4876800"/>
            <a:ext cx="10251081" cy="10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5403" y="202333"/>
            <a:ext cx="263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Engagement Objective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419" y="5633223"/>
            <a:ext cx="609600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71019" y="5806154"/>
            <a:ext cx="10076874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Segoe UI" panose="020B0502040204020203" pitchFamily="34" charset="0"/>
              </a:rPr>
              <a:t>Predicting Duration ( Time required to reach destination station) using different Input KPI and supervise algorithm. </a:t>
            </a:r>
            <a:endParaRPr lang="en-US" sz="2000" dirty="0"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33" y="43244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2343614" y="2643300"/>
            <a:ext cx="1866498" cy="1267978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en-IN" sz="2900" b="0" strike="noStrike" spc="-1" dirty="0">
                <a:solidFill>
                  <a:srgbClr val="FFFFFF"/>
                </a:solidFill>
                <a:latin typeface="Arial"/>
              </a:rPr>
              <a:t>DATA</a:t>
            </a:r>
            <a:endParaRPr lang="en-IN" sz="2900" b="0" strike="noStrike" spc="-1" dirty="0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 rot="16200000">
            <a:off x="3142605" y="2136635"/>
            <a:ext cx="268517" cy="620764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2"/>
          <p:cNvSpPr/>
          <p:nvPr/>
        </p:nvSpPr>
        <p:spPr>
          <a:xfrm rot="11880000">
            <a:off x="2105592" y="2529252"/>
            <a:ext cx="386819" cy="430913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10"/>
          <p:cNvSpPr/>
          <p:nvPr/>
        </p:nvSpPr>
        <p:spPr>
          <a:xfrm rot="7560000">
            <a:off x="2085246" y="3336394"/>
            <a:ext cx="268517" cy="620764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8"/>
          <p:cNvSpPr/>
          <p:nvPr/>
        </p:nvSpPr>
        <p:spPr>
          <a:xfrm rot="3240000">
            <a:off x="4219494" y="3336395"/>
            <a:ext cx="268517" cy="620764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20520000">
            <a:off x="4080847" y="2567754"/>
            <a:ext cx="386819" cy="430913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own Arrow 7"/>
          <p:cNvSpPr/>
          <p:nvPr/>
        </p:nvSpPr>
        <p:spPr>
          <a:xfrm>
            <a:off x="2966481" y="4063866"/>
            <a:ext cx="620765" cy="32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5"/>
          <p:cNvSpPr/>
          <p:nvPr/>
        </p:nvSpPr>
        <p:spPr>
          <a:xfrm>
            <a:off x="4053966" y="1557870"/>
            <a:ext cx="948358" cy="87613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trike="noStrike" spc="-1" dirty="0" smtClean="0">
                <a:solidFill>
                  <a:srgbClr val="FFFFFF"/>
                </a:solidFill>
                <a:latin typeface="Arial"/>
              </a:rPr>
              <a:t>Duration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4544591" y="2682273"/>
            <a:ext cx="948358" cy="8761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pc="-1" dirty="0" smtClean="0">
                <a:solidFill>
                  <a:srgbClr val="FFFFFF"/>
                </a:solidFill>
                <a:latin typeface="Arial"/>
              </a:rPr>
              <a:t>Trip Route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153525" y="4030985"/>
            <a:ext cx="948358" cy="876135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trike="noStrike" spc="-1" dirty="0" smtClean="0">
                <a:solidFill>
                  <a:srgbClr val="FFFFFF"/>
                </a:solidFill>
                <a:latin typeface="Arial"/>
              </a:rPr>
              <a:t>Pass holder Type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2802684" y="4520005"/>
            <a:ext cx="948358" cy="8761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trike="noStrike" spc="-1" dirty="0" smtClean="0">
                <a:solidFill>
                  <a:srgbClr val="FFFFFF"/>
                </a:solidFill>
                <a:latin typeface="Arial"/>
              </a:rPr>
              <a:t>Start &amp; end Station / Station ID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3" name="CustomShape 5"/>
          <p:cNvSpPr/>
          <p:nvPr/>
        </p:nvSpPr>
        <p:spPr>
          <a:xfrm>
            <a:off x="1448625" y="4030984"/>
            <a:ext cx="948358" cy="87613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pc="-1" dirty="0" smtClean="0">
                <a:solidFill>
                  <a:srgbClr val="FFFFFF"/>
                </a:solidFill>
                <a:latin typeface="Arial"/>
              </a:rPr>
              <a:t>Start &amp; end latitude-longitude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1011376" y="2682272"/>
            <a:ext cx="948358" cy="8761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endParaRPr lang="en-IN" sz="13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trike="noStrike" spc="-1" dirty="0" smtClean="0">
                <a:solidFill>
                  <a:srgbClr val="FFFFFF"/>
                </a:solidFill>
                <a:latin typeface="Arial"/>
              </a:rPr>
              <a:t>Start &amp; end time</a:t>
            </a:r>
            <a:endParaRPr lang="en-IN" sz="1000" b="1" strike="noStrike" spc="-1" dirty="0" smtClean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456"/>
              </a:spcAft>
            </a:pPr>
            <a:endParaRPr lang="en-IN" sz="1300" b="0" strike="noStrike" spc="-1" dirty="0">
              <a:latin typeface="Arial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1485555" y="1620254"/>
            <a:ext cx="948358" cy="87613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trike="noStrike" spc="-1" dirty="0" smtClean="0">
                <a:solidFill>
                  <a:srgbClr val="FFFFFF"/>
                </a:solidFill>
                <a:latin typeface="Arial"/>
              </a:rPr>
              <a:t>Bike Type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2769760" y="1352097"/>
            <a:ext cx="948358" cy="876135"/>
          </a:xfrm>
          <a:prstGeom prst="ellipse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28575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ysDot"/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456"/>
              </a:spcAft>
            </a:pPr>
            <a:r>
              <a:rPr lang="en-IN" sz="1000" b="1" spc="-1" dirty="0" smtClean="0">
                <a:solidFill>
                  <a:srgbClr val="FFFFFF"/>
                </a:solidFill>
                <a:latin typeface="Arial"/>
              </a:rPr>
              <a:t>Trip ID</a:t>
            </a:r>
            <a:endParaRPr lang="en-IN" sz="1000" b="1" strike="noStrike" spc="-1" dirty="0"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3087" y="542163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Data Scope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90231" y="1415220"/>
            <a:ext cx="6121860" cy="4195005"/>
            <a:chOff x="5103956" y="527906"/>
            <a:chExt cx="3135834" cy="6259107"/>
          </a:xfrm>
          <a:solidFill>
            <a:schemeClr val="tx2"/>
          </a:solidFill>
        </p:grpSpPr>
        <p:grpSp>
          <p:nvGrpSpPr>
            <p:cNvPr id="42" name="Group 41"/>
            <p:cNvGrpSpPr/>
            <p:nvPr/>
          </p:nvGrpSpPr>
          <p:grpSpPr>
            <a:xfrm>
              <a:off x="5103956" y="527906"/>
              <a:ext cx="3135834" cy="6259107"/>
              <a:chOff x="5103956" y="527906"/>
              <a:chExt cx="3135834" cy="6259107"/>
            </a:xfrm>
            <a:grpFill/>
          </p:grpSpPr>
          <p:sp>
            <p:nvSpPr>
              <p:cNvPr id="44" name="Rounded Rectangle 43"/>
              <p:cNvSpPr/>
              <p:nvPr/>
            </p:nvSpPr>
            <p:spPr>
              <a:xfrm>
                <a:off x="5103956" y="718657"/>
                <a:ext cx="3135834" cy="6068356"/>
              </a:xfrm>
              <a:prstGeom prst="roundRect">
                <a:avLst>
                  <a:gd name="adj" fmla="val 4303"/>
                </a:avLst>
              </a:prstGeom>
              <a:grpFill/>
              <a:ln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78987" y="527906"/>
                <a:ext cx="2429478" cy="3815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</a:t>
                </a:r>
                <a:r>
                  <a:rPr lang="en-US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Summary</a:t>
                </a:r>
                <a:endPara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423010" y="1401094"/>
              <a:ext cx="2696775" cy="427069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Size/Format: 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332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MB/CSV</a:t>
              </a:r>
              <a:endPara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Summary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Data has total 13 features and approximate 3 million of raw data. </a:t>
              </a:r>
              <a:endPara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Timeframe 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 Data: 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Years 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 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en-US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2019)</a:t>
              </a:r>
              <a:endPara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00000"/>
                </a:lnSpc>
                <a:buClrTx/>
                <a:buFont typeface="Wingdings" panose="05000000000000000000" pitchFamily="2" charset="2"/>
                <a:buChar char="§"/>
              </a:pP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Market:  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Philadelphia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1"/>
              <a:endPara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19" y="82715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991185" y="790575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B90F37"/>
                </a:solidFill>
              </a:rPr>
              <a:t>0%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9299" y="814597"/>
            <a:ext cx="365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Trip ID </a:t>
            </a:r>
            <a:r>
              <a:rPr lang="en-US" sz="1400" dirty="0" smtClean="0">
                <a:solidFill>
                  <a:srgbClr val="1D1D1B"/>
                </a:solidFill>
              </a:rPr>
              <a:t>is id generated for each trip and have unique value. 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String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6096585" y="790575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B90F37"/>
                </a:solidFill>
              </a:rPr>
              <a:t>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991185" y="2405840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B90F37"/>
                </a:solidFill>
              </a:rPr>
              <a:t>90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9299" y="2380352"/>
            <a:ext cx="381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Bike Type </a:t>
            </a:r>
            <a:r>
              <a:rPr lang="en-US" sz="1400" dirty="0" smtClean="0">
                <a:solidFill>
                  <a:srgbClr val="1D1D1B"/>
                </a:solidFill>
              </a:rPr>
              <a:t>is type of bike ( electric or standard) and have value for only 1 quarter 2019.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String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096585" y="2405840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B90F37"/>
                </a:solidFill>
              </a:rPr>
              <a:t>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4700" y="2405840"/>
            <a:ext cx="381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Pass holder Type </a:t>
            </a:r>
            <a:r>
              <a:rPr lang="en-US" sz="1400" dirty="0" smtClean="0">
                <a:solidFill>
                  <a:srgbClr val="1D1D1B"/>
                </a:solidFill>
              </a:rPr>
              <a:t>is type pass a customer holds. Basically ( day, monthly or yearly )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String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991185" y="3990975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B90F37"/>
                </a:solidFill>
              </a:rPr>
              <a:t>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9299" y="4023625"/>
            <a:ext cx="40010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Start &amp; End Time </a:t>
            </a:r>
            <a:r>
              <a:rPr lang="en-US" sz="1400" dirty="0" smtClean="0">
                <a:solidFill>
                  <a:srgbClr val="1D1D1B"/>
                </a:solidFill>
              </a:rPr>
              <a:t>is date time value when it is started and ended. </a:t>
            </a:r>
            <a:r>
              <a:rPr lang="en-US" sz="1400" b="1" dirty="0" smtClean="0">
                <a:solidFill>
                  <a:srgbClr val="C00000"/>
                </a:solidFill>
              </a:rPr>
              <a:t>End-time is dependent variable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– Date Time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6096585" y="3990975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B90F37"/>
                </a:solidFill>
              </a:rPr>
              <a:t>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4700" y="4016133"/>
            <a:ext cx="441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Start &amp; End Station-Station ID</a:t>
            </a:r>
            <a:r>
              <a:rPr lang="en-US" sz="1400" dirty="0" smtClean="0">
                <a:solidFill>
                  <a:srgbClr val="1D1D1B"/>
                </a:solidFill>
              </a:rPr>
              <a:t> is start and end station id where it has started and ended. 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Number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24700" y="795547"/>
            <a:ext cx="381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Trip Route </a:t>
            </a:r>
            <a:r>
              <a:rPr lang="en-US" sz="1400" dirty="0" smtClean="0">
                <a:solidFill>
                  <a:srgbClr val="1D1D1B"/>
                </a:solidFill>
              </a:rPr>
              <a:t>is route type basically either a one way trip or round trip.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String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991185" y="5554414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B90F37"/>
                </a:solidFill>
              </a:rPr>
              <a:t>0.01</a:t>
            </a:r>
            <a:r>
              <a:rPr lang="en-US" sz="1400" dirty="0" smtClean="0">
                <a:solidFill>
                  <a:srgbClr val="B90F37"/>
                </a:solidFill>
              </a:rPr>
              <a:t>%</a:t>
            </a:r>
            <a:endParaRPr lang="en-US" sz="1400" dirty="0">
              <a:solidFill>
                <a:srgbClr val="B90F3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9299" y="5604696"/>
            <a:ext cx="4001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D1D1B"/>
                </a:solidFill>
              </a:rPr>
              <a:t>Start &amp; End Latitude, Longitude </a:t>
            </a:r>
            <a:r>
              <a:rPr lang="en-US" sz="1400" dirty="0" smtClean="0">
                <a:solidFill>
                  <a:srgbClr val="1D1D1B"/>
                </a:solidFill>
              </a:rPr>
              <a:t>represents start and end latitude and longitude value</a:t>
            </a:r>
            <a:r>
              <a:rPr lang="en-US" sz="1400" b="1" dirty="0" smtClean="0">
                <a:solidFill>
                  <a:srgbClr val="1D1D1B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Decimal</a:t>
            </a:r>
          </a:p>
          <a:p>
            <a:endParaRPr lang="en-US" sz="1400" dirty="0">
              <a:solidFill>
                <a:srgbClr val="1D1D1B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6096585" y="5554414"/>
            <a:ext cx="951915" cy="838200"/>
          </a:xfrm>
          <a:prstGeom prst="hexagon">
            <a:avLst/>
          </a:prstGeom>
          <a:noFill/>
          <a:ln w="38100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B90F37"/>
                </a:solidFill>
              </a:rPr>
              <a:t>0</a:t>
            </a:r>
            <a:r>
              <a:rPr lang="en-US" dirty="0" smtClean="0">
                <a:solidFill>
                  <a:srgbClr val="B90F37"/>
                </a:solidFill>
              </a:rPr>
              <a:t>%</a:t>
            </a:r>
            <a:endParaRPr lang="en-US" dirty="0">
              <a:solidFill>
                <a:srgbClr val="B90F3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24700" y="5545177"/>
            <a:ext cx="441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Duration</a:t>
            </a:r>
            <a:r>
              <a:rPr lang="en-US" sz="1400" b="1" dirty="0" smtClean="0">
                <a:solidFill>
                  <a:srgbClr val="1D1D1B"/>
                </a:solidFill>
              </a:rPr>
              <a:t> </a:t>
            </a:r>
            <a:r>
              <a:rPr lang="en-US" sz="1400" dirty="0" smtClean="0">
                <a:solidFill>
                  <a:srgbClr val="1D1D1B"/>
                </a:solidFill>
              </a:rPr>
              <a:t>is time required to reach end station. </a:t>
            </a:r>
            <a:r>
              <a:rPr lang="en-US" sz="1400" b="1" i="1" dirty="0" smtClean="0">
                <a:solidFill>
                  <a:srgbClr val="C00000"/>
                </a:solidFill>
              </a:rPr>
              <a:t>This is Target column for this use case</a:t>
            </a:r>
          </a:p>
          <a:p>
            <a:r>
              <a:rPr lang="en-US" sz="1400" b="1" dirty="0" smtClean="0">
                <a:solidFill>
                  <a:srgbClr val="1D1D1B"/>
                </a:solidFill>
              </a:rPr>
              <a:t>Data Type - Number</a:t>
            </a:r>
            <a:endParaRPr lang="en-US" sz="1400" b="1" dirty="0">
              <a:solidFill>
                <a:srgbClr val="1D1D1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1185" y="143710"/>
            <a:ext cx="258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Data Quality and Type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3594"/>
            <a:ext cx="1118497" cy="4594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91185" y="6611779"/>
            <a:ext cx="8915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**Note : value in hexagon represents either missing or junk value or both in particular column . Ex: bike type has 90% values are either null or junk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70280" y="431106"/>
            <a:ext cx="252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 and Technology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67" y="1342089"/>
            <a:ext cx="1609725" cy="125826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7" y="1602742"/>
            <a:ext cx="738187" cy="7381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79" y="1342701"/>
            <a:ext cx="1724025" cy="125826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86" y="1602742"/>
            <a:ext cx="738187" cy="7381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79" y="3828986"/>
            <a:ext cx="1866900" cy="146826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11" y="1602741"/>
            <a:ext cx="738187" cy="7381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79" y="3927148"/>
            <a:ext cx="1724025" cy="137010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74" y="4187187"/>
            <a:ext cx="738187" cy="7381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5" y="1342089"/>
            <a:ext cx="1461228" cy="125826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5" y="3828985"/>
            <a:ext cx="1461228" cy="146826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30" y="4187188"/>
            <a:ext cx="738187" cy="73818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8451" y="2640725"/>
            <a:ext cx="1753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Statistical </a:t>
            </a:r>
            <a:r>
              <a:rPr lang="en-US" sz="1200" b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Analysis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15084" y="5312813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Deployment</a:t>
            </a:r>
            <a:endParaRPr lang="en-US" sz="12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4376" y="2657265"/>
            <a:ext cx="1935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    Data </a:t>
            </a:r>
            <a:r>
              <a:rPr lang="en-US" sz="1200" b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Consolidation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654376" y="5331594"/>
            <a:ext cx="2149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  Pipeline </a:t>
            </a:r>
            <a:r>
              <a:rPr lang="en-US" sz="1200" b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and Notebook</a:t>
            </a:r>
            <a:endParaRPr lang="en-US" sz="12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27233" y="2657265"/>
            <a:ext cx="3120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Explanatory Data Analysis</a:t>
            </a:r>
            <a:endParaRPr lang="en-US" sz="12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39491" y="5301734"/>
            <a:ext cx="1729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   Dashboard</a:t>
            </a:r>
            <a:endParaRPr lang="en-US" sz="1200" b="1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05" y="70954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6918" y="914400"/>
            <a:ext cx="10988342" cy="3603797"/>
          </a:xfrm>
          <a:prstGeom prst="roundRect">
            <a:avLst>
              <a:gd name="adj" fmla="val 6853"/>
            </a:avLst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07672" y="1290184"/>
            <a:ext cx="9621764" cy="2739090"/>
            <a:chOff x="-177450" y="2387406"/>
            <a:chExt cx="9606693" cy="316418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15779" y="2544459"/>
              <a:ext cx="8613464" cy="4822"/>
            </a:xfrm>
            <a:prstGeom prst="straightConnector1">
              <a:avLst/>
            </a:prstGeom>
            <a:ln w="730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875041" y="2949589"/>
              <a:ext cx="4626558" cy="19215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80754" y="2692961"/>
              <a:ext cx="0" cy="5136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401988" y="2404746"/>
              <a:ext cx="428000" cy="283206"/>
              <a:chOff x="1771717" y="1631612"/>
              <a:chExt cx="676018" cy="469735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1893472" y="1631612"/>
                <a:ext cx="457200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71717" y="1702760"/>
                <a:ext cx="676018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63510" y="2394179"/>
              <a:ext cx="427999" cy="283207"/>
              <a:chOff x="3947069" y="1614087"/>
              <a:chExt cx="676017" cy="469735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4050690" y="1614087"/>
                <a:ext cx="457201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47069" y="1702761"/>
                <a:ext cx="676017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06307" y="2401806"/>
              <a:ext cx="427999" cy="283206"/>
              <a:chOff x="5807521" y="1626742"/>
              <a:chExt cx="676017" cy="46973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913837" y="1626742"/>
                <a:ext cx="457201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07521" y="1708601"/>
                <a:ext cx="676017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220282" y="2387406"/>
              <a:ext cx="428000" cy="283206"/>
              <a:chOff x="7876725" y="1602853"/>
              <a:chExt cx="676017" cy="469735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965902" y="1602853"/>
                <a:ext cx="457199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76725" y="1670802"/>
                <a:ext cx="676017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77642" y="2411449"/>
              <a:ext cx="428000" cy="283207"/>
              <a:chOff x="350673" y="1642729"/>
              <a:chExt cx="676018" cy="46973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442885" y="1642729"/>
                <a:ext cx="457199" cy="46973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0673" y="1727809"/>
                <a:ext cx="676018" cy="3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72291" y="2398827"/>
              <a:ext cx="428001" cy="283207"/>
              <a:chOff x="9935219" y="1621798"/>
              <a:chExt cx="676019" cy="469735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10048958" y="1621798"/>
                <a:ext cx="457197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935219" y="1697732"/>
                <a:ext cx="676019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10798" y="2413535"/>
              <a:ext cx="427998" cy="283206"/>
              <a:chOff x="11189926" y="1646194"/>
              <a:chExt cx="676012" cy="469735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11288891" y="1646194"/>
                <a:ext cx="457197" cy="46973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eaLnBrk="0" hangingPunct="0">
                  <a:defRPr/>
                </a:pPr>
                <a:endParaRPr lang="en-US" sz="533">
                  <a:solidFill>
                    <a:srgbClr val="4D4F53"/>
                  </a:solidFill>
                  <a:latin typeface="Segoe UI" panose="020B0502040204020203" pitchFamily="34" charset="0"/>
                  <a:ea typeface="ＭＳ Ｐゴシック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189926" y="1716925"/>
                <a:ext cx="676012" cy="33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533">
                    <a:solidFill>
                      <a:srgbClr val="4D4F5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07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623805" y="2678253"/>
              <a:ext cx="0" cy="2040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3844" y="2678253"/>
              <a:ext cx="1" cy="3516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18344" y="2678253"/>
              <a:ext cx="0" cy="12092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35500" y="2670612"/>
              <a:ext cx="8291" cy="359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6286" y="2684168"/>
              <a:ext cx="0" cy="21871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24755" y="2690873"/>
              <a:ext cx="0" cy="5136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8570" y="3463045"/>
              <a:ext cx="1319117" cy="39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80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Audience </a:t>
              </a:r>
              <a:r>
                <a:rPr lang="en-US" sz="800" dirty="0" smtClean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Segmentation</a:t>
              </a:r>
              <a:endParaRPr lang="en-US" sz="8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6826" y="3214117"/>
              <a:ext cx="787763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Case 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5832" y="4935315"/>
              <a:ext cx="1496813" cy="24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800" dirty="0" smtClean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 </a:t>
              </a:r>
              <a:r>
                <a:rPr lang="en-US" sz="800" dirty="0" smtClean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websites</a:t>
              </a:r>
              <a:endParaRPr lang="en-US" sz="8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212" y="4718985"/>
              <a:ext cx="771758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sets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09258" y="3191861"/>
              <a:ext cx="1638397" cy="74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Plot data, identify anomalies &amp; detect patterns, finalize attribute(s) with higher influence on output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11576" y="2968859"/>
              <a:ext cx="1299920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Exploration</a:t>
              </a:r>
              <a:r>
                <a:rPr lang="en-US" sz="1067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4838" y="4144806"/>
              <a:ext cx="2202632" cy="74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9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Model creation</a:t>
              </a:r>
            </a:p>
            <a:p>
              <a:pPr algn="ctr">
                <a:defRPr/>
              </a:pPr>
              <a:r>
                <a:rPr lang="en-US" sz="9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 statistical &amp;</a:t>
              </a:r>
            </a:p>
            <a:p>
              <a:pPr algn="ctr">
                <a:defRPr/>
              </a:pPr>
              <a:r>
                <a:rPr lang="en-US" sz="9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machine-learning algorithms to generate insight(s)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78705" y="3967623"/>
              <a:ext cx="2953612" cy="296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Prediction/ Business Analysis Model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84221" y="3213020"/>
              <a:ext cx="1842914" cy="586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78" lvl="1" algn="ctr">
                <a:defRPr/>
              </a:pPr>
              <a:r>
                <a:rPr lang="en-US" sz="9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Evaluate and Validate the model with data &amp; evaluate accuracy.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4167" y="3006519"/>
              <a:ext cx="1459970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Evaluate the Model 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80710" y="5018274"/>
              <a:ext cx="1735930" cy="533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Visualization for the generated Insight to make it actionable.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86337" y="4811087"/>
              <a:ext cx="1383146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Visualization 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64157" y="3450908"/>
              <a:ext cx="1325284" cy="533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800" dirty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Deploy the Model to Production and Generate </a:t>
              </a:r>
              <a:r>
                <a:rPr lang="en-US" sz="800" dirty="0" smtClean="0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</a:t>
              </a:r>
              <a:endParaRPr lang="en-US" sz="8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8018" y="3247856"/>
              <a:ext cx="1618418" cy="296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67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Scale &amp; operationalize</a:t>
              </a: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4135165" y="2898021"/>
              <a:ext cx="141152" cy="131853"/>
            </a:xfrm>
            <a:prstGeom prst="chevron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4946434" y="4807668"/>
              <a:ext cx="141152" cy="131853"/>
            </a:xfrm>
            <a:prstGeom prst="chevron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 rot="16200000" flipH="1">
              <a:off x="6425246" y="3872999"/>
              <a:ext cx="141152" cy="131853"/>
            </a:xfrm>
            <a:prstGeom prst="chevron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 rot="5400000" flipH="1" flipV="1">
              <a:off x="1831734" y="3750842"/>
              <a:ext cx="141152" cy="131853"/>
            </a:xfrm>
            <a:prstGeom prst="chevron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67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73707" y="5013739"/>
              <a:ext cx="1281780" cy="31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Test and Learn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77450" y="2431623"/>
              <a:ext cx="823995" cy="2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67">
                  <a:solidFill>
                    <a:srgbClr val="4D4F5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Activities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76918" y="4597469"/>
            <a:ext cx="10988342" cy="312701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40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tasks for activities in scope for this engagement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7089" y="4950390"/>
            <a:ext cx="3604998" cy="1564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the data to validate or reject each segmentation hypothesis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Derive KPIs based on the input data sets available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visual representations to understand the frequency counts, missing values, outliers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correlation analysis to identify association between data variables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200" dirty="0">
              <a:solidFill>
                <a:srgbClr val="4D4F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74988" y="4941028"/>
            <a:ext cx="3604998" cy="1564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MODEL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Unsupervised, Supervised  Machine learning algorithms  to arrive at clusters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an iterative procedure to arrive at a “Good fit” model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62887" y="4931320"/>
            <a:ext cx="3604998" cy="1564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THE MODEL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different segmentation schemes to arrive at an appropriate scheme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Synthesize Validated Segmentation Hypotheses to Form Distinct, Homogeneous Segments of High-value partners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Segment Value, Target ability, and Size to Prioritize Your Best Segment(s)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87088" y="352790"/>
            <a:ext cx="4739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b="1" dirty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Science Execution Approach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60" y="61343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5246" y="408771"/>
            <a:ext cx="392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orking architecture of ML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04" y="997527"/>
            <a:ext cx="8897013" cy="54588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29370" y="2921061"/>
            <a:ext cx="75693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or</a:t>
            </a:r>
          </a:p>
          <a:p>
            <a:r>
              <a:rPr lang="en-US" sz="1050" b="1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</a:t>
            </a:r>
          </a:p>
          <a:p>
            <a:r>
              <a:rPr lang="en-US" sz="1050" b="1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endParaRPr lang="en-US" sz="1050" b="1" dirty="0"/>
          </a:p>
        </p:txBody>
      </p:sp>
      <p:sp>
        <p:nvSpPr>
          <p:cNvPr id="9" name="Rectangle 8"/>
          <p:cNvSpPr/>
          <p:nvPr/>
        </p:nvSpPr>
        <p:spPr>
          <a:xfrm>
            <a:off x="6477279" y="3603838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4D4F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Regression</a:t>
            </a:r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482367" y="995087"/>
            <a:ext cx="1326995" cy="485165"/>
          </a:xfrm>
          <a:prstGeom prst="wedgeRoundRectCallout">
            <a:avLst>
              <a:gd name="adj1" fmla="val -41841"/>
              <a:gd name="adj2" fmla="val 9238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Labelling data in numerical format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482367" y="4492091"/>
            <a:ext cx="1326995" cy="485165"/>
          </a:xfrm>
          <a:prstGeom prst="wedgeRoundRectCallout">
            <a:avLst>
              <a:gd name="adj1" fmla="val -41841"/>
              <a:gd name="adj2" fmla="val 9238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Prediction on Test Data set.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70" y="133989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98" y="1034236"/>
            <a:ext cx="9430357" cy="54875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3718" y="260989"/>
            <a:ext cx="21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gradFill flip="none" rotWithShape="1">
                  <a:gsLst>
                    <a:gs pos="0">
                      <a:srgbClr val="FF8000"/>
                    </a:gs>
                    <a:gs pos="100000">
                      <a:srgbClr val="7030A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Pipeline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42" y="31265"/>
            <a:ext cx="1118497" cy="4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713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Agrawal</dc:creator>
  <cp:lastModifiedBy>Yogesh Agrawal</cp:lastModifiedBy>
  <cp:revision>92</cp:revision>
  <dcterms:created xsi:type="dcterms:W3CDTF">2019-07-19T06:26:37Z</dcterms:created>
  <dcterms:modified xsi:type="dcterms:W3CDTF">2019-07-20T06:03:18Z</dcterms:modified>
</cp:coreProperties>
</file>