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C:\Users\daaka\Desktop\data%20analytics\case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daaka\Desktop\data%20analytics\case1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aka\Desktop\case1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daaka\Desktop\case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5059718791806344"/>
          <c:y val="0.2510203050927865"/>
          <c:w val="0.31682283827053132"/>
          <c:h val="0.63364549675465809"/>
        </c:manualLayout>
      </c:layout>
      <c:doughnutChart>
        <c:varyColors val="1"/>
        <c:ser>
          <c:idx val="0"/>
          <c:order val="0"/>
          <c:tx>
            <c:strRef>
              <c:f>'Objective1 '!$L$9</c:f>
              <c:strCache>
                <c:ptCount val="1"/>
                <c:pt idx="0">
                  <c:v>Rural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1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1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19-445E-B2F8-FBFBCB59E27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2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19-445E-B2F8-FBFBCB59E27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3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3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319-445E-B2F8-FBFBCB59E27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4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4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319-445E-B2F8-FBFBCB59E27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5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5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319-445E-B2F8-FBFBCB59E270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6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6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319-445E-B2F8-FBFBCB59E270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1">
                      <a:lumMod val="60000"/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1">
                      <a:lumMod val="60000"/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319-445E-B2F8-FBFBCB59E270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2">
                      <a:lumMod val="60000"/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2">
                      <a:lumMod val="60000"/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319-445E-B2F8-FBFBCB59E270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3">
                      <a:lumMod val="60000"/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3">
                      <a:lumMod val="60000"/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319-445E-B2F8-FBFBCB59E270}"/>
              </c:ext>
            </c:extLst>
          </c:dPt>
          <c:dLbls>
            <c:dLbl>
              <c:idx val="0"/>
              <c:layout>
                <c:manualLayout>
                  <c:x val="-0.11753558712644879"/>
                  <c:y val="2.191881258679117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319-445E-B2F8-FBFBCB59E270}"/>
                </c:ext>
              </c:extLst>
            </c:dLbl>
            <c:spPr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'Objective1 '!$H$10:$H$18</c:f>
              <c:strCache>
                <c:ptCount val="9"/>
                <c:pt idx="0">
                  <c:v>Food</c:v>
                </c:pt>
                <c:pt idx="1">
                  <c:v>Luxury</c:v>
                </c:pt>
                <c:pt idx="2">
                  <c:v>Clothing</c:v>
                </c:pt>
                <c:pt idx="3">
                  <c:v>Housing</c:v>
                </c:pt>
                <c:pt idx="4">
                  <c:v>Fuel and light</c:v>
                </c:pt>
                <c:pt idx="5">
                  <c:v>Health</c:v>
                </c:pt>
                <c:pt idx="6">
                  <c:v>Transport and communication</c:v>
                </c:pt>
                <c:pt idx="7">
                  <c:v>Education</c:v>
                </c:pt>
                <c:pt idx="8">
                  <c:v>Misc</c:v>
                </c:pt>
              </c:strCache>
            </c:strRef>
          </c:cat>
          <c:val>
            <c:numRef>
              <c:f>'Objective1 '!$L$10:$L$18</c:f>
              <c:numCache>
                <c:formatCode>0.0%</c:formatCode>
                <c:ptCount val="9"/>
                <c:pt idx="0">
                  <c:v>0.45182269382166701</c:v>
                </c:pt>
                <c:pt idx="1">
                  <c:v>0.15773147355810371</c:v>
                </c:pt>
                <c:pt idx="2">
                  <c:v>0.12191939072394319</c:v>
                </c:pt>
                <c:pt idx="3">
                  <c:v>7.6031148382680117E-2</c:v>
                </c:pt>
                <c:pt idx="4">
                  <c:v>3.9042443950025665E-2</c:v>
                </c:pt>
                <c:pt idx="5">
                  <c:v>4.0176279308574363E-2</c:v>
                </c:pt>
                <c:pt idx="6">
                  <c:v>3.6304124593530711E-2</c:v>
                </c:pt>
                <c:pt idx="7">
                  <c:v>3.8571795310628099E-2</c:v>
                </c:pt>
                <c:pt idx="8">
                  <c:v>3.8400650350847165E-2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319-445E-B2F8-FBFBCB59E27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7459430424097113E-2"/>
          <c:y val="0.16532436256256189"/>
          <c:w val="0.93378668808491228"/>
          <c:h val="0.75169418076057426"/>
        </c:manualLayout>
      </c:layout>
      <c:lineChart>
        <c:grouping val="standard"/>
        <c:varyColors val="0"/>
        <c:ser>
          <c:idx val="0"/>
          <c:order val="0"/>
          <c:tx>
            <c:strRef>
              <c:f>'2YoY Trend '!$J$12</c:f>
              <c:strCache>
                <c:ptCount val="1"/>
                <c:pt idx="0">
                  <c:v>Rural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'2YoY Trend '!$K$11:$R$11</c:f>
              <c:numCache>
                <c:formatCode>General</c:formatCode>
                <c:ptCount val="8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</c:numCache>
            </c:numRef>
          </c:cat>
          <c:val>
            <c:numRef>
              <c:f>'2YoY Trend '!$K$12:$R$12</c:f>
              <c:numCache>
                <c:formatCode>0.0%</c:formatCode>
                <c:ptCount val="8"/>
                <c:pt idx="1">
                  <c:v>3.7500000000000089E-2</c:v>
                </c:pt>
                <c:pt idx="2">
                  <c:v>4.4427710843373318E-2</c:v>
                </c:pt>
                <c:pt idx="3">
                  <c:v>1.8024513338139873E-2</c:v>
                </c:pt>
                <c:pt idx="4">
                  <c:v>6.090651558073671E-2</c:v>
                </c:pt>
                <c:pt idx="5">
                  <c:v>4.6061415220293569E-2</c:v>
                </c:pt>
                <c:pt idx="6">
                  <c:v>7.6579451180599875E-2</c:v>
                </c:pt>
                <c:pt idx="7">
                  <c:v>5.5127445168939013E-2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06-48E6-9579-9CA70A07F33F}"/>
            </c:ext>
          </c:extLst>
        </c:ser>
        <c:ser>
          <c:idx val="1"/>
          <c:order val="1"/>
          <c:tx>
            <c:strRef>
              <c:f>'2YoY Trend '!$J$13</c:f>
              <c:strCache>
                <c:ptCount val="1"/>
                <c:pt idx="0">
                  <c:v>Urban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'2YoY Trend '!$K$11:$R$11</c:f>
              <c:numCache>
                <c:formatCode>General</c:formatCode>
                <c:ptCount val="8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</c:numCache>
            </c:numRef>
          </c:cat>
          <c:val>
            <c:numRef>
              <c:f>'2YoY Trend '!$K$13:$R$13</c:f>
              <c:numCache>
                <c:formatCode>0.0%</c:formatCode>
                <c:ptCount val="8"/>
                <c:pt idx="1">
                  <c:v>3.9579967689822228E-2</c:v>
                </c:pt>
                <c:pt idx="2">
                  <c:v>4.1181041181041274E-2</c:v>
                </c:pt>
                <c:pt idx="3">
                  <c:v>4.1044776119402986E-2</c:v>
                </c:pt>
                <c:pt idx="4">
                  <c:v>5.5913978494623741E-2</c:v>
                </c:pt>
                <c:pt idx="5">
                  <c:v>6.5173116089612987E-2</c:v>
                </c:pt>
                <c:pt idx="6">
                  <c:v>6.1185468451242793E-2</c:v>
                </c:pt>
                <c:pt idx="7">
                  <c:v>5.8858858858858928E-2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06-48E6-9579-9CA70A07F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2547864"/>
        <c:axId val="502546224"/>
      </c:lineChart>
      <c:catAx>
        <c:axId val="502547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546224"/>
        <c:crossesAt val="0"/>
        <c:auto val="1"/>
        <c:lblAlgn val="ctr"/>
        <c:lblOffset val="100"/>
        <c:noMultiLvlLbl val="0"/>
      </c:catAx>
      <c:valAx>
        <c:axId val="502546224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547864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Food M-o-M changes in Inflation</a:t>
            </a:r>
          </a:p>
          <a:p>
            <a:pPr algn="ctr">
              <a:defRPr/>
            </a:pPr>
            <a:r>
              <a:rPr lang="en-US" b="1"/>
              <a:t> (Rural and Urban)</a:t>
            </a:r>
          </a:p>
          <a:p>
            <a:pPr algn="ctr">
              <a:defRPr/>
            </a:pPr>
            <a:r>
              <a:rPr lang="en-US"/>
              <a:t> </a:t>
            </a:r>
          </a:p>
        </c:rich>
      </c:tx>
      <c:layout>
        <c:manualLayout>
          <c:xMode val="edge"/>
          <c:yMode val="edge"/>
          <c:x val="0.33945966926233312"/>
          <c:y val="4.14368287092857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116545861385715E-2"/>
          <c:y val="0.1643913423300159"/>
          <c:w val="0.91341796250301921"/>
          <c:h val="0.620389593443609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'3 Food bucket YoY'!$J$3</c:f>
              <c:strCache>
                <c:ptCount val="1"/>
                <c:pt idx="0">
                  <c:v>Rural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'3 Food bucket YoY'!$I$4:$I$15</c:f>
              <c:strCache>
                <c:ptCount val="12"/>
                <c:pt idx="0">
                  <c:v>Cereals and products</c:v>
                </c:pt>
                <c:pt idx="1">
                  <c:v>Meat and fish</c:v>
                </c:pt>
                <c:pt idx="2">
                  <c:v>Egg</c:v>
                </c:pt>
                <c:pt idx="3">
                  <c:v>Milk and products</c:v>
                </c:pt>
                <c:pt idx="4">
                  <c:v>Oils and fats</c:v>
                </c:pt>
                <c:pt idx="5">
                  <c:v>Fruits</c:v>
                </c:pt>
                <c:pt idx="6">
                  <c:v>Vegetables</c:v>
                </c:pt>
                <c:pt idx="7">
                  <c:v>Pulses and products</c:v>
                </c:pt>
                <c:pt idx="8">
                  <c:v>Sugar and Confectionery</c:v>
                </c:pt>
                <c:pt idx="9">
                  <c:v>Spices</c:v>
                </c:pt>
                <c:pt idx="10">
                  <c:v>Prepared meals, snacks, sweets etc.</c:v>
                </c:pt>
                <c:pt idx="11">
                  <c:v>Food and beverages</c:v>
                </c:pt>
              </c:strCache>
            </c:strRef>
          </c:cat>
          <c:val>
            <c:numRef>
              <c:f>'3 Food bucket YoY'!$J$4:$J$15</c:f>
              <c:numCache>
                <c:formatCode>0.0%</c:formatCode>
                <c:ptCount val="12"/>
                <c:pt idx="0">
                  <c:v>0.13276651406147796</c:v>
                </c:pt>
                <c:pt idx="1">
                  <c:v>-1.4904517931998085E-2</c:v>
                </c:pt>
                <c:pt idx="2">
                  <c:v>5.9479553903345687E-2</c:v>
                </c:pt>
                <c:pt idx="3">
                  <c:v>9.1130012150668294E-2</c:v>
                </c:pt>
                <c:pt idx="4">
                  <c:v>-0.17436874702239158</c:v>
                </c:pt>
                <c:pt idx="5">
                  <c:v>5.9523809523809521E-3</c:v>
                </c:pt>
                <c:pt idx="6">
                  <c:v>-7.2942643391521303E-2</c:v>
                </c:pt>
                <c:pt idx="7">
                  <c:v>6.0000000000000032E-2</c:v>
                </c:pt>
                <c:pt idx="8">
                  <c:v>2.5231286795626577E-2</c:v>
                </c:pt>
                <c:pt idx="9">
                  <c:v>0.18435155412647378</c:v>
                </c:pt>
                <c:pt idx="10">
                  <c:v>5.93126385809312E-2</c:v>
                </c:pt>
                <c:pt idx="11">
                  <c:v>3.5128805620608897E-2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43-478E-8F38-7E26E1B64D2D}"/>
            </c:ext>
          </c:extLst>
        </c:ser>
        <c:ser>
          <c:idx val="1"/>
          <c:order val="1"/>
          <c:tx>
            <c:strRef>
              <c:f>'3 Food bucket YoY'!$K$3</c:f>
              <c:strCache>
                <c:ptCount val="1"/>
                <c:pt idx="0">
                  <c:v>Rural+Urban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'3 Food bucket YoY'!$I$4:$I$15</c:f>
              <c:strCache>
                <c:ptCount val="12"/>
                <c:pt idx="0">
                  <c:v>Cereals and products</c:v>
                </c:pt>
                <c:pt idx="1">
                  <c:v>Meat and fish</c:v>
                </c:pt>
                <c:pt idx="2">
                  <c:v>Egg</c:v>
                </c:pt>
                <c:pt idx="3">
                  <c:v>Milk and products</c:v>
                </c:pt>
                <c:pt idx="4">
                  <c:v>Oils and fats</c:v>
                </c:pt>
                <c:pt idx="5">
                  <c:v>Fruits</c:v>
                </c:pt>
                <c:pt idx="6">
                  <c:v>Vegetables</c:v>
                </c:pt>
                <c:pt idx="7">
                  <c:v>Pulses and products</c:v>
                </c:pt>
                <c:pt idx="8">
                  <c:v>Sugar and Confectionery</c:v>
                </c:pt>
                <c:pt idx="9">
                  <c:v>Spices</c:v>
                </c:pt>
                <c:pt idx="10">
                  <c:v>Prepared meals, snacks, sweets etc.</c:v>
                </c:pt>
                <c:pt idx="11">
                  <c:v>Food and beverages</c:v>
                </c:pt>
              </c:strCache>
            </c:strRef>
          </c:cat>
          <c:val>
            <c:numRef>
              <c:f>'3 Food bucket YoY'!$K$4:$K$15</c:f>
              <c:numCache>
                <c:formatCode>0.0%</c:formatCode>
                <c:ptCount val="12"/>
                <c:pt idx="0">
                  <c:v>0.12719013627514597</c:v>
                </c:pt>
                <c:pt idx="1">
                  <c:v>-1.2442396313364003E-2</c:v>
                </c:pt>
                <c:pt idx="2">
                  <c:v>6.6502463054187083E-2</c:v>
                </c:pt>
                <c:pt idx="3">
                  <c:v>8.853850818677983E-2</c:v>
                </c:pt>
                <c:pt idx="4">
                  <c:v>-0.16007905138339923</c:v>
                </c:pt>
                <c:pt idx="5">
                  <c:v>7.0175438596490562E-3</c:v>
                </c:pt>
                <c:pt idx="6">
                  <c:v>-7.9473985134362518E-2</c:v>
                </c:pt>
                <c:pt idx="7">
                  <c:v>6.6180935033394089E-2</c:v>
                </c:pt>
                <c:pt idx="8">
                  <c:v>2.5062656641604009E-2</c:v>
                </c:pt>
                <c:pt idx="9">
                  <c:v>0.1790156841535965</c:v>
                </c:pt>
                <c:pt idx="10">
                  <c:v>6.410958904109583E-2</c:v>
                </c:pt>
                <c:pt idx="11">
                  <c:v>3.3467974610501917E-2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43-478E-8F38-7E26E1B64D2D}"/>
            </c:ext>
          </c:extLst>
        </c:ser>
        <c:ser>
          <c:idx val="2"/>
          <c:order val="2"/>
          <c:tx>
            <c:strRef>
              <c:f>'3 Food bucket YoY'!$L$3</c:f>
              <c:strCache>
                <c:ptCount val="1"/>
                <c:pt idx="0">
                  <c:v>Urban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'3 Food bucket YoY'!$I$4:$I$15</c:f>
              <c:strCache>
                <c:ptCount val="12"/>
                <c:pt idx="0">
                  <c:v>Cereals and products</c:v>
                </c:pt>
                <c:pt idx="1">
                  <c:v>Meat and fish</c:v>
                </c:pt>
                <c:pt idx="2">
                  <c:v>Egg</c:v>
                </c:pt>
                <c:pt idx="3">
                  <c:v>Milk and products</c:v>
                </c:pt>
                <c:pt idx="4">
                  <c:v>Oils and fats</c:v>
                </c:pt>
                <c:pt idx="5">
                  <c:v>Fruits</c:v>
                </c:pt>
                <c:pt idx="6">
                  <c:v>Vegetables</c:v>
                </c:pt>
                <c:pt idx="7">
                  <c:v>Pulses and products</c:v>
                </c:pt>
                <c:pt idx="8">
                  <c:v>Sugar and Confectionery</c:v>
                </c:pt>
                <c:pt idx="9">
                  <c:v>Spices</c:v>
                </c:pt>
                <c:pt idx="10">
                  <c:v>Prepared meals, snacks, sweets etc.</c:v>
                </c:pt>
                <c:pt idx="11">
                  <c:v>Food and beverages</c:v>
                </c:pt>
              </c:strCache>
            </c:strRef>
          </c:cat>
          <c:val>
            <c:numRef>
              <c:f>'3 Food bucket YoY'!$L$4:$L$15</c:f>
              <c:numCache>
                <c:formatCode>0.0%</c:formatCode>
                <c:ptCount val="12"/>
                <c:pt idx="0">
                  <c:v>0.11486917677089982</c:v>
                </c:pt>
                <c:pt idx="1">
                  <c:v>-8.1374321880650236E-3</c:v>
                </c:pt>
                <c:pt idx="2">
                  <c:v>7.6782449725776927E-2</c:v>
                </c:pt>
                <c:pt idx="3">
                  <c:v>8.4643288996372426E-2</c:v>
                </c:pt>
                <c:pt idx="4">
                  <c:v>-0.13245382585751975</c:v>
                </c:pt>
                <c:pt idx="5">
                  <c:v>7.4498567335244204E-3</c:v>
                </c:pt>
                <c:pt idx="6">
                  <c:v>-8.956692913385822E-2</c:v>
                </c:pt>
                <c:pt idx="7">
                  <c:v>7.800121876904334E-2</c:v>
                </c:pt>
                <c:pt idx="8">
                  <c:v>2.475247524752475E-2</c:v>
                </c:pt>
                <c:pt idx="9">
                  <c:v>0.1681367144432194</c:v>
                </c:pt>
                <c:pt idx="10">
                  <c:v>6.922660897782576E-2</c:v>
                </c:pt>
                <c:pt idx="11">
                  <c:v>3.1549295774647858E-2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43-478E-8F38-7E26E1B64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452696"/>
        <c:axId val="493455976"/>
      </c:barChart>
      <c:catAx>
        <c:axId val="493452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455976"/>
        <c:crosses val="autoZero"/>
        <c:auto val="1"/>
        <c:lblAlgn val="ctr"/>
        <c:lblOffset val="100"/>
        <c:noMultiLvlLbl val="0"/>
      </c:catAx>
      <c:valAx>
        <c:axId val="493455976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452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Rural and</a:t>
            </a:r>
            <a:r>
              <a:rPr lang="en-IN" b="1" baseline="0" dirty="0"/>
              <a:t> Urban Inflation Pre and Post Covid</a:t>
            </a:r>
          </a:p>
          <a:p>
            <a:pPr>
              <a:defRPr/>
            </a:pP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 covid effect'!$C$67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 covid effect'!$D$66:$H$66</c:f>
              <c:strCache>
                <c:ptCount val="5"/>
                <c:pt idx="0">
                  <c:v>2018-2019</c:v>
                </c:pt>
                <c:pt idx="1">
                  <c:v>2019-2020</c:v>
                </c:pt>
                <c:pt idx="2">
                  <c:v>2020-2021</c:v>
                </c:pt>
                <c:pt idx="3">
                  <c:v>2021-2022</c:v>
                </c:pt>
                <c:pt idx="4">
                  <c:v>2022-2023</c:v>
                </c:pt>
              </c:strCache>
            </c:strRef>
          </c:cat>
          <c:val>
            <c:numRef>
              <c:f>'4 covid effect'!$D$67:$H$67</c:f>
              <c:numCache>
                <c:formatCode>0.0%</c:formatCode>
                <c:ptCount val="5"/>
                <c:pt idx="0">
                  <c:v>-3.0450264100570397E-3</c:v>
                </c:pt>
                <c:pt idx="1">
                  <c:v>1.3364469045125588E-2</c:v>
                </c:pt>
                <c:pt idx="2">
                  <c:v>1.094191128904866E-2</c:v>
                </c:pt>
                <c:pt idx="3">
                  <c:v>8.3631447733337558E-3</c:v>
                </c:pt>
                <c:pt idx="4">
                  <c:v>6.6786752600191384E-3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28-4365-A2C4-97D596F0A67D}"/>
            </c:ext>
          </c:extLst>
        </c:ser>
        <c:ser>
          <c:idx val="1"/>
          <c:order val="1"/>
          <c:tx>
            <c:strRef>
              <c:f>'4 covid effect'!$C$68</c:f>
              <c:strCache>
                <c:ptCount val="1"/>
                <c:pt idx="0">
                  <c:v>Health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 covid effect'!$D$66:$H$66</c:f>
              <c:strCache>
                <c:ptCount val="5"/>
                <c:pt idx="0">
                  <c:v>2018-2019</c:v>
                </c:pt>
                <c:pt idx="1">
                  <c:v>2019-2020</c:v>
                </c:pt>
                <c:pt idx="2">
                  <c:v>2020-2021</c:v>
                </c:pt>
                <c:pt idx="3">
                  <c:v>2021-2022</c:v>
                </c:pt>
                <c:pt idx="4">
                  <c:v>2022-2023</c:v>
                </c:pt>
              </c:strCache>
            </c:strRef>
          </c:cat>
          <c:val>
            <c:numRef>
              <c:f>'4 covid effect'!$D$68:$H$68</c:f>
              <c:numCache>
                <c:formatCode>0.0%</c:formatCode>
                <c:ptCount val="5"/>
                <c:pt idx="0">
                  <c:v>5.6953599042352887E-3</c:v>
                </c:pt>
                <c:pt idx="1">
                  <c:v>6.3956854224005164E-3</c:v>
                </c:pt>
                <c:pt idx="2">
                  <c:v>1.1639050025536703E-2</c:v>
                </c:pt>
                <c:pt idx="3">
                  <c:v>9.42787447270786E-3</c:v>
                </c:pt>
                <c:pt idx="4">
                  <c:v>7.6211502858009195E-3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28-4365-A2C4-97D596F0A67D}"/>
            </c:ext>
          </c:extLst>
        </c:ser>
        <c:ser>
          <c:idx val="2"/>
          <c:order val="2"/>
          <c:tx>
            <c:strRef>
              <c:f>'4 covid effect'!$C$69</c:f>
              <c:strCache>
                <c:ptCount val="1"/>
                <c:pt idx="0">
                  <c:v>Education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 covid effect'!$D$66:$H$66</c:f>
              <c:strCache>
                <c:ptCount val="5"/>
                <c:pt idx="0">
                  <c:v>2018-2019</c:v>
                </c:pt>
                <c:pt idx="1">
                  <c:v>2019-2020</c:v>
                </c:pt>
                <c:pt idx="2">
                  <c:v>2020-2021</c:v>
                </c:pt>
                <c:pt idx="3">
                  <c:v>2021-2022</c:v>
                </c:pt>
                <c:pt idx="4">
                  <c:v>2022-2023</c:v>
                </c:pt>
              </c:strCache>
            </c:strRef>
          </c:cat>
          <c:val>
            <c:numRef>
              <c:f>'4 covid effect'!$D$69:$H$69</c:f>
              <c:numCache>
                <c:formatCode>0.0%</c:formatCode>
                <c:ptCount val="5"/>
                <c:pt idx="0">
                  <c:v>9.9825252247218513E-3</c:v>
                </c:pt>
                <c:pt idx="1">
                  <c:v>8.0230233500374042E-3</c:v>
                </c:pt>
                <c:pt idx="2">
                  <c:v>5.2287078109056837E-3</c:v>
                </c:pt>
                <c:pt idx="3">
                  <c:v>5.2067014863659434E-3</c:v>
                </c:pt>
                <c:pt idx="4">
                  <c:v>6.8697375018461808E-3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28-4365-A2C4-97D596F0A6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6209016"/>
        <c:axId val="576201800"/>
      </c:barChart>
      <c:catAx>
        <c:axId val="576209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201800"/>
        <c:crosses val="autoZero"/>
        <c:auto val="1"/>
        <c:lblAlgn val="ctr"/>
        <c:lblOffset val="100"/>
        <c:noMultiLvlLbl val="0"/>
      </c:catAx>
      <c:valAx>
        <c:axId val="576201800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209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'3b M-o-m trend'!$D$41:$P$41</cx:f>
        <cx:lvl ptCount="13">
          <cx:pt idx="0">May2022</cx:pt>
          <cx:pt idx="1">June2022</cx:pt>
          <cx:pt idx="2">July2022</cx:pt>
          <cx:pt idx="3">August2022</cx:pt>
          <cx:pt idx="4">September2022</cx:pt>
          <cx:pt idx="5">October2022</cx:pt>
          <cx:pt idx="6">November2022</cx:pt>
          <cx:pt idx="7">December2022</cx:pt>
          <cx:pt idx="8">January2023</cx:pt>
          <cx:pt idx="9">February2023</cx:pt>
          <cx:pt idx="10">March2023</cx:pt>
          <cx:pt idx="11">April2023</cx:pt>
          <cx:pt idx="12">May2023</cx:pt>
        </cx:lvl>
      </cx:strDim>
      <cx:numDim type="val">
        <cx:f dir="row">'3b M-o-m trend'!$D$42:$P$42</cx:f>
        <cx:lvl ptCount="13" formatCode="0.0%">
          <cx:pt idx="0">0.007848266841072522</cx:pt>
          <cx:pt idx="1">0.0058403634003893947</cx:pt>
          <cx:pt idx="2">0.0096774193548387101</cx:pt>
          <cx:pt idx="3">0.024281150159744483</cx:pt>
          <cx:pt idx="4">0.019962570180910719</cx:pt>
          <cx:pt idx="5">0.010397553516819502</cx:pt>
          <cx:pt idx="6">0.013317191283293082</cx:pt>
          <cx:pt idx="7">0.010752688172042909</cx:pt>
          <cx:pt idx="8">0.027186761229314557</cx:pt>
          <cx:pt idx="9">0.0034522439585730398</cx:pt>
          <cx:pt idx="10">0</cx:pt>
          <cx:pt idx="11">-0.0034403669724770315</cx:pt>
          <cx:pt idx="12">-0.00057537399309564284</cx:pt>
        </cx:lvl>
      </cx:numDim>
    </cx:data>
    <cx:data id="1">
      <cx:strDim type="cat">
        <cx:f dir="row">'3b M-o-m trend'!$D$41:$P$41</cx:f>
        <cx:lvl ptCount="13">
          <cx:pt idx="0">May2022</cx:pt>
          <cx:pt idx="1">June2022</cx:pt>
          <cx:pt idx="2">July2022</cx:pt>
          <cx:pt idx="3">August2022</cx:pt>
          <cx:pt idx="4">September2022</cx:pt>
          <cx:pt idx="5">October2022</cx:pt>
          <cx:pt idx="6">November2022</cx:pt>
          <cx:pt idx="7">December2022</cx:pt>
          <cx:pt idx="8">January2023</cx:pt>
          <cx:pt idx="9">February2023</cx:pt>
          <cx:pt idx="10">March2023</cx:pt>
          <cx:pt idx="11">April2023</cx:pt>
          <cx:pt idx="12">May2023</cx:pt>
        </cx:lvl>
      </cx:strDim>
      <cx:numDim type="val">
        <cx:f dir="row">'3b M-o-m trend'!$D$43:$P$43</cx:f>
        <cx:lvl ptCount="13" formatCode="0.0%">
          <cx:pt idx="0">0.024551463644948011</cx:pt>
          <cx:pt idx="1">0.011059907834101408</cx:pt>
          <cx:pt idx="2">-0.029170464904284436</cx:pt>
          <cx:pt idx="3">-0.030516431924882629</cx:pt>
          <cx:pt idx="4">0.013075060532687597</cx:pt>
          <cx:pt idx="5">0.0081261950286807706</cx:pt>
          <cx:pt idx="6">-0.0071123755334281651</cx:pt>
          <cx:pt idx="7">-0.0019102196752626823</cx:pt>
          <cx:pt idx="8">0.0081339712918659744</cx:pt>
          <cx:pt idx="9">-0.01423825344091125</cx:pt>
          <cx:pt idx="10">0</cx:pt>
          <cx:pt idx="11">0.0077034183919115207</cx:pt>
          <cx:pt idx="12">0.023889154323936932</cx:pt>
        </cx:lvl>
      </cx:numDim>
    </cx:data>
    <cx:data id="2">
      <cx:strDim type="cat">
        <cx:f dir="row">'3b M-o-m trend'!$D$41:$P$41</cx:f>
        <cx:lvl ptCount="13">
          <cx:pt idx="0">May2022</cx:pt>
          <cx:pt idx="1">June2022</cx:pt>
          <cx:pt idx="2">July2022</cx:pt>
          <cx:pt idx="3">August2022</cx:pt>
          <cx:pt idx="4">September2022</cx:pt>
          <cx:pt idx="5">October2022</cx:pt>
          <cx:pt idx="6">November2022</cx:pt>
          <cx:pt idx="7">December2022</cx:pt>
          <cx:pt idx="8">January2023</cx:pt>
          <cx:pt idx="9">February2023</cx:pt>
          <cx:pt idx="10">March2023</cx:pt>
          <cx:pt idx="11">April2023</cx:pt>
          <cx:pt idx="12">May2023</cx:pt>
        </cx:lvl>
      </cx:strDim>
      <cx:numDim type="val">
        <cx:f dir="row">'3b M-o-m trend'!$D$44:$P$44</cx:f>
        <cx:lvl ptCount="13" formatCode="0.0%">
          <cx:pt idx="0">-0.012765957446808475</cx:pt>
          <cx:pt idx="1">0.051724137931034517</cx:pt>
          <cx:pt idx="2">0.025761124121779725</cx:pt>
          <cx:pt idx="3">-0.034246575342465758</cx:pt>
          <cx:pt idx="4">0.0029550827423167852</cx:pt>
          <cx:pt idx="5">0.0070713022981733478</cx:pt>
          <cx:pt idx="6">0.061439438267992974</cx:pt>
          <cx:pt idx="7">0.048511576626240255</cx:pt>
          <cx:pt idx="8">0.022607781282860208</cx:pt>
          <cx:pt idx="9">-0.099228791773778982</cx:pt>
          <cx:pt idx="10">0</cx:pt>
          <cx:pt idx="11">-0.031963470319634674</cx:pt>
          <cx:pt idx="12">0.02122641509433959</cx:pt>
        </cx:lvl>
      </cx:numDim>
    </cx:data>
    <cx:data id="3">
      <cx:strDim type="cat">
        <cx:f dir="row">'3b M-o-m trend'!$D$41:$P$41</cx:f>
        <cx:lvl ptCount="13">
          <cx:pt idx="0">May2022</cx:pt>
          <cx:pt idx="1">June2022</cx:pt>
          <cx:pt idx="2">July2022</cx:pt>
          <cx:pt idx="3">August2022</cx:pt>
          <cx:pt idx="4">September2022</cx:pt>
          <cx:pt idx="5">October2022</cx:pt>
          <cx:pt idx="6">November2022</cx:pt>
          <cx:pt idx="7">December2022</cx:pt>
          <cx:pt idx="8">January2023</cx:pt>
          <cx:pt idx="9">February2023</cx:pt>
          <cx:pt idx="10">March2023</cx:pt>
          <cx:pt idx="11">April2023</cx:pt>
          <cx:pt idx="12">May2023</cx:pt>
        </cx:lvl>
      </cx:strDim>
      <cx:numDim type="val">
        <cx:f dir="row">'3b M-o-m trend'!$D$45:$P$45</cx:f>
        <cx:lvl ptCount="13" formatCode="0.0%">
          <cx:pt idx="0">0.0061012812690665035</cx:pt>
          <cx:pt idx="1">0.0054578532443905741</cx:pt>
          <cx:pt idx="2">0.0048250904704462173</cx:pt>
          <cx:pt idx="3">0.00900360144057623</cx:pt>
          <cx:pt idx="4">0.0095181439619273899</cx:pt>
          <cx:pt idx="5">0.0070713022981733478</cx:pt>
          <cx:pt idx="6">0.0081919251023990971</cx:pt>
          <cx:pt idx="7">0.0075449796865930518</cx:pt>
          <cx:pt idx="8">0.0057603686635944703</cx:pt>
          <cx:pt idx="9">0.015463917525773294</cx:pt>
          <cx:pt idx="10">0</cx:pt>
          <cx:pt idx="11">0.0062041737168640398</cx:pt>
          <cx:pt idx="12">0.0061659192825111791</cx:pt>
        </cx:lvl>
      </cx:numDim>
    </cx:data>
    <cx:data id="4">
      <cx:strDim type="cat">
        <cx:f dir="row">'3b M-o-m trend'!$D$41:$P$41</cx:f>
        <cx:lvl ptCount="13">
          <cx:pt idx="0">May2022</cx:pt>
          <cx:pt idx="1">June2022</cx:pt>
          <cx:pt idx="2">July2022</cx:pt>
          <cx:pt idx="3">August2022</cx:pt>
          <cx:pt idx="4">September2022</cx:pt>
          <cx:pt idx="5">October2022</cx:pt>
          <cx:pt idx="6">November2022</cx:pt>
          <cx:pt idx="7">December2022</cx:pt>
          <cx:pt idx="8">January2023</cx:pt>
          <cx:pt idx="9">February2023</cx:pt>
          <cx:pt idx="10">March2023</cx:pt>
          <cx:pt idx="11">April2023</cx:pt>
          <cx:pt idx="12">May2023</cx:pt>
        </cx:lvl>
      </cx:strDim>
      <cx:numDim type="val">
        <cx:f dir="row">'3b M-o-m trend'!$D$46:$P$46</cx:f>
        <cx:lvl ptCount="13" formatCode="0.0%">
          <cx:pt idx="0">0.014536340852130354</cx:pt>
          <cx:pt idx="1">-0.007411067193675889</cx:pt>
          <cx:pt idx="2">-0.025385764061722219</cx:pt>
          <cx:pt idx="3">-0.017364657814096043</cx:pt>
          <cx:pt idx="4">-0.019230769230769319</cx:pt>
          <cx:pt idx="5">-0.011658717541070422</cx:pt>
          <cx:pt idx="6">0.01286863270777483</cx:pt>
          <cx:pt idx="7">-0.0021175224986765785</cx:pt>
          <cx:pt idx="8">-0.0068965517241379917</cx:pt>
          <cx:pt idx="9">-0.042200854700854579</cx:pt>
          <cx:pt idx="10">-0.00055772448410497898</cx:pt>
          <cx:pt idx="11">-0.023995535714285622</cx:pt>
          <cx:pt idx="12">-0.02801600914808465</cx:pt>
        </cx:lvl>
      </cx:numDim>
    </cx:data>
    <cx:data id="5">
      <cx:strDim type="cat">
        <cx:f dir="row">'3b M-o-m trend'!$D$41:$P$41</cx:f>
        <cx:lvl ptCount="13">
          <cx:pt idx="0">May2022</cx:pt>
          <cx:pt idx="1">June2022</cx:pt>
          <cx:pt idx="2">July2022</cx:pt>
          <cx:pt idx="3">August2022</cx:pt>
          <cx:pt idx="4">September2022</cx:pt>
          <cx:pt idx="5">October2022</cx:pt>
          <cx:pt idx="6">November2022</cx:pt>
          <cx:pt idx="7">December2022</cx:pt>
          <cx:pt idx="8">January2023</cx:pt>
          <cx:pt idx="9">February2023</cx:pt>
          <cx:pt idx="10">March2023</cx:pt>
          <cx:pt idx="11">April2023</cx:pt>
          <cx:pt idx="12">May2023</cx:pt>
        </cx:lvl>
      </cx:strDim>
      <cx:numDim type="val">
        <cx:f dir="row">'3b M-o-m trend'!$D$47:$P$47</cx:f>
        <cx:lvl ptCount="13" formatCode="0.0%">
          <cx:pt idx="0">-0.0092699884125144513</cx:pt>
          <cx:pt idx="1">-0.0076023391812866164</cx:pt>
          <cx:pt idx="2">0.026517383618149679</cx:pt>
          <cx:pt idx="3">-0.0074626865671640818</cx:pt>
          <cx:pt idx="4">-0.041642567958357531</cx:pt>
          <cx:pt idx="5">-0.011466505733252729</cx:pt>
          <cx:pt idx="6">-0.018925518925519063</cx:pt>
          <cx:pt idx="7">-0.016801493466085806</cx:pt>
          <cx:pt idx="8">0.0018987341772152618</cx:pt>
          <cx:pt idx="9">0.070751737207833149</cx:pt>
          <cx:pt idx="10">0</cx:pt>
          <cx:pt idx="11">0.040117994100295054</cx:pt>
          <cx:pt idx="12">-0.0232558139534885</cx:pt>
        </cx:lvl>
      </cx:numDim>
    </cx:data>
    <cx:data id="6">
      <cx:strDim type="cat">
        <cx:f dir="row">'3b M-o-m trend'!$D$41:$P$41</cx:f>
        <cx:lvl ptCount="13">
          <cx:pt idx="0">May2022</cx:pt>
          <cx:pt idx="1">June2022</cx:pt>
          <cx:pt idx="2">July2022</cx:pt>
          <cx:pt idx="3">August2022</cx:pt>
          <cx:pt idx="4">September2022</cx:pt>
          <cx:pt idx="5">October2022</cx:pt>
          <cx:pt idx="6">November2022</cx:pt>
          <cx:pt idx="7">December2022</cx:pt>
          <cx:pt idx="8">January2023</cx:pt>
          <cx:pt idx="9">February2023</cx:pt>
          <cx:pt idx="10">March2023</cx:pt>
          <cx:pt idx="11">April2023</cx:pt>
          <cx:pt idx="12">May2023</cx:pt>
        </cx:lvl>
      </cx:strDim>
      <cx:numDim type="val">
        <cx:f dir="row">'3b M-o-m trend'!$D$48:$P$48</cx:f>
        <cx:lvl ptCount="13" formatCode="0.0%">
          <cx:pt idx="0">0.052346570397112019</cx:pt>
          <cx:pt idx="1">0.04230989136649517</cx:pt>
          <cx:pt idx="2">-0.0010970927043336097</cx:pt>
          <cx:pt idx="3">0.025260845689181737</cx:pt>
          <cx:pt idx="4">0.027316550615961558</cx:pt>
          <cx:pt idx="5">0.04118873826903012</cx:pt>
          <cx:pt idx="6">-0.083124687030545791</cx:pt>
          <cx:pt idx="7">-0.12670671764063349</cx:pt>
          <cx:pt idx="8">-0.037523452157598496</cx:pt>
          <cx:pt idx="9">-0.0077972709551658026</cx:pt>
          <cx:pt idx="10">0.00065487884741337755</cx:pt>
          <cx:pt idx="11">0.017015706806282685</cx:pt>
          <cx:pt idx="12">0.036036036036036001</cx:pt>
        </cx:lvl>
      </cx:numDim>
    </cx:data>
    <cx:data id="7">
      <cx:strDim type="cat">
        <cx:f dir="row">'3b M-o-m trend'!$D$41:$P$41</cx:f>
        <cx:lvl ptCount="13">
          <cx:pt idx="0">May2022</cx:pt>
          <cx:pt idx="1">June2022</cx:pt>
          <cx:pt idx="2">July2022</cx:pt>
          <cx:pt idx="3">August2022</cx:pt>
          <cx:pt idx="4">September2022</cx:pt>
          <cx:pt idx="5">October2022</cx:pt>
          <cx:pt idx="6">November2022</cx:pt>
          <cx:pt idx="7">December2022</cx:pt>
          <cx:pt idx="8">January2023</cx:pt>
          <cx:pt idx="9">February2023</cx:pt>
          <cx:pt idx="10">March2023</cx:pt>
          <cx:pt idx="11">April2023</cx:pt>
          <cx:pt idx="12">May2023</cx:pt>
        </cx:lvl>
      </cx:strDim>
      <cx:numDim type="val">
        <cx:f dir="row">'3b M-o-m trend'!$D$49:$P$49</cx:f>
        <cx:lvl ptCount="13" formatCode="0.0%">
          <cx:pt idx="0">0</cx:pt>
          <cx:pt idx="1">-0.0024286581663629466</cx:pt>
          <cx:pt idx="2">0</cx:pt>
          <cx:pt idx="3">0.017650639074862917</cx:pt>
          <cx:pt idx="4">0.011363636363636399</cx:pt>
          <cx:pt idx="5">0.0041395623891189656</cx:pt>
          <cx:pt idx="6">0.0041224970553591792</cx:pt>
          <cx:pt idx="7">0.0017595307917889231</cx:pt>
          <cx:pt idx="8">0.0005854800936767817</cx:pt>
          <cx:pt idx="9">0.00058513750731418557</cx:pt>
          <cx:pt idx="10">0.00058479532163739363</cx:pt>
          <cx:pt idx="11">0.013442431326709593</cx:pt>
          <cx:pt idx="12">0.012687427912341341</cx:pt>
        </cx:lvl>
      </cx:numDim>
    </cx:data>
    <cx:data id="8">
      <cx:strDim type="cat">
        <cx:f dir="row">'3b M-o-m trend'!$D$41:$P$41</cx:f>
        <cx:lvl ptCount="13">
          <cx:pt idx="0">May2022</cx:pt>
          <cx:pt idx="1">June2022</cx:pt>
          <cx:pt idx="2">July2022</cx:pt>
          <cx:pt idx="3">August2022</cx:pt>
          <cx:pt idx="4">September2022</cx:pt>
          <cx:pt idx="5">October2022</cx:pt>
          <cx:pt idx="6">November2022</cx:pt>
          <cx:pt idx="7">December2022</cx:pt>
          <cx:pt idx="8">January2023</cx:pt>
          <cx:pt idx="9">February2023</cx:pt>
          <cx:pt idx="10">March2023</cx:pt>
          <cx:pt idx="11">April2023</cx:pt>
          <cx:pt idx="12">May2023</cx:pt>
        </cx:lvl>
      </cx:strDim>
      <cx:numDim type="val">
        <cx:f dir="row">'3b M-o-m trend'!$D$50:$P$50</cx:f>
        <cx:lvl ptCount="13" formatCode="0.0%">
          <cx:pt idx="0">0.0058823529411764948</cx:pt>
          <cx:pt idx="1">0.0016708437761069578</cx:pt>
          <cx:pt idx="2">0.00083402835696408937</cx:pt>
          <cx:pt idx="3">0.0075000000000000474</cx:pt>
          <cx:pt idx="4">0.0057899090157153728</cx:pt>
          <cx:pt idx="5">0.0024671052631579883</cx:pt>
          <cx:pt idx="6">0.001640689089417462</cx:pt>
          <cx:pt idx="7">-0.002457002457002434</cx:pt>
          <cx:pt idx="8">-0.0057471264367816325</cx:pt>
          <cx:pt idx="9">-0.0090834021469859156</cx:pt>
          <cx:pt idx="10">0</cx:pt>
          <cx:pt idx="11">0.010833333333333309</cx:pt>
          <cx:pt idx="12">0.011541632316570533</cx:pt>
        </cx:lvl>
      </cx:numDim>
    </cx:data>
    <cx:data id="9">
      <cx:strDim type="cat">
        <cx:f dir="row">'3b M-o-m trend'!$D$41:$P$41</cx:f>
        <cx:lvl ptCount="13">
          <cx:pt idx="0">May2022</cx:pt>
          <cx:pt idx="1">June2022</cx:pt>
          <cx:pt idx="2">July2022</cx:pt>
          <cx:pt idx="3">August2022</cx:pt>
          <cx:pt idx="4">September2022</cx:pt>
          <cx:pt idx="5">October2022</cx:pt>
          <cx:pt idx="6">November2022</cx:pt>
          <cx:pt idx="7">December2022</cx:pt>
          <cx:pt idx="8">January2023</cx:pt>
          <cx:pt idx="9">February2023</cx:pt>
          <cx:pt idx="10">March2023</cx:pt>
          <cx:pt idx="11">April2023</cx:pt>
          <cx:pt idx="12">May2023</cx:pt>
        </cx:lvl>
      </cx:strDim>
      <cx:numDim type="val">
        <cx:f dir="row">'3b M-o-m trend'!$D$51:$P$51</cx:f>
        <cx:lvl ptCount="13" formatCode="0.0%">
          <cx:pt idx="0">0.019856591285162681</cx:pt>
          <cx:pt idx="1">0.011898323418063756</cx:pt>
          <cx:pt idx="2">0.015499732763228252</cx:pt>
          <cx:pt idx="3">0.018947368421052602</cx:pt>
          <cx:pt idx="4">0.019111570247933973</cx:pt>
          <cx:pt idx="5">0.013177901672579798</cx:pt>
          <cx:pt idx="6">0.014507253626813434</cx:pt>
          <cx:pt idx="7">0.011834319526627106</cx:pt>
          <cx:pt idx="8">0.015594541910331468</cx:pt>
          <cx:pt idx="9">0.0062380038387715112</cx:pt>
          <cx:pt idx="10">0</cx:pt>
          <cx:pt idx="11">0.015259895088221351</cx:pt>
          <cx:pt idx="12">0.023954908407703118</cx:pt>
        </cx:lvl>
      </cx:numDim>
    </cx:data>
    <cx:data id="10">
      <cx:strDim type="cat">
        <cx:f dir="row">'3b M-o-m trend'!$D$41:$P$41</cx:f>
        <cx:lvl ptCount="13">
          <cx:pt idx="0">May2022</cx:pt>
          <cx:pt idx="1">June2022</cx:pt>
          <cx:pt idx="2">July2022</cx:pt>
          <cx:pt idx="3">August2022</cx:pt>
          <cx:pt idx="4">September2022</cx:pt>
          <cx:pt idx="5">October2022</cx:pt>
          <cx:pt idx="6">November2022</cx:pt>
          <cx:pt idx="7">December2022</cx:pt>
          <cx:pt idx="8">January2023</cx:pt>
          <cx:pt idx="9">February2023</cx:pt>
          <cx:pt idx="10">March2023</cx:pt>
          <cx:pt idx="11">April2023</cx:pt>
          <cx:pt idx="12">May2023</cx:pt>
        </cx:lvl>
      </cx:strDim>
      <cx:numDim type="val">
        <cx:f dir="row">'3b M-o-m trend'!$D$52:$P$52</cx:f>
        <cx:lvl ptCount="13" formatCode="0.0%">
          <cx:pt idx="0">0.0088446655610834399</cx:pt>
          <cx:pt idx="1">0.0076712328767123599</cx:pt>
          <cx:pt idx="2">0.0070690592713430287</cx:pt>
          <cx:pt idx="3">0.0059395248380130824</cx:pt>
          <cx:pt idx="4">0.0059044551798174676</cx:pt>
          <cx:pt idx="5">0.0048025613660619302</cx:pt>
          <cx:pt idx="6">0.0063728093467869812</cx:pt>
          <cx:pt idx="7">0.0042216358839050729</cx:pt>
          <cx:pt idx="8">0.0047293746715710832</cx:pt>
          <cx:pt idx="9">0.0094142259414226534</cx:pt>
          <cx:pt idx="10">0</cx:pt>
          <cx:pt idx="11">0.0025906735751295338</cx:pt>
          <cx:pt idx="12">0.0036175710594314658</cx:pt>
        </cx:lvl>
      </cx:numDim>
    </cx:data>
    <cx:data id="11">
      <cx:strDim type="cat">
        <cx:f dir="row">'3b M-o-m trend'!$D$41:$P$41</cx:f>
        <cx:lvl ptCount="13">
          <cx:pt idx="0">May2022</cx:pt>
          <cx:pt idx="1">June2022</cx:pt>
          <cx:pt idx="2">July2022</cx:pt>
          <cx:pt idx="3">August2022</cx:pt>
          <cx:pt idx="4">September2022</cx:pt>
          <cx:pt idx="5">October2022</cx:pt>
          <cx:pt idx="6">November2022</cx:pt>
          <cx:pt idx="7">December2022</cx:pt>
          <cx:pt idx="8">January2023</cx:pt>
          <cx:pt idx="9">February2023</cx:pt>
          <cx:pt idx="10">March2023</cx:pt>
          <cx:pt idx="11">April2023</cx:pt>
          <cx:pt idx="12">May2023</cx:pt>
        </cx:lvl>
      </cx:strDim>
      <cx:numDim type="val">
        <cx:f dir="row">'3b M-o-m trend'!$D$53:$P$53</cx:f>
        <cx:lvl ptCount="13" formatCode="0.0%">
          <cx:pt idx="0">0.014637002341920374</cx:pt>
          <cx:pt idx="1">0.0092325447201384546</cx:pt>
          <cx:pt idx="2">0.00057175528873638828</cx:pt>
          <cx:pt idx="3">0.0074285714285714935</cx:pt>
          <cx:pt idx="4">0.0085082246171298923</cx:pt>
          <cx:pt idx="5">0.010123734533183255</cx:pt>
          <cx:pt idx="6">-0.0072383073496658295</cx:pt>
          <cx:pt idx="7">-0.013460459899046581</cx:pt>
          <cx:pt idx="8">0.0045480386583284984</cx:pt>
          <cx:pt idx="9">0.0016977928692700134</cx:pt>
          <cx:pt idx="10">0</cx:pt>
          <cx:pt idx="11">0.0050847457627118961</cx:pt>
          <cx:pt idx="12">0.0067453625632377095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Food: MoM Changes ending May'23(Rural + Urban)</a:t>
            </a:r>
          </a:p>
          <a:p>
            <a:pPr algn="ctr" rtl="0">
              <a:defRPr/>
            </a:pP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series layoutId="waterfall" uniqueId="{EAB8C661-4885-43B3-B487-CB36F71DC250}" formatIdx="0">
          <cx:tx>
            <cx:txData>
              <cx:f>'3b M-o-m trend'!$A$42:$C$42</cx:f>
              <cx:v>Rural+Urban Cereals and products</cx:v>
            </cx:txData>
          </cx:tx>
          <cx:dataLabels pos="outEnd">
            <cx:visibility seriesName="0" categoryName="0" value="1"/>
          </cx:dataLabels>
          <cx:dataId val="0"/>
          <cx:layoutPr>
            <cx:subtotals/>
          </cx:layoutPr>
        </cx:series>
        <cx:series layoutId="waterfall" hidden="1" uniqueId="{59974FBE-2774-4C94-ABE0-673CFF8B6023}" formatIdx="1">
          <cx:tx>
            <cx:txData>
              <cx:f>'3b M-o-m trend'!$A$43:$C$43</cx:f>
              <cx:v>Rural+Urban Meat and fish</cx:v>
            </cx:txData>
          </cx:tx>
          <cx:dataLabels pos="outEnd">
            <cx:visibility seriesName="0" categoryName="0" value="1"/>
          </cx:dataLabels>
          <cx:dataId val="1"/>
          <cx:layoutPr>
            <cx:subtotals/>
          </cx:layoutPr>
        </cx:series>
        <cx:series layoutId="waterfall" hidden="1" uniqueId="{6EDEB27A-492B-435B-A0E1-3A3D39A3C9C3}" formatIdx="2">
          <cx:tx>
            <cx:txData>
              <cx:f>'3b M-o-m trend'!$A$44:$C$44</cx:f>
              <cx:v>Rural+Urban Egg</cx:v>
            </cx:txData>
          </cx:tx>
          <cx:dataLabels pos="outEnd">
            <cx:visibility seriesName="0" categoryName="0" value="1"/>
          </cx:dataLabels>
          <cx:dataId val="2"/>
          <cx:layoutPr>
            <cx:subtotals/>
          </cx:layoutPr>
        </cx:series>
        <cx:series layoutId="waterfall" hidden="1" uniqueId="{D6F89F99-E6E6-4B1C-951D-1E0C304AFD4D}" formatIdx="3">
          <cx:tx>
            <cx:txData>
              <cx:f>'3b M-o-m trend'!$A$45:$C$45</cx:f>
              <cx:v>Rural+Urban Milk and products</cx:v>
            </cx:txData>
          </cx:tx>
          <cx:dataLabels pos="outEnd">
            <cx:visibility seriesName="0" categoryName="0" value="1"/>
          </cx:dataLabels>
          <cx:dataId val="3"/>
          <cx:layoutPr>
            <cx:subtotals/>
          </cx:layoutPr>
        </cx:series>
        <cx:series layoutId="waterfall" hidden="1" uniqueId="{4204A71F-47E3-4B51-A113-37E43E5FBDCC}" formatIdx="4">
          <cx:tx>
            <cx:txData>
              <cx:f>'3b M-o-m trend'!$A$46:$C$46</cx:f>
              <cx:v>Rural+Urban Oils and fats</cx:v>
            </cx:txData>
          </cx:tx>
          <cx:dataLabels pos="outEnd">
            <cx:visibility seriesName="0" categoryName="0" value="1"/>
          </cx:dataLabels>
          <cx:dataId val="4"/>
          <cx:layoutPr>
            <cx:subtotals/>
          </cx:layoutPr>
        </cx:series>
        <cx:series layoutId="waterfall" hidden="1" uniqueId="{867439EA-C876-48E8-A111-028CC5D0ACF8}" formatIdx="5">
          <cx:tx>
            <cx:txData>
              <cx:f>'3b M-o-m trend'!$A$47:$C$47</cx:f>
              <cx:v>Rural+Urban Fruits</cx:v>
            </cx:txData>
          </cx:tx>
          <cx:dataLabels pos="outEnd">
            <cx:visibility seriesName="0" categoryName="0" value="1"/>
          </cx:dataLabels>
          <cx:dataId val="5"/>
          <cx:layoutPr>
            <cx:subtotals/>
          </cx:layoutPr>
        </cx:series>
        <cx:series layoutId="waterfall" hidden="1" uniqueId="{26DD8B23-C364-4864-8BA8-655DDB0A3F6C}" formatIdx="6">
          <cx:tx>
            <cx:txData>
              <cx:f>'3b M-o-m trend'!$A$48:$C$48</cx:f>
              <cx:v>Rural+Urban Vegetables</cx:v>
            </cx:txData>
          </cx:tx>
          <cx:dataLabels pos="outEnd">
            <cx:visibility seriesName="0" categoryName="0" value="1"/>
          </cx:dataLabels>
          <cx:dataId val="6"/>
          <cx:layoutPr>
            <cx:subtotals/>
          </cx:layoutPr>
        </cx:series>
        <cx:series layoutId="waterfall" hidden="1" uniqueId="{CCD27315-670B-4387-9956-1B22F44359AE}" formatIdx="7">
          <cx:tx>
            <cx:txData>
              <cx:f>'3b M-o-m trend'!$A$49:$C$49</cx:f>
              <cx:v>Rural+Urban Pulses and products</cx:v>
            </cx:txData>
          </cx:tx>
          <cx:dataLabels pos="outEnd">
            <cx:visibility seriesName="0" categoryName="0" value="1"/>
          </cx:dataLabels>
          <cx:dataId val="7"/>
          <cx:layoutPr>
            <cx:subtotals/>
          </cx:layoutPr>
        </cx:series>
        <cx:series layoutId="waterfall" hidden="1" uniqueId="{C8EF6FE5-8C5E-430C-8E22-0A2015AF1E1E}" formatIdx="8">
          <cx:tx>
            <cx:txData>
              <cx:f>'3b M-o-m trend'!$A$50:$C$50</cx:f>
              <cx:v>Rural+Urban Sugar and Confectionery</cx:v>
            </cx:txData>
          </cx:tx>
          <cx:dataLabels pos="outEnd">
            <cx:visibility seriesName="0" categoryName="0" value="1"/>
          </cx:dataLabels>
          <cx:dataId val="8"/>
          <cx:layoutPr>
            <cx:subtotals/>
          </cx:layoutPr>
        </cx:series>
        <cx:series layoutId="waterfall" hidden="1" uniqueId="{20CA1F1B-861E-41A8-8542-1D94E05E90FB}" formatIdx="9">
          <cx:tx>
            <cx:txData>
              <cx:f>'3b M-o-m trend'!$A$51:$C$51</cx:f>
              <cx:v>Rural+Urban Spices</cx:v>
            </cx:txData>
          </cx:tx>
          <cx:dataLabels pos="outEnd">
            <cx:visibility seriesName="0" categoryName="0" value="1"/>
          </cx:dataLabels>
          <cx:dataId val="9"/>
          <cx:layoutPr>
            <cx:subtotals/>
          </cx:layoutPr>
        </cx:series>
        <cx:series layoutId="waterfall" hidden="1" uniqueId="{2F778336-CBAC-48E4-9471-1300F31FDCD5}" formatIdx="10">
          <cx:tx>
            <cx:txData>
              <cx:f>'3b M-o-m trend'!$A$52:$C$52</cx:f>
              <cx:v>Rural+Urban Prepared meals, snacks, sweets etc.</cx:v>
            </cx:txData>
          </cx:tx>
          <cx:dataLabels pos="outEnd">
            <cx:visibility seriesName="0" categoryName="0" value="1"/>
          </cx:dataLabels>
          <cx:dataId val="10"/>
          <cx:layoutPr>
            <cx:subtotals/>
          </cx:layoutPr>
        </cx:series>
        <cx:series layoutId="waterfall" hidden="1" uniqueId="{BBB7F466-9BAD-45F6-B4B6-3C685A151FC0}" formatIdx="11">
          <cx:tx>
            <cx:txData>
              <cx:f>'3b M-o-m trend'!$A$53:$C$53</cx:f>
              <cx:v>Rural+Urban Food and beverages</cx:v>
            </cx:txData>
          </cx:tx>
          <cx:dataLabels pos="outEnd">
            <cx:visibility seriesName="0" categoryName="0" value="1"/>
          </cx:dataLabels>
          <cx:dataId val="11"/>
          <cx:layoutPr>
            <cx:subtotals/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0.36177</cdr:x>
      <cdr:y>0.06789</cdr:y>
    </cdr:from>
    <cdr:to>
      <cdr:x>0.73331</cdr:x>
      <cdr:y>0.16077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E3156D74-31BF-415F-B9FC-96ECC012B57C}"/>
            </a:ext>
          </a:extLst>
        </cdr:cNvPr>
        <cdr:cNvSpPr txBox="1"/>
      </cdr:nvSpPr>
      <cdr:spPr>
        <a:xfrm xmlns:a="http://schemas.openxmlformats.org/drawingml/2006/main">
          <a:off x="2556589" y="198172"/>
          <a:ext cx="2625618" cy="2711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1100" b="1"/>
            <a:t>Y-o-Y Inflation trend (Rural and Urban</a:t>
          </a:r>
          <a:r>
            <a:rPr lang="en-IN" sz="1100"/>
            <a:t>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0.43052</cdr:x>
      <cdr:y>0.12134</cdr:y>
    </cdr:from>
    <cdr:to>
      <cdr:x>0.43052</cdr:x>
      <cdr:y>0.90458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DEBD3479-B62B-4679-B41E-D97015740F66}"/>
            </a:ext>
          </a:extLst>
        </cdr:cNvPr>
        <cdr:cNvCxnSpPr/>
      </cdr:nvCxnSpPr>
      <cdr:spPr>
        <a:xfrm xmlns:a="http://schemas.openxmlformats.org/drawingml/2006/main">
          <a:off x="2471772" y="412345"/>
          <a:ext cx="0" cy="2661596"/>
        </a:xfrm>
        <a:prstGeom xmlns:a="http://schemas.openxmlformats.org/drawingml/2006/main" prst="line">
          <a:avLst/>
        </a:prstGeom>
        <a:ln xmlns:a="http://schemas.openxmlformats.org/drawingml/2006/main">
          <a:headEnd type="none" w="med" len="med"/>
          <a:tailEnd type="none" w="med" len="med"/>
        </a:ln>
      </cdr:spPr>
      <cdr:style>
        <a:lnRef xmlns:a="http://schemas.openxmlformats.org/drawingml/2006/main" idx="3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2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0.42037</cdr:x>
      <cdr:y>0.36546</cdr:y>
    </cdr:from>
    <cdr:to>
      <cdr:x>0.57963</cdr:x>
      <cdr:y>0.63454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5F307C67-9ED0-4377-8E30-E6E44EA6A700}"/>
            </a:ext>
          </a:extLst>
        </cdr:cNvPr>
        <cdr:cNvSpPr txBox="1"/>
      </cdr:nvSpPr>
      <cdr:spPr>
        <a:xfrm xmlns:a="http://schemas.openxmlformats.org/drawingml/2006/main">
          <a:off x="2413473" y="124189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0.38581</cdr:x>
      <cdr:y>0.09749</cdr:y>
    </cdr:from>
    <cdr:to>
      <cdr:x>0.54508</cdr:x>
      <cdr:y>0.27777</cdr:y>
    </cdr:to>
    <cdr:sp macro="" textlink="">
      <cdr:nvSpPr>
        <cdr:cNvPr id="5" name="Speech Bubble: Oval 4">
          <a:extLst xmlns:a="http://schemas.openxmlformats.org/drawingml/2006/main">
            <a:ext uri="{FF2B5EF4-FFF2-40B4-BE49-F238E27FC236}">
              <a16:creationId xmlns:a16="http://schemas.microsoft.com/office/drawing/2014/main" id="{C48F276E-3DB5-45FE-985E-81F9DD6F35B3}"/>
            </a:ext>
          </a:extLst>
        </cdr:cNvPr>
        <cdr:cNvSpPr/>
      </cdr:nvSpPr>
      <cdr:spPr>
        <a:xfrm xmlns:a="http://schemas.openxmlformats.org/drawingml/2006/main">
          <a:off x="2215070" y="331282"/>
          <a:ext cx="914400" cy="612648"/>
        </a:xfrm>
        <a:prstGeom xmlns:a="http://schemas.openxmlformats.org/drawingml/2006/main" prst="wedgeEllipseCallout">
          <a:avLst/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Covid</a:t>
          </a:r>
          <a:r>
            <a:rPr lang="en-US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March</a:t>
          </a:r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9132-A986-44DB-93EB-FFF5B44776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998C-A008-45B2-933C-AD9A21B0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997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9132-A986-44DB-93EB-FFF5B44776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998C-A008-45B2-933C-AD9A21B0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2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9132-A986-44DB-93EB-FFF5B44776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998C-A008-45B2-933C-AD9A21B0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87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9132-A986-44DB-93EB-FFF5B44776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998C-A008-45B2-933C-AD9A21B0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51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9132-A986-44DB-93EB-FFF5B44776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998C-A008-45B2-933C-AD9A21B0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293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9132-A986-44DB-93EB-FFF5B44776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998C-A008-45B2-933C-AD9A21B0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39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9132-A986-44DB-93EB-FFF5B44776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998C-A008-45B2-933C-AD9A21B0365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4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9132-A986-44DB-93EB-FFF5B44776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998C-A008-45B2-933C-AD9A21B0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8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9132-A986-44DB-93EB-FFF5B44776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998C-A008-45B2-933C-AD9A21B0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9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9132-A986-44DB-93EB-FFF5B44776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998C-A008-45B2-933C-AD9A21B0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50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09C9132-A986-44DB-93EB-FFF5B44776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998C-A008-45B2-933C-AD9A21B0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09C9132-A986-44DB-93EB-FFF5B447767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121998C-A008-45B2-933C-AD9A21B03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7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617794-3A83-40F3-A794-2F4F41D6A58A}"/>
              </a:ext>
            </a:extLst>
          </p:cNvPr>
          <p:cNvSpPr txBox="1"/>
          <p:nvPr/>
        </p:nvSpPr>
        <p:spPr>
          <a:xfrm>
            <a:off x="2840854" y="905521"/>
            <a:ext cx="6596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CPI Inflation Case study</a:t>
            </a:r>
          </a:p>
        </p:txBody>
      </p:sp>
    </p:spTree>
    <p:extLst>
      <p:ext uri="{BB962C8B-B14F-4D97-AF65-F5344CB8AC3E}">
        <p14:creationId xmlns:p14="http://schemas.microsoft.com/office/powerpoint/2010/main" val="260416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407D03-67D1-4E91-B096-67BABA4E5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25465"/>
              </p:ext>
            </p:extLst>
          </p:nvPr>
        </p:nvGraphicFramePr>
        <p:xfrm>
          <a:off x="896645" y="363984"/>
          <a:ext cx="10386874" cy="613281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79704">
                  <a:extLst>
                    <a:ext uri="{9D8B030D-6E8A-4147-A177-3AD203B41FA5}">
                      <a16:colId xmlns:a16="http://schemas.microsoft.com/office/drawing/2014/main" val="1736396214"/>
                    </a:ext>
                  </a:extLst>
                </a:gridCol>
                <a:gridCol w="3207170">
                  <a:extLst>
                    <a:ext uri="{9D8B030D-6E8A-4147-A177-3AD203B41FA5}">
                      <a16:colId xmlns:a16="http://schemas.microsoft.com/office/drawing/2014/main" val="184534338"/>
                    </a:ext>
                  </a:extLst>
                </a:gridCol>
              </a:tblGrid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Category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New Categories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156087755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Cereals and products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Food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1272481466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Meat and fish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Food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2922266690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Egg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Food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52867240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Milk and products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Food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3492012783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Oils and fats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Food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1306866602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Fruits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Food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4176283837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Vegetables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Food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4110045661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Pulses and products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Food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3945319964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Sugar and Confectionery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Food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1762299508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Spices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Food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196700943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Non-alcoholic beverages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Luxury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4072788786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Prepared meals, snacks, sweets etc.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Food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2569094406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Food and beverages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Food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3769624077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Pan, tobacco and intoxicants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Luxury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1807689215"/>
                  </a:ext>
                </a:extLst>
              </a:tr>
              <a:tr h="35301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Clothing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Clothing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4213459266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Footwear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Clothing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3247287609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Clothing and footwear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Clothing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983575395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Housing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Housing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957703730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Fuel and light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Fuel and light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167310522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Household goods and services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Housing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3008816293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Health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Health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1745939618"/>
                  </a:ext>
                </a:extLst>
              </a:tr>
              <a:tr h="39927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Transport and communication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Transport and communication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1670979730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Recreation and amusement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Luxury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4048215592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Education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Education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4023057717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Personal care and effects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Luxury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2358693059"/>
                  </a:ext>
                </a:extLst>
              </a:tr>
              <a:tr h="21522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Miscellaneous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 err="1">
                          <a:effectLst/>
                        </a:rPr>
                        <a:t>Misc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/>
                </a:tc>
                <a:extLst>
                  <a:ext uri="{0D108BD9-81ED-4DB2-BD59-A6C34878D82A}">
                    <a16:rowId xmlns:a16="http://schemas.microsoft.com/office/drawing/2014/main" val="926094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73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1DBD06-01A4-4714-B8C2-E5663677E6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11444"/>
              </p:ext>
            </p:extLst>
          </p:nvPr>
        </p:nvGraphicFramePr>
        <p:xfrm>
          <a:off x="1191757" y="1360963"/>
          <a:ext cx="7048870" cy="3524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AA0F69-87DF-45B5-86EE-FF7ABA8A2B82}"/>
              </a:ext>
            </a:extLst>
          </p:cNvPr>
          <p:cNvSpPr txBox="1"/>
          <p:nvPr/>
        </p:nvSpPr>
        <p:spPr>
          <a:xfrm>
            <a:off x="630314" y="923277"/>
            <a:ext cx="4794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Rural Sector wise allocation based on Categories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7A077-A167-45B2-A26D-6183032B6768}"/>
              </a:ext>
            </a:extLst>
          </p:cNvPr>
          <p:cNvSpPr txBox="1"/>
          <p:nvPr/>
        </p:nvSpPr>
        <p:spPr>
          <a:xfrm>
            <a:off x="1191757" y="5049615"/>
            <a:ext cx="9746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solidFill>
                  <a:srgbClr val="2BCAF5"/>
                </a:solidFill>
              </a:rPr>
              <a:t>Key 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Food has the highest contribution </a:t>
            </a:r>
            <a:r>
              <a:rPr lang="en-IN" dirty="0"/>
              <a:t>to the CPI basket, contributing almost half of the cpi basket.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Luxury  and clothing has also significant contribution.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 housing, fuel and light, health are other major contribution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57A24-B788-4DD1-BFA2-F8FE9E49528C}"/>
              </a:ext>
            </a:extLst>
          </p:cNvPr>
          <p:cNvSpPr txBox="1"/>
          <p:nvPr/>
        </p:nvSpPr>
        <p:spPr>
          <a:xfrm>
            <a:off x="461639" y="241887"/>
            <a:ext cx="854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Objective: Category which has highest contribution toward CPI</a:t>
            </a:r>
          </a:p>
        </p:txBody>
      </p:sp>
    </p:spTree>
    <p:extLst>
      <p:ext uri="{BB962C8B-B14F-4D97-AF65-F5344CB8AC3E}">
        <p14:creationId xmlns:p14="http://schemas.microsoft.com/office/powerpoint/2010/main" val="233691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7F02C5-E051-4CFE-A5A2-31613CBC34B5}"/>
              </a:ext>
            </a:extLst>
          </p:cNvPr>
          <p:cNvSpPr txBox="1"/>
          <p:nvPr/>
        </p:nvSpPr>
        <p:spPr>
          <a:xfrm>
            <a:off x="958480" y="944278"/>
            <a:ext cx="438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YEAR ON YEAR CPI GROWTH (2017 Onwards)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B8FB4-5A0C-47F1-A868-4E187DF1C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80" y="1515680"/>
            <a:ext cx="7466120" cy="742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D8A87-B2CC-4511-A930-D127F3FA65FE}"/>
              </a:ext>
            </a:extLst>
          </p:cNvPr>
          <p:cNvSpPr txBox="1"/>
          <p:nvPr/>
        </p:nvSpPr>
        <p:spPr>
          <a:xfrm>
            <a:off x="8637973" y="3029505"/>
            <a:ext cx="3187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2BCAF5"/>
                </a:solidFill>
              </a:rPr>
              <a:t>Key 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rural, Urban and Urban +rural follow same pattern with rural inflation being higher compared to urban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70D68-3CC2-4F03-8D14-DB4776759CB3}"/>
              </a:ext>
            </a:extLst>
          </p:cNvPr>
          <p:cNvSpPr txBox="1"/>
          <p:nvPr/>
        </p:nvSpPr>
        <p:spPr>
          <a:xfrm>
            <a:off x="958480" y="5362113"/>
            <a:ext cx="7232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solidFill>
                  <a:srgbClr val="2BCAF5"/>
                </a:solidFill>
              </a:rPr>
              <a:t>YoY </a:t>
            </a:r>
            <a:r>
              <a:rPr lang="en-IN" b="1" u="sng" dirty="0" err="1">
                <a:solidFill>
                  <a:srgbClr val="2BCAF5"/>
                </a:solidFill>
              </a:rPr>
              <a:t>Inflamation</a:t>
            </a:r>
            <a:r>
              <a:rPr lang="en-IN" b="1" u="sng" dirty="0">
                <a:solidFill>
                  <a:srgbClr val="2BCAF5"/>
                </a:solidFill>
              </a:rPr>
              <a:t>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highest year on year growth rate was  observed in 2022 at 7.7%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growth rate peaked slightly in 2022 and the declined slightly in 2023.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C30F2-BABE-4830-9D50-ADE79E824544}"/>
              </a:ext>
            </a:extLst>
          </p:cNvPr>
          <p:cNvSpPr txBox="1"/>
          <p:nvPr/>
        </p:nvSpPr>
        <p:spPr>
          <a:xfrm>
            <a:off x="958480" y="390617"/>
            <a:ext cx="956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Objective: Depict the growth rate Y-o-Y and Identify the year with highest inflation rate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AC4631B-A480-496F-81A1-9151B36CBE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272847"/>
              </p:ext>
            </p:extLst>
          </p:nvPr>
        </p:nvGraphicFramePr>
        <p:xfrm>
          <a:off x="1124550" y="2306507"/>
          <a:ext cx="7066872" cy="291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758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33CFBD-3797-464F-86FC-8133CCB6FB8D}"/>
              </a:ext>
            </a:extLst>
          </p:cNvPr>
          <p:cNvSpPr txBox="1"/>
          <p:nvPr/>
        </p:nvSpPr>
        <p:spPr>
          <a:xfrm>
            <a:off x="967666" y="4305670"/>
            <a:ext cx="81621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Looking Individual </a:t>
            </a:r>
          </a:p>
          <a:p>
            <a:endParaRPr lang="en-IN" dirty="0"/>
          </a:p>
          <a:p>
            <a:r>
              <a:rPr lang="en-IN" dirty="0"/>
              <a:t>January 2023 saw highest price rise and April 2023 shows slight decline in food price </a:t>
            </a:r>
          </a:p>
          <a:p>
            <a:endParaRPr lang="en-IN" dirty="0"/>
          </a:p>
          <a:p>
            <a:r>
              <a:rPr lang="en-IN" dirty="0"/>
              <a:t>Overall inflation has increase 12 %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5D45BDF3-CB75-4A1C-8501-D5A1F480D58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75665482"/>
                  </p:ext>
                </p:extLst>
              </p:nvPr>
            </p:nvGraphicFramePr>
            <p:xfrm>
              <a:off x="1591733" y="727969"/>
              <a:ext cx="7712066" cy="30500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5D45BDF3-CB75-4A1C-8501-D5A1F480D5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1733" y="727969"/>
                <a:ext cx="7712066" cy="305008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88A2EFA-FBAF-4FD3-A7CE-7533C7D6AFEB}"/>
              </a:ext>
            </a:extLst>
          </p:cNvPr>
          <p:cNvSpPr txBox="1"/>
          <p:nvPr/>
        </p:nvSpPr>
        <p:spPr>
          <a:xfrm>
            <a:off x="719092" y="200356"/>
            <a:ext cx="770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Objective: Investigate trends in price of broader food bucket category </a:t>
            </a:r>
          </a:p>
        </p:txBody>
      </p:sp>
    </p:spTree>
    <p:extLst>
      <p:ext uri="{BB962C8B-B14F-4D97-AF65-F5344CB8AC3E}">
        <p14:creationId xmlns:p14="http://schemas.microsoft.com/office/powerpoint/2010/main" val="58988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F78903-43B9-4FF8-BF81-264427E57A6F}"/>
              </a:ext>
            </a:extLst>
          </p:cNvPr>
          <p:cNvSpPr txBox="1"/>
          <p:nvPr/>
        </p:nvSpPr>
        <p:spPr>
          <a:xfrm>
            <a:off x="2052838" y="5181935"/>
            <a:ext cx="78994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2BCAF5"/>
                </a:solidFill>
              </a:rPr>
              <a:t>    </a:t>
            </a:r>
            <a:r>
              <a:rPr lang="en-IN" sz="1600" b="1" u="sng" dirty="0">
                <a:solidFill>
                  <a:srgbClr val="2BCAF5"/>
                </a:solidFill>
              </a:rPr>
              <a:t>Key 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Spices are one of the biggest contributor.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Reason based on various research Inflation </a:t>
            </a:r>
            <a:r>
              <a:rPr lang="en-US" sz="1600" dirty="0"/>
              <a:t>among spices are due to </a:t>
            </a:r>
          </a:p>
          <a:p>
            <a:r>
              <a:rPr lang="en-US" sz="1600" dirty="0"/>
              <a:t>      pest attack and lower production</a:t>
            </a:r>
            <a:endParaRPr lang="en-IN" sz="1600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5A586-A05B-4DB6-AB07-20E1D6FCB40F}"/>
              </a:ext>
            </a:extLst>
          </p:cNvPr>
          <p:cNvSpPr txBox="1"/>
          <p:nvPr/>
        </p:nvSpPr>
        <p:spPr>
          <a:xfrm>
            <a:off x="1562470" y="159798"/>
            <a:ext cx="818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Objective : Absolute changes in inflammation over12 month period(May)</a:t>
            </a:r>
          </a:p>
          <a:p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EDBA075-58E2-4AB0-8AB7-618AE2E0D0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607361"/>
              </p:ext>
            </p:extLst>
          </p:nvPr>
        </p:nvGraphicFramePr>
        <p:xfrm>
          <a:off x="1562470" y="1280160"/>
          <a:ext cx="9217290" cy="390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73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9E087DA-0A65-45BF-BA79-B5A488CE8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154793"/>
              </p:ext>
            </p:extLst>
          </p:nvPr>
        </p:nvGraphicFramePr>
        <p:xfrm>
          <a:off x="2150629" y="1733365"/>
          <a:ext cx="6166405" cy="3114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DE5E8F-2AE2-4C51-A3C3-1044BC2A7A33}"/>
              </a:ext>
            </a:extLst>
          </p:cNvPr>
          <p:cNvSpPr txBox="1"/>
          <p:nvPr/>
        </p:nvSpPr>
        <p:spPr>
          <a:xfrm>
            <a:off x="1774117" y="5124635"/>
            <a:ext cx="751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2BCAF5"/>
                </a:solidFill>
              </a:rPr>
              <a:t>Key 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a noticeable increase in CPI for healthcare each year, with significant jump from 2019 to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Also there is decrease in inflation rate for food 2019 to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495C0-17A2-40D7-9BC4-F2A793EBF59A}"/>
              </a:ext>
            </a:extLst>
          </p:cNvPr>
          <p:cNvSpPr txBox="1"/>
          <p:nvPr/>
        </p:nvSpPr>
        <p:spPr>
          <a:xfrm>
            <a:off x="976544" y="435006"/>
            <a:ext cx="1114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Objective: How the onset and progression of the covid-19 pandemic affected inflation rates in India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54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5C457-9E62-4367-AF69-5D44B6B9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14" y="1251172"/>
            <a:ext cx="7056911" cy="43556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5633BD-79A2-45F2-802C-3912D88D37C8}"/>
              </a:ext>
            </a:extLst>
          </p:cNvPr>
          <p:cNvSpPr txBox="1"/>
          <p:nvPr/>
        </p:nvSpPr>
        <p:spPr>
          <a:xfrm>
            <a:off x="834501" y="443883"/>
            <a:ext cx="756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Objective: Crude oil price fluctuation for year 2021 to 2023 (Month on month)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EB0E4-B894-4142-9AD2-BF053435E2D6}"/>
              </a:ext>
            </a:extLst>
          </p:cNvPr>
          <p:cNvSpPr txBox="1"/>
          <p:nvPr/>
        </p:nvSpPr>
        <p:spPr>
          <a:xfrm>
            <a:off x="346229" y="5767786"/>
            <a:ext cx="10563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solidFill>
                  <a:srgbClr val="2BCAF5"/>
                </a:solidFill>
              </a:rPr>
              <a:t>Insight</a:t>
            </a:r>
            <a:r>
              <a:rPr lang="en-IN" dirty="0"/>
              <a:t>:</a:t>
            </a:r>
          </a:p>
          <a:p>
            <a:r>
              <a:rPr lang="en-IN" dirty="0"/>
              <a:t>March 2022 has the highest crude oil fluctuation increase and December 2022 has highest fluctuation decrease.</a:t>
            </a:r>
          </a:p>
        </p:txBody>
      </p:sp>
    </p:spTree>
    <p:extLst>
      <p:ext uri="{BB962C8B-B14F-4D97-AF65-F5344CB8AC3E}">
        <p14:creationId xmlns:p14="http://schemas.microsoft.com/office/powerpoint/2010/main" val="73999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667067-B0D8-4BA5-B8BE-BE4759E07A15}"/>
              </a:ext>
            </a:extLst>
          </p:cNvPr>
          <p:cNvSpPr txBox="1"/>
          <p:nvPr/>
        </p:nvSpPr>
        <p:spPr>
          <a:xfrm>
            <a:off x="745724" y="150920"/>
            <a:ext cx="103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Objective: To Identify the trend in oil price changes with change in inflation of all categories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3D2CB-D82C-49A8-BA78-619469CE3668}"/>
              </a:ext>
            </a:extLst>
          </p:cNvPr>
          <p:cNvSpPr txBox="1"/>
          <p:nvPr/>
        </p:nvSpPr>
        <p:spPr>
          <a:xfrm>
            <a:off x="5340098" y="2220975"/>
            <a:ext cx="5495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have compared oil  price with different categories</a:t>
            </a:r>
          </a:p>
          <a:p>
            <a:r>
              <a:rPr lang="en-IN" b="1" u="sng" dirty="0">
                <a:solidFill>
                  <a:srgbClr val="2BCAF5"/>
                </a:solidFill>
              </a:rPr>
              <a:t>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Meat and fish, Oil and Fats and Transport and communication are  highly  positive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Vegetable and Milk and products are weakly Positive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Egg is negatively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B5CE223-FF06-47FC-AEA3-DF2640242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022738"/>
              </p:ext>
            </p:extLst>
          </p:nvPr>
        </p:nvGraphicFramePr>
        <p:xfrm>
          <a:off x="1338071" y="1371601"/>
          <a:ext cx="3821015" cy="5115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3" imgW="2666852" imgH="4978356" progId="Excel.Sheet.12">
                  <p:embed/>
                </p:oleObj>
              </mc:Choice>
              <mc:Fallback>
                <p:oleObj name="Worksheet" r:id="rId3" imgW="2666852" imgH="49783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8071" y="1371601"/>
                        <a:ext cx="3821015" cy="5115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3B9764-63BA-46FB-96A1-AD94CE53F602}"/>
              </a:ext>
            </a:extLst>
          </p:cNvPr>
          <p:cNvSpPr txBox="1"/>
          <p:nvPr/>
        </p:nvSpPr>
        <p:spPr>
          <a:xfrm>
            <a:off x="1143000" y="923544"/>
            <a:ext cx="609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Correlation between Oil Price and different categories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43366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5422</TotalTime>
  <Words>502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Deep</dc:creator>
  <cp:lastModifiedBy>AKASH Deep</cp:lastModifiedBy>
  <cp:revision>35</cp:revision>
  <dcterms:created xsi:type="dcterms:W3CDTF">2024-03-19T08:03:07Z</dcterms:created>
  <dcterms:modified xsi:type="dcterms:W3CDTF">2024-05-09T17:58:12Z</dcterms:modified>
</cp:coreProperties>
</file>