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65" r:id="rId2"/>
    <p:sldId id="266" r:id="rId3"/>
    <p:sldId id="257" r:id="rId4"/>
    <p:sldId id="258" r:id="rId5"/>
    <p:sldId id="256" r:id="rId6"/>
    <p:sldId id="259" r:id="rId7"/>
    <p:sldId id="260" r:id="rId8"/>
    <p:sldId id="261" r:id="rId9"/>
    <p:sldId id="263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 autoAdjust="0"/>
  </p:normalViewPr>
  <p:slideViewPr>
    <p:cSldViewPr snapToGrid="0">
      <p:cViewPr varScale="1">
        <p:scale>
          <a:sx n="61" d="100"/>
          <a:sy n="61" d="100"/>
        </p:scale>
        <p:origin x="3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6B7D4-68A8-4FC7-B645-320CAA25C62F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49145-EBB9-456A-85BC-D0BDAE9E8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03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49145-EBB9-456A-85BC-D0BDAE9E86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43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2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920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1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11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9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3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F254E82-6B50-5B49-B1F8-E123778B750A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2B3EA7-5E05-2C41-8CF2-4A43F69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1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19E4A9-2452-CF7E-409A-7831AEEEB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30" y="3746295"/>
            <a:ext cx="4798142" cy="271982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AKASH AMBADAS SHINDE</a:t>
            </a:r>
            <a:b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11436-F4F3-0B0E-2652-2F7EBF885B40}"/>
              </a:ext>
            </a:extLst>
          </p:cNvPr>
          <p:cNvSpPr/>
          <p:nvPr/>
        </p:nvSpPr>
        <p:spPr>
          <a:xfrm>
            <a:off x="1427991" y="723037"/>
            <a:ext cx="8903399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</a:rPr>
              <a:t>DATA ANALYTICS PROJECT </a:t>
            </a:r>
            <a:br>
              <a:rPr lang="en-US" sz="6600" b="1" dirty="0">
                <a:ln/>
              </a:rPr>
            </a:br>
            <a:r>
              <a:rPr lang="en-US" sz="6600" b="1" u="sng" dirty="0">
                <a:ln/>
              </a:rPr>
              <a:t>HIGH CLOUD AIRLINE </a:t>
            </a:r>
            <a:endParaRPr lang="en-US" sz="6600" b="1" dirty="0">
              <a:ln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BF4F3-D78F-689B-8219-28DE888D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161" y="2719820"/>
            <a:ext cx="3746295" cy="374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7CD5-885A-A429-26C7-1BCABA8A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6" y="101945"/>
            <a:ext cx="10717796" cy="112036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Suggestions and Recommendations </a:t>
            </a:r>
            <a:br>
              <a:rPr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Airline Companies : 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B8E72-A4FC-68AC-FAD4-158BFE357B16}"/>
              </a:ext>
            </a:extLst>
          </p:cNvPr>
          <p:cNvSpPr txBox="1"/>
          <p:nvPr/>
        </p:nvSpPr>
        <p:spPr>
          <a:xfrm>
            <a:off x="516260" y="1222310"/>
            <a:ext cx="10804849" cy="5680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Experience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Comfort Improve seating, legroom, and in-flight entertainment.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Integration: 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Loyalty Programs :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Rewards, Enhance frequent flyer and Offer personalized promotions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and Cleanliness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Sustainability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Eco-Friendly, Invest in fuel-efficient aircraft.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 :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Pricing and cancellation policies.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On-Time Performance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Assistive Services: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comprehensive services for passengers with disabilities.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Mechanism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and Alliances-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strategic partnerships and Marketing Collaboration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these strategies can help optimize capacity, improve customer satisfaction, and maximize revenue.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9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82264C-B147-2B21-D7C4-08571701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008662">
            <a:off x="2462255" y="772685"/>
            <a:ext cx="5312628" cy="5312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E74643-97EB-6C41-E8FD-F982DA325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183" y="2817845"/>
            <a:ext cx="8001000" cy="100304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051AD8-54A0-2A70-71F9-2E247717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623" y="167952"/>
            <a:ext cx="8433377" cy="51038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994DAD-F3AA-9102-84DA-9F439D6E87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704741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14DE8-966E-070E-3E1D-9B50BAB2B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2346650"/>
            <a:ext cx="8534400" cy="3615267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WISE LOAD FACTOR OVERVIEW</a:t>
            </a:r>
          </a:p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COMPETITOR ANALYSIS</a:t>
            </a:r>
          </a:p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</a:p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8508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CB11E-123F-30F7-4D6D-4146214EC1B0}"/>
              </a:ext>
            </a:extLst>
          </p:cNvPr>
          <p:cNvSpPr txBox="1"/>
          <p:nvPr/>
        </p:nvSpPr>
        <p:spPr>
          <a:xfrm>
            <a:off x="377388" y="205354"/>
            <a:ext cx="961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Factor % Based On Year, Quarter And Monthly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976D1-98D8-989F-3B6A-737F96D69046}"/>
              </a:ext>
            </a:extLst>
          </p:cNvPr>
          <p:cNvSpPr txBox="1"/>
          <p:nvPr/>
        </p:nvSpPr>
        <p:spPr>
          <a:xfrm>
            <a:off x="377388" y="790129"/>
            <a:ext cx="105767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Upward Trend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Load Factor increased from 53.54% in 2008 to 55.41% in 2013, indicating better seat utilization.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AD5FD98-5FFD-2548-0A8B-BB824F39C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03" y="1528793"/>
            <a:ext cx="5718612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Utilization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Increasing Load Factor suggests effective capacity management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higher revenue potential.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Consistency Needed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dip in 2012 should be investigated to avoid future declines.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Marketing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Continue successful marketing strategies to maintain high Load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and promotional efforts to improve load factor in Q1.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improve Load Factor from Jan-March and Oct-Dec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Operations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Adjust flight schedules and routes to sustain efficiency.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Customer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high service quality to avoid dissatisfaction from fuller flights.</a:t>
            </a:r>
            <a:endParaRPr lang="en-US" sz="16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C82396-722B-0EB6-AFF4-636D294E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769" y="1810140"/>
            <a:ext cx="5479126" cy="3819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80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B9715-AC55-9EDD-B6F8-3653F4DAB404}"/>
              </a:ext>
            </a:extLst>
          </p:cNvPr>
          <p:cNvSpPr txBox="1"/>
          <p:nvPr/>
        </p:nvSpPr>
        <p:spPr>
          <a:xfrm>
            <a:off x="377388" y="205354"/>
            <a:ext cx="7608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Factor % Based On Carrier Name Basis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BE42E-F164-7478-B1EF-7BF7754805CE}"/>
              </a:ext>
            </a:extLst>
          </p:cNvPr>
          <p:cNvSpPr txBox="1"/>
          <p:nvPr/>
        </p:nvSpPr>
        <p:spPr>
          <a:xfrm>
            <a:off x="426163" y="1054915"/>
            <a:ext cx="6329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Load Factor: Globes Airways Limited with an 90% load factor, indicating high seat occupancy and efficient use of capacity.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Performers: Corsair Air Lines and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Skyser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Airways both have a load factor of 89%, reflecting strong operational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 Efficiency: Sichuan Air Lines has a load factor of 80%, showing effective capacity management. 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32DD9-A3CA-0B70-9F5A-7B95DBB7AF75}"/>
              </a:ext>
            </a:extLst>
          </p:cNvPr>
          <p:cNvSpPr txBox="1"/>
          <p:nvPr/>
        </p:nvSpPr>
        <p:spPr>
          <a:xfrm>
            <a:off x="377388" y="3790324"/>
            <a:ext cx="65023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Capacity: Globes Airways Limited should continue leveraging its high load factor by maintaining or improving its current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Utilization: Carriers with 89% load factors should explore ways to increase occupancy, such as route adjustments or targeted marketing.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Routes:  Other Lines should aim to improve its already strong load factor through route optimization and better demand forecasting.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36E850-1A16-6C59-E29C-513C643A4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378" y="1277750"/>
            <a:ext cx="4581525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42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CD33136-8A3E-86BC-3911-16EA462CAABB}"/>
              </a:ext>
            </a:extLst>
          </p:cNvPr>
          <p:cNvSpPr txBox="1"/>
          <p:nvPr/>
        </p:nvSpPr>
        <p:spPr>
          <a:xfrm>
            <a:off x="513181" y="189577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Factor occupied on Weekend vs Weekdays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C9944-918F-8735-238A-A30D60D84C42}"/>
              </a:ext>
            </a:extLst>
          </p:cNvPr>
          <p:cNvSpPr txBox="1"/>
          <p:nvPr/>
        </p:nvSpPr>
        <p:spPr>
          <a:xfrm>
            <a:off x="681132" y="1304016"/>
            <a:ext cx="876144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Recommendations:</a:t>
            </a:r>
          </a:p>
          <a:p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Optimize Flight Schedules:</a:t>
            </a:r>
          </a:p>
          <a:p>
            <a:pPr lvl="1"/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weekday flights.</a:t>
            </a:r>
          </a:p>
          <a:p>
            <a:pPr lvl="1"/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or use smaller aircraft for weekend flights.</a:t>
            </a:r>
          </a:p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Adjust Pricing:</a:t>
            </a:r>
          </a:p>
          <a:p>
            <a:pPr lvl="1"/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fares on weekdays.</a:t>
            </a:r>
          </a:p>
          <a:p>
            <a:pPr lvl="1"/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 and promotions on weekends.</a:t>
            </a:r>
          </a:p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Targeted Marketing:</a:t>
            </a:r>
          </a:p>
          <a:p>
            <a:pPr lvl="1"/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traveler campaigns for weekdays.</a:t>
            </a:r>
          </a:p>
          <a:p>
            <a:pPr lvl="1"/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Weekend getaway packages for leisure travelers.</a:t>
            </a:r>
          </a:p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Enhance Loyalty Programs:</a:t>
            </a:r>
          </a:p>
          <a:p>
            <a:pPr lvl="1"/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points and upgrades for weekend flights.</a:t>
            </a:r>
          </a:p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Fleet Utilization:</a:t>
            </a:r>
          </a:p>
          <a:p>
            <a:pPr lvl="1"/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aircraft on busy weekday routes.</a:t>
            </a:r>
          </a:p>
          <a:p>
            <a:pPr lvl="1"/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aircraft on quieter weekend routes.</a:t>
            </a:r>
          </a:p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Special Services:</a:t>
            </a:r>
          </a:p>
          <a:p>
            <a:pPr lvl="1"/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Family-friendly and themed flights on weekends.</a:t>
            </a:r>
          </a:p>
          <a:p>
            <a:pPr lvl="1"/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Business-centric services on weekdays.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03CE156B-761B-2BCA-2598-C41E9527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57" y="1304016"/>
            <a:ext cx="4388592" cy="447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28CBD7-E9A9-963C-4528-4BB863558CDD}"/>
              </a:ext>
            </a:extLst>
          </p:cNvPr>
          <p:cNvSpPr txBox="1"/>
          <p:nvPr/>
        </p:nvSpPr>
        <p:spPr>
          <a:xfrm>
            <a:off x="7614857" y="4640996"/>
            <a:ext cx="438859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740" indent="-20574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Weekdays are the peak periods with a load factor of </a:t>
            </a:r>
            <a:r>
              <a:rPr lang="en-U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71.18%.</a:t>
            </a:r>
          </a:p>
          <a:p>
            <a:pPr marL="205740" indent="-20574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Weekends are the off-peak periods with a load factor </a:t>
            </a:r>
            <a:r>
              <a:rPr lang="en-US" sz="1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of 28.82%.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788AD1-AB73-99DE-F88A-78F280462B11}"/>
              </a:ext>
            </a:extLst>
          </p:cNvPr>
          <p:cNvSpPr txBox="1"/>
          <p:nvPr/>
        </p:nvSpPr>
        <p:spPr>
          <a:xfrm>
            <a:off x="382555" y="282287"/>
            <a:ext cx="11159412" cy="743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 10 Carrier Names Based On Passengers Preference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1E33E-2057-96CF-F805-66DC549F1CFC}"/>
              </a:ext>
            </a:extLst>
          </p:cNvPr>
          <p:cNvSpPr txBox="1"/>
          <p:nvPr/>
        </p:nvSpPr>
        <p:spPr>
          <a:xfrm>
            <a:off x="279918" y="1240645"/>
            <a:ext cx="6452885" cy="4376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Carrier:  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Southwest Airlines has the highest number of flights (34.11M), dominating the market.</a:t>
            </a:r>
            <a:b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Competitors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Delta Air Lines follows with 28.84M flights, indicating significant competition.</a:t>
            </a:r>
            <a:b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Carriers: 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 Airlines, American Eagle, and Alaska Airlines have lower flight counts, from 4.88M to 5.90M.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Market Leadership: 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Southwest Airlines should capitalize on its leading position by enhancing service and expanding routes.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Competitive Edge: 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Delta Air Lines should focus on differentiating services to maintain competitiveness.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Fleet and Routes: 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Mid-tier carriers like US Airways and JetBlue should optimize their fleets and routes to improve efficiency and capture more market share.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Partnerships: 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carriers like American Airlines and Alaska Airlines should explore strategic partnerships or alliances to boost their flight volumes and market presence.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937AB5-43D3-6084-7F89-C2EDACBDB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084" y="1647423"/>
            <a:ext cx="5161035" cy="3715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2477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B4D4D-BB14-224C-3C27-46013206AB0C}"/>
              </a:ext>
            </a:extLst>
          </p:cNvPr>
          <p:cNvSpPr txBox="1"/>
          <p:nvPr/>
        </p:nvSpPr>
        <p:spPr>
          <a:xfrm>
            <a:off x="629314" y="121179"/>
            <a:ext cx="9474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Carrier Names Based On Passengers Preference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C7991-7715-34BD-B0BD-0D8870F7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006" y="1024072"/>
            <a:ext cx="4810125" cy="4400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6E1556-0A77-759D-625F-23A4A8032596}"/>
              </a:ext>
            </a:extLst>
          </p:cNvPr>
          <p:cNvSpPr txBox="1"/>
          <p:nvPr/>
        </p:nvSpPr>
        <p:spPr>
          <a:xfrm>
            <a:off x="593175" y="1177633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Schedules: 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flights or use larger aircraft for high-demand routes like Chicago-Detroit and Washington, DC-New York.   - Adjust frequency on lower-demand routes like Atlanta-Chicago.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Services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Focus on business-class services for major business hubs.   - Strengthen loyalty programs for frequent flyers on these routes.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 Strategy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Implement dynamic pricing for peak times.   - Offer promotions on less frequent routes.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:   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Launch targeted campaigns to promote these top routes.   - Form partnerships with local businesses and tourism 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- Monitor route performance regularly.   - Gather and act on customer feedback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EAF310-A2CF-4AAF-9AB8-E514D4488810}"/>
              </a:ext>
            </a:extLst>
          </p:cNvPr>
          <p:cNvSpPr txBox="1"/>
          <p:nvPr/>
        </p:nvSpPr>
        <p:spPr>
          <a:xfrm>
            <a:off x="529513" y="1016094"/>
            <a:ext cx="60975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</a:p>
          <a:p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Short-Haul Dominance: Most flights (58,050) are in the 0 - 500 miles range, indicating high demand for short-haul routes.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Decreased Long-Haul Demand: Flight numbers drop significantly with distance, especially beyond 1000 miles.</a:t>
            </a:r>
          </a:p>
          <a:p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Short-Haul Routes: Adjust schedules and capacity for the high volume of short-haul flights.2. Assess Long-Haul Routes: Evaluate the profitability and demand for long-haul flights; consider focusing on high-yield routes.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Fleet Adjustments: Align aircraft types with route distances—use smaller planes for short-haul and larger ones for long-haul.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and Enhance: Grow short-haul network and improve customer experience to capture more market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</a:t>
            </a:r>
            <a:r>
              <a:rPr lang="en-US" sz="16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Pricing:Use</a:t>
            </a:r>
            <a:r>
              <a:rPr lang="en-US" sz="16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dynamic pricing to optimize revenue based on demand trends.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DF3D7F-3A7E-B796-DFFE-AAFFCD9B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762" y="1818109"/>
            <a:ext cx="4657725" cy="4248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1317B6-6C4A-C919-2333-C2B2D439801A}"/>
              </a:ext>
            </a:extLst>
          </p:cNvPr>
          <p:cNvSpPr txBox="1"/>
          <p:nvPr/>
        </p:nvSpPr>
        <p:spPr>
          <a:xfrm>
            <a:off x="629314" y="121179"/>
            <a:ext cx="7710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Flights Based On Distance Group</a:t>
            </a:r>
          </a:p>
        </p:txBody>
      </p:sp>
    </p:spTree>
    <p:extLst>
      <p:ext uri="{BB962C8B-B14F-4D97-AF65-F5344CB8AC3E}">
        <p14:creationId xmlns:p14="http://schemas.microsoft.com/office/powerpoint/2010/main" val="74839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4E438CE-B186-7697-0014-34557945B5B9}"/>
              </a:ext>
            </a:extLst>
          </p:cNvPr>
          <p:cNvSpPr txBox="1"/>
          <p:nvPr/>
        </p:nvSpPr>
        <p:spPr>
          <a:xfrm>
            <a:off x="629314" y="121179"/>
            <a:ext cx="8912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Power-BI Dashboard showing Analysis on HCA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F4452F-8D91-1E30-21BE-03AE23DE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350"/>
            <a:ext cx="12192000" cy="495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411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953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Century Gothic</vt:lpstr>
      <vt:lpstr>Times New Roman</vt:lpstr>
      <vt:lpstr>Wingdings</vt:lpstr>
      <vt:lpstr>Wingdings 3</vt:lpstr>
      <vt:lpstr>Slice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Suggestions and Recommendations  for Airline Companies 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Sharayu Markunde</cp:lastModifiedBy>
  <cp:revision>58</cp:revision>
  <dcterms:created xsi:type="dcterms:W3CDTF">2024-08-16T10:56:08Z</dcterms:created>
  <dcterms:modified xsi:type="dcterms:W3CDTF">2024-10-05T11:15:41Z</dcterms:modified>
</cp:coreProperties>
</file>