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5" r:id="rId2"/>
    <p:sldId id="310" r:id="rId3"/>
    <p:sldId id="320" r:id="rId4"/>
    <p:sldId id="321" r:id="rId5"/>
    <p:sldId id="322" r:id="rId6"/>
    <p:sldId id="323" r:id="rId7"/>
    <p:sldId id="324" r:id="rId8"/>
    <p:sldId id="325" r:id="rId9"/>
    <p:sldId id="326" r:id="rId10"/>
    <p:sldId id="327" r:id="rId11"/>
    <p:sldId id="328" r:id="rId12"/>
    <p:sldId id="32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4916E87-7D56-417F-B49F-698E2B67E81B}">
          <p14:sldIdLst>
            <p14:sldId id="265"/>
            <p14:sldId id="310"/>
            <p14:sldId id="320"/>
            <p14:sldId id="321"/>
            <p14:sldId id="322"/>
            <p14:sldId id="323"/>
            <p14:sldId id="324"/>
            <p14:sldId id="325"/>
            <p14:sldId id="326"/>
            <p14:sldId id="327"/>
            <p14:sldId id="328"/>
            <p14:sldId id="329"/>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73" d="100"/>
          <a:sy n="73" d="100"/>
        </p:scale>
        <p:origin x="618"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10/20/2023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10/20/2023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10/20/2023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10/20/2023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10/20/2023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10/20/2023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10/20/2023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10/20/2023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10/20/2023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10/20/2023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10/20/2023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33772" y="4869160"/>
            <a:ext cx="5040560" cy="432048"/>
          </a:xfrm>
        </p:spPr>
        <p:txBody>
          <a:bodyPr>
            <a:noAutofit/>
          </a:bodyPr>
          <a:lstStyle/>
          <a:p>
            <a:r>
              <a:rPr lang="it-IT" sz="1600" b="1" dirty="0" smtClean="0">
                <a:solidFill>
                  <a:schemeClr val="tx1"/>
                </a:solidFill>
                <a:latin typeface="Algerian" panose="04020705040A02060702" pitchFamily="82" charset="0"/>
                <a:cs typeface="Arial" panose="020B0604020202020204" pitchFamily="34" charset="0"/>
              </a:rPr>
              <a:t>MENTOR NAME: </a:t>
            </a:r>
            <a:r>
              <a:rPr lang="it-IT" sz="1600" b="1" cap="none" dirty="0" smtClean="0">
                <a:solidFill>
                  <a:schemeClr val="tx1"/>
                </a:solidFill>
                <a:latin typeface="Algerian" panose="04020705040A02060702" pitchFamily="82" charset="0"/>
                <a:cs typeface="Arial" panose="020B0604020202020204" pitchFamily="34" charset="0"/>
              </a:rPr>
              <a:t>Mrs. M.SARANYA</a:t>
            </a:r>
            <a:endParaRPr lang="it-IT" sz="1600" b="1" cap="none" dirty="0">
              <a:solidFill>
                <a:schemeClr val="tx1"/>
              </a:solidFill>
              <a:latin typeface="Algerian" panose="04020705040A02060702" pitchFamily="82" charset="0"/>
              <a:cs typeface="Arial" panose="020B0604020202020204" pitchFamily="34" charset="0"/>
            </a:endParaRPr>
          </a:p>
        </p:txBody>
      </p:sp>
      <p:sp>
        <p:nvSpPr>
          <p:cNvPr id="3" name="Title 2"/>
          <p:cNvSpPr>
            <a:spLocks noGrp="1"/>
          </p:cNvSpPr>
          <p:nvPr>
            <p:ph type="ctrTitle"/>
          </p:nvPr>
        </p:nvSpPr>
        <p:spPr>
          <a:xfrm>
            <a:off x="1269876" y="1258943"/>
            <a:ext cx="9001000" cy="792089"/>
          </a:xfrm>
        </p:spPr>
        <p:txBody>
          <a:bodyPr>
            <a:normAutofit fontScale="90000"/>
          </a:bodyPr>
          <a:lstStyle/>
          <a:p>
            <a:pPr algn="ctr"/>
            <a:r>
              <a:rPr lang="en-IN" sz="2800" b="1" dirty="0" smtClean="0">
                <a:latin typeface="Algerian" panose="04020705040A02060702" pitchFamily="82" charset="0"/>
                <a:cs typeface="Arial" panose="020B0604020202020204" pitchFamily="34" charset="0"/>
              </a:rPr>
              <a:t>ANALYSING THE PERFORMANCE &amp; EFFICIENCY OF THE RADISSON HOTELS USING DATA VISUALIZATION </a:t>
            </a:r>
            <a:endParaRPr lang="en-US" sz="2800" b="1" dirty="0">
              <a:latin typeface="Algerian" panose="04020705040A02060702" pitchFamily="82" charset="0"/>
              <a:cs typeface="Arial" panose="020B0604020202020204" pitchFamily="34" charset="0"/>
            </a:endParaRPr>
          </a:p>
        </p:txBody>
      </p:sp>
      <p:sp>
        <p:nvSpPr>
          <p:cNvPr id="6" name="Title 2"/>
          <p:cNvSpPr txBox="1">
            <a:spLocks/>
          </p:cNvSpPr>
          <p:nvPr/>
        </p:nvSpPr>
        <p:spPr>
          <a:xfrm>
            <a:off x="3862164" y="2596005"/>
            <a:ext cx="5112568" cy="539824"/>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endParaRPr lang="en-US" sz="2600" dirty="0"/>
          </a:p>
        </p:txBody>
      </p:sp>
      <p:sp>
        <p:nvSpPr>
          <p:cNvPr id="7" name="Title 2"/>
          <p:cNvSpPr txBox="1">
            <a:spLocks/>
          </p:cNvSpPr>
          <p:nvPr/>
        </p:nvSpPr>
        <p:spPr>
          <a:xfrm>
            <a:off x="2133972" y="509393"/>
            <a:ext cx="7416824" cy="539824"/>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en-US" sz="2800" b="1" dirty="0" smtClean="0">
                <a:latin typeface="Algerian" panose="04020705040A02060702" pitchFamily="82" charset="0"/>
                <a:cs typeface="Arial" panose="020B0604020202020204" pitchFamily="34" charset="0"/>
              </a:rPr>
              <a:t>KNOWLEDGE INSTITUTE OF TECHNOLOGY</a:t>
            </a:r>
            <a:endParaRPr lang="en-US" sz="2800" b="1" dirty="0">
              <a:latin typeface="Algerian" panose="04020705040A02060702" pitchFamily="82" charset="0"/>
              <a:cs typeface="Arial" panose="020B0604020202020204" pitchFamily="34" charset="0"/>
            </a:endParaRPr>
          </a:p>
        </p:txBody>
      </p:sp>
      <p:sp>
        <p:nvSpPr>
          <p:cNvPr id="8" name="Rectangle 7"/>
          <p:cNvSpPr/>
          <p:nvPr/>
        </p:nvSpPr>
        <p:spPr>
          <a:xfrm>
            <a:off x="4510236" y="2071753"/>
            <a:ext cx="3096344" cy="1246495"/>
          </a:xfrm>
          <a:prstGeom prst="rect">
            <a:avLst/>
          </a:prstGeom>
        </p:spPr>
        <p:txBody>
          <a:bodyPr wrap="square">
            <a:spAutoFit/>
          </a:bodyPr>
          <a:lstStyle/>
          <a:p>
            <a:pPr algn="ctr"/>
            <a:r>
              <a:rPr lang="en-US" sz="2500" b="1" dirty="0" smtClean="0">
                <a:latin typeface="Algerian" panose="04020705040A02060702" pitchFamily="82" charset="0"/>
                <a:cs typeface="Arial" panose="020B0604020202020204" pitchFamily="34" charset="0"/>
              </a:rPr>
              <a:t>DATA  ANALYTICS</a:t>
            </a:r>
          </a:p>
          <a:p>
            <a:pPr algn="ctr"/>
            <a:endParaRPr lang="en-US" sz="2500" b="1" dirty="0">
              <a:latin typeface="Algerian" panose="04020705040A02060702" pitchFamily="82" charset="0"/>
              <a:cs typeface="Arial" panose="020B0604020202020204" pitchFamily="34" charset="0"/>
            </a:endParaRPr>
          </a:p>
          <a:p>
            <a:pPr algn="ctr"/>
            <a:r>
              <a:rPr lang="en-US" sz="2500" b="1" dirty="0" smtClean="0">
                <a:latin typeface="Algerian" panose="04020705040A02060702" pitchFamily="82" charset="0"/>
                <a:cs typeface="Arial" panose="020B0604020202020204" pitchFamily="34" charset="0"/>
              </a:rPr>
              <a:t>NM2023TMID02631</a:t>
            </a:r>
            <a:endParaRPr lang="en-US" sz="2500" b="1" dirty="0">
              <a:latin typeface="Algerian" panose="04020705040A02060702" pitchFamily="82" charset="0"/>
              <a:cs typeface="Arial" panose="020B0604020202020204" pitchFamily="34" charset="0"/>
            </a:endParaRPr>
          </a:p>
        </p:txBody>
      </p:sp>
      <p:sp>
        <p:nvSpPr>
          <p:cNvPr id="10" name="Rectangle 9"/>
          <p:cNvSpPr/>
          <p:nvPr/>
        </p:nvSpPr>
        <p:spPr>
          <a:xfrm>
            <a:off x="6814492" y="4725144"/>
            <a:ext cx="5472608" cy="1631216"/>
          </a:xfrm>
          <a:prstGeom prst="rect">
            <a:avLst/>
          </a:prstGeom>
        </p:spPr>
        <p:txBody>
          <a:bodyPr wrap="square">
            <a:spAutoFit/>
          </a:bodyPr>
          <a:lstStyle/>
          <a:p>
            <a:r>
              <a:rPr lang="en-US" sz="2000" b="1" dirty="0" smtClean="0">
                <a:latin typeface="Algerian" panose="04020705040A02060702" pitchFamily="82" charset="0"/>
                <a:cs typeface="Arial" panose="020B0604020202020204" pitchFamily="34" charset="0"/>
              </a:rPr>
              <a:t>TEAM MEMBERS:</a:t>
            </a:r>
          </a:p>
          <a:p>
            <a:r>
              <a:rPr lang="en-US" sz="2000" b="1" dirty="0" smtClean="0">
                <a:latin typeface="Algerian" panose="04020705040A02060702" pitchFamily="82" charset="0"/>
                <a:cs typeface="Arial" panose="020B0604020202020204" pitchFamily="34" charset="0"/>
              </a:rPr>
              <a:t>AAKASH R (611220104001)</a:t>
            </a:r>
          </a:p>
          <a:p>
            <a:r>
              <a:rPr lang="en-US" sz="2000" b="1" dirty="0" smtClean="0">
                <a:latin typeface="Algerian" panose="04020705040A02060702" pitchFamily="82" charset="0"/>
                <a:cs typeface="Arial" panose="020B0604020202020204" pitchFamily="34" charset="0"/>
              </a:rPr>
              <a:t>BHUVANESWARI R (611220104024)</a:t>
            </a:r>
          </a:p>
          <a:p>
            <a:r>
              <a:rPr lang="en-US" sz="2000" b="1" dirty="0" smtClean="0">
                <a:latin typeface="Algerian" panose="04020705040A02060702" pitchFamily="82" charset="0"/>
                <a:cs typeface="Arial" panose="020B0604020202020204" pitchFamily="34" charset="0"/>
              </a:rPr>
              <a:t>DEVADHARSHINI A K (611220104029)</a:t>
            </a:r>
          </a:p>
          <a:p>
            <a:r>
              <a:rPr lang="en-US" sz="2000" b="1" dirty="0" smtClean="0">
                <a:latin typeface="Algerian" panose="04020705040A02060702" pitchFamily="82" charset="0"/>
                <a:cs typeface="Arial" panose="020B0604020202020204" pitchFamily="34" charset="0"/>
              </a:rPr>
              <a:t>DHANUSSH ADITYA K (611220104031)</a:t>
            </a:r>
          </a:p>
        </p:txBody>
      </p:sp>
      <p:pic>
        <p:nvPicPr>
          <p:cNvPr id="11" name="image2.png"/>
          <p:cNvPicPr/>
          <p:nvPr/>
        </p:nvPicPr>
        <p:blipFill>
          <a:blip r:embed="rId2" cstate="print"/>
          <a:stretch>
            <a:fillRect/>
          </a:stretch>
        </p:blipFill>
        <p:spPr>
          <a:xfrm>
            <a:off x="9766820" y="344261"/>
            <a:ext cx="936104" cy="996507"/>
          </a:xfrm>
          <a:prstGeom prst="rect">
            <a:avLst/>
          </a:prstGeom>
        </p:spPr>
      </p:pic>
      <p:pic>
        <p:nvPicPr>
          <p:cNvPr id="12" name="image3.png"/>
          <p:cNvPicPr/>
          <p:nvPr/>
        </p:nvPicPr>
        <p:blipFill>
          <a:blip r:embed="rId3" cstate="print"/>
          <a:stretch>
            <a:fillRect/>
          </a:stretch>
        </p:blipFill>
        <p:spPr>
          <a:xfrm>
            <a:off x="751600" y="344261"/>
            <a:ext cx="935990" cy="891498"/>
          </a:xfrm>
          <a:prstGeom prst="rect">
            <a:avLst/>
          </a:prstGeom>
          <a:effectLst>
            <a:outerShdw dist="50800" sx="104000" sy="104000" algn="ctr" rotWithShape="0">
              <a:schemeClr val="tx1"/>
            </a:outerShdw>
          </a:effec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pPr algn="ctr"/>
            <a:r>
              <a:rPr lang="en-IN" b="1" dirty="0" smtClean="0">
                <a:latin typeface="Algerian" panose="04020705040A02060702" pitchFamily="82" charset="0"/>
              </a:rPr>
              <a:t>STORY</a:t>
            </a:r>
            <a:endParaRPr lang="en-IN" b="1" dirty="0">
              <a:latin typeface="Algerian" panose="04020705040A02060702" pitchFamily="82"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940" y="1556792"/>
            <a:ext cx="8568952" cy="4608512"/>
          </a:xfrm>
        </p:spPr>
      </p:pic>
    </p:spTree>
    <p:extLst>
      <p:ext uri="{BB962C8B-B14F-4D97-AF65-F5344CB8AC3E}">
        <p14:creationId xmlns:p14="http://schemas.microsoft.com/office/powerpoint/2010/main" val="34481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pPr algn="ctr"/>
            <a:r>
              <a:rPr lang="en-IN" b="1" dirty="0" smtClean="0">
                <a:latin typeface="Algerian" panose="04020705040A02060702" pitchFamily="82" charset="0"/>
              </a:rPr>
              <a:t>REPORT</a:t>
            </a:r>
            <a:endParaRPr lang="en-IN" b="1"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9956" y="1628800"/>
            <a:ext cx="8424936" cy="4608512"/>
          </a:xfrm>
        </p:spPr>
      </p:pic>
    </p:spTree>
    <p:extLst>
      <p:ext uri="{BB962C8B-B14F-4D97-AF65-F5344CB8AC3E}">
        <p14:creationId xmlns:p14="http://schemas.microsoft.com/office/powerpoint/2010/main" val="313586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908720"/>
            <a:ext cx="9144001" cy="2736304"/>
          </a:xfrm>
        </p:spPr>
        <p:txBody>
          <a:bodyPr/>
          <a:lstStyle/>
          <a:p>
            <a:pPr algn="ctr"/>
            <a:r>
              <a:rPr lang="en-IN" b="1" dirty="0" smtClean="0">
                <a:latin typeface="Algerian" panose="04020705040A02060702" pitchFamily="82" charset="0"/>
              </a:rPr>
              <a:t>THANK YOU…!</a:t>
            </a:r>
            <a:endParaRPr lang="en-IN" b="1" dirty="0">
              <a:latin typeface="Algerian" panose="04020705040A02060702" pitchFamily="82" charset="0"/>
            </a:endParaRPr>
          </a:p>
        </p:txBody>
      </p:sp>
    </p:spTree>
    <p:extLst>
      <p:ext uri="{BB962C8B-B14F-4D97-AF65-F5344CB8AC3E}">
        <p14:creationId xmlns:p14="http://schemas.microsoft.com/office/powerpoint/2010/main" val="416852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b="1" dirty="0" smtClean="0">
                <a:latin typeface="Algerian" panose="04020705040A02060702" pitchFamily="82" charset="0"/>
              </a:rPr>
              <a:t>OBJECTIVE</a:t>
            </a:r>
            <a:endParaRPr lang="en-US" b="1" dirty="0">
              <a:latin typeface="Algerian" panose="04020705040A02060702" pitchFamily="82" charset="0"/>
            </a:endParaRPr>
          </a:p>
        </p:txBody>
      </p:sp>
      <p:sp>
        <p:nvSpPr>
          <p:cNvPr id="14" name="Content Placeholder 13"/>
          <p:cNvSpPr>
            <a:spLocks noGrp="1"/>
          </p:cNvSpPr>
          <p:nvPr>
            <p:ph idx="1"/>
          </p:nvPr>
        </p:nvSpPr>
        <p:spPr/>
        <p:txBody>
          <a:bodyPr/>
          <a:lstStyle/>
          <a:p>
            <a:r>
              <a:rPr lang="en-US" dirty="0" smtClean="0">
                <a:latin typeface="Bell MT" panose="02020503060305020303" pitchFamily="18" charset="0"/>
              </a:rPr>
              <a:t>To </a:t>
            </a:r>
            <a:r>
              <a:rPr lang="en-IN" dirty="0" smtClean="0">
                <a:latin typeface="Bell MT" panose="02020503060305020303" pitchFamily="18" charset="0"/>
                <a:cs typeface="Arial" panose="020B0604020202020204" pitchFamily="34" charset="0"/>
              </a:rPr>
              <a:t>Analysing “</a:t>
            </a:r>
            <a:r>
              <a:rPr lang="en-IN" b="1" dirty="0" smtClean="0">
                <a:latin typeface="Bell MT" panose="02020503060305020303" pitchFamily="18" charset="0"/>
                <a:cs typeface="Arial" panose="020B0604020202020204" pitchFamily="34" charset="0"/>
              </a:rPr>
              <a:t>The Performance &amp; Efficiency Of The Radisson Hotels</a:t>
            </a:r>
            <a:r>
              <a:rPr lang="en-IN" dirty="0" smtClean="0">
                <a:latin typeface="Bell MT" panose="02020503060305020303" pitchFamily="18" charset="0"/>
                <a:cs typeface="Arial" panose="020B0604020202020204" pitchFamily="34" charset="0"/>
              </a:rPr>
              <a:t>” Using Data Visualization.</a:t>
            </a:r>
            <a:endParaRPr lang="en-US" dirty="0">
              <a:latin typeface="Bell MT" panose="02020503060305020303" pitchFamily="18"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43744"/>
          </a:xfrm>
        </p:spPr>
        <p:txBody>
          <a:bodyPr/>
          <a:lstStyle/>
          <a:p>
            <a:pPr algn="ctr"/>
            <a:r>
              <a:rPr lang="en-US" b="1" dirty="0" smtClean="0">
                <a:latin typeface="Algerian" panose="04020705040A02060702" pitchFamily="82" charset="0"/>
              </a:rPr>
              <a:t>ABSTRACT</a:t>
            </a:r>
            <a:endParaRPr lang="en-US" b="1" dirty="0">
              <a:latin typeface="Algerian" panose="04020705040A02060702" pitchFamily="82" charset="0"/>
            </a:endParaRPr>
          </a:p>
        </p:txBody>
      </p:sp>
      <p:sp>
        <p:nvSpPr>
          <p:cNvPr id="14" name="Content Placeholder 13"/>
          <p:cNvSpPr>
            <a:spLocks noGrp="1"/>
          </p:cNvSpPr>
          <p:nvPr>
            <p:ph idx="1"/>
          </p:nvPr>
        </p:nvSpPr>
        <p:spPr>
          <a:xfrm>
            <a:off x="1532023" y="1340768"/>
            <a:ext cx="9134391" cy="4968552"/>
          </a:xfrm>
        </p:spPr>
        <p:txBody>
          <a:bodyPr>
            <a:normAutofit lnSpcReduction="10000"/>
          </a:bodyPr>
          <a:lstStyle/>
          <a:p>
            <a:pPr algn="just"/>
            <a:r>
              <a:rPr lang="en-US" dirty="0">
                <a:latin typeface="Bell MT" panose="02020503060305020303" pitchFamily="18" charset="0"/>
              </a:rPr>
              <a:t>The hospitality industry, characterized by its competitive nature and ever-evolving customer expectations, demands a keen focus on performance and efficiency. This analysis delves into the realm of Radisson Hotels, a prominent global hotel chain, to understand the nuances that define their operational success. The primary objective is to provide a comprehensive assessment of Radisson Hotels' performance and efficiency, encompassing financial stability, operational processes, and customer satisfaction. This project employs a multifaceted approach, amalgamating quantitative and qualitative data. It involves an in-depth exploration of key performance indicators (KPIs) like occupancy rates, revenue per available room, and guest satisfaction scores. Financial data analysis unveils insights into the company's fiscal health, while scrutinizing operational processes such as inventory management, staff productivity, and sustainability practices offers a holistic view. Customer feedback, obtained through surveys and sentiment analysis tools, further enriches the perspective.</a:t>
            </a:r>
            <a:endParaRPr lang="en-IN" b="1" dirty="0">
              <a:latin typeface="Bell MT" panose="02020503060305020303" pitchFamily="18" charset="0"/>
            </a:endParaRPr>
          </a:p>
          <a:p>
            <a:pPr algn="just"/>
            <a:endParaRPr lang="en-US" dirty="0">
              <a:latin typeface="Bell MT" panose="02020503060305020303" pitchFamily="18" charset="0"/>
            </a:endParaRPr>
          </a:p>
        </p:txBody>
      </p:sp>
    </p:spTree>
    <p:extLst>
      <p:ext uri="{BB962C8B-B14F-4D97-AF65-F5344CB8AC3E}">
        <p14:creationId xmlns:p14="http://schemas.microsoft.com/office/powerpoint/2010/main" val="283700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743744"/>
          </a:xfrm>
        </p:spPr>
        <p:txBody>
          <a:bodyPr/>
          <a:lstStyle/>
          <a:p>
            <a:pPr algn="ctr"/>
            <a:r>
              <a:rPr lang="en-US" b="1" dirty="0" smtClean="0">
                <a:latin typeface="Algerian" panose="04020705040A02060702" pitchFamily="82" charset="0"/>
              </a:rPr>
              <a:t>PROBLEM STATEMENT</a:t>
            </a:r>
            <a:endParaRPr lang="en-US" b="1" dirty="0">
              <a:latin typeface="Algerian" panose="04020705040A02060702" pitchFamily="82" charset="0"/>
            </a:endParaRPr>
          </a:p>
        </p:txBody>
      </p:sp>
      <p:sp>
        <p:nvSpPr>
          <p:cNvPr id="14" name="Content Placeholder 13"/>
          <p:cNvSpPr>
            <a:spLocks noGrp="1"/>
          </p:cNvSpPr>
          <p:nvPr>
            <p:ph idx="1"/>
          </p:nvPr>
        </p:nvSpPr>
        <p:spPr>
          <a:xfrm>
            <a:off x="1532023" y="1340768"/>
            <a:ext cx="9134391" cy="4968552"/>
          </a:xfrm>
        </p:spPr>
        <p:txBody>
          <a:bodyPr>
            <a:normAutofit/>
          </a:bodyPr>
          <a:lstStyle/>
          <a:p>
            <a:pPr algn="just"/>
            <a:r>
              <a:rPr lang="en-IN" dirty="0">
                <a:latin typeface="Bell MT" panose="02020503060305020303" pitchFamily="18" charset="0"/>
              </a:rPr>
              <a:t>The hotel industry encompasses a wide array of lodging businesses, from opulent resorts to budget-friendly motels, catering to </a:t>
            </a:r>
            <a:r>
              <a:rPr lang="en-IN" dirty="0" smtClean="0">
                <a:latin typeface="Bell MT" panose="02020503060305020303" pitchFamily="18" charset="0"/>
              </a:rPr>
              <a:t>travellers </a:t>
            </a:r>
            <a:r>
              <a:rPr lang="en-IN" dirty="0">
                <a:latin typeface="Bell MT" panose="02020503060305020303" pitchFamily="18" charset="0"/>
              </a:rPr>
              <a:t>worldwide. These establishments play a vital role in the tourism and travel sector. Radisson, a longstanding player in the hospitality industry with a century of experience, currently faces challenges in losing market share and revenue in the luxury and business hotel segment due to competitive pressures and managerial shortcomings. To counter this, Radisson's managing director aims to integrate Business and Data Intelligence for improved decision-making. Our mission is to develop an analytics dashboard and narrative that delivers valuable insights to guide enhanced business strategies.</a:t>
            </a:r>
            <a:endParaRPr lang="en-US" dirty="0">
              <a:latin typeface="Bell MT" panose="02020503060305020303" pitchFamily="18" charset="0"/>
            </a:endParaRPr>
          </a:p>
        </p:txBody>
      </p:sp>
    </p:spTree>
    <p:extLst>
      <p:ext uri="{BB962C8B-B14F-4D97-AF65-F5344CB8AC3E}">
        <p14:creationId xmlns:p14="http://schemas.microsoft.com/office/powerpoint/2010/main" val="39118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Algerian" panose="04020705040A02060702" pitchFamily="82" charset="0"/>
              </a:rPr>
              <a:t>SOLUTION</a:t>
            </a:r>
            <a:endParaRPr lang="en-IN" b="1" dirty="0">
              <a:latin typeface="Algerian" panose="04020705040A02060702" pitchFamily="82" charset="0"/>
            </a:endParaRPr>
          </a:p>
        </p:txBody>
      </p:sp>
      <p:sp>
        <p:nvSpPr>
          <p:cNvPr id="3" name="Content Placeholder 2"/>
          <p:cNvSpPr>
            <a:spLocks noGrp="1"/>
          </p:cNvSpPr>
          <p:nvPr>
            <p:ph idx="1"/>
          </p:nvPr>
        </p:nvSpPr>
        <p:spPr>
          <a:xfrm>
            <a:off x="1522413" y="1904999"/>
            <a:ext cx="9134391" cy="4332313"/>
          </a:xfrm>
        </p:spPr>
        <p:txBody>
          <a:bodyPr>
            <a:noAutofit/>
          </a:bodyPr>
          <a:lstStyle/>
          <a:p>
            <a:r>
              <a:rPr lang="en-US" dirty="0">
                <a:latin typeface="Bell MT" panose="02020503060305020303" pitchFamily="18" charset="0"/>
              </a:rPr>
              <a:t>The solution involves conducting a detailed analysis by evaluating financial data, key performance indicators, operational processes, and customer feedback. This holistic approach will provide Radisson Hotels with actionable insights to optimize their operations, leading to improved efficiency and enhanced guest satisfaction, ultimately positioning the chain for long-term success</a:t>
            </a:r>
            <a:r>
              <a:rPr lang="en-US" dirty="0" smtClean="0">
                <a:latin typeface="Bell MT" panose="02020503060305020303" pitchFamily="18" charset="0"/>
              </a:rPr>
              <a:t>.</a:t>
            </a:r>
          </a:p>
          <a:p>
            <a:r>
              <a:rPr lang="en-US" dirty="0">
                <a:latin typeface="Bell MT" panose="02020503060305020303" pitchFamily="18" charset="0"/>
              </a:rPr>
              <a:t>What sets this analysis apart is its comprehensive approach. It combines financial, operational, and customer-centric perspectives, offering a holistic view of Radisson Hotels' performance. This unique method allows for a thorough understanding of strengths and weaknesses, enabling data-driven decision-making and industry-wide insights.</a:t>
            </a:r>
            <a:endParaRPr lang="en-IN" dirty="0">
              <a:latin typeface="Bell MT" panose="02020503060305020303" pitchFamily="18" charset="0"/>
            </a:endParaRPr>
          </a:p>
        </p:txBody>
      </p:sp>
    </p:spTree>
    <p:extLst>
      <p:ext uri="{BB962C8B-B14F-4D97-AF65-F5344CB8AC3E}">
        <p14:creationId xmlns:p14="http://schemas.microsoft.com/office/powerpoint/2010/main" val="313156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413" y="332656"/>
            <a:ext cx="9134391" cy="5904655"/>
          </a:xfrm>
        </p:spPr>
        <p:txBody>
          <a:bodyPr>
            <a:normAutofit fontScale="92500" lnSpcReduction="10000"/>
          </a:bodyPr>
          <a:lstStyle/>
          <a:p>
            <a:r>
              <a:rPr lang="en-US" sz="2600" dirty="0">
                <a:latin typeface="Bell MT" panose="02020503060305020303" pitchFamily="18" charset="0"/>
              </a:rPr>
              <a:t>Customer satisfaction is a critical aspect of the analysis. It involves collecting and analyzing guest feedback, ensuring that Radisson Hotels' performance and efficiency assessments incorporate the customer perspective. By understanding and addressing customer needs and preferences, the project aims to enhance overall guest experiences and, subsequently, the hotel chain's success</a:t>
            </a:r>
            <a:r>
              <a:rPr lang="en-US" sz="2600" dirty="0" smtClean="0">
                <a:latin typeface="Bell MT" panose="02020503060305020303" pitchFamily="18" charset="0"/>
              </a:rPr>
              <a:t>.</a:t>
            </a:r>
          </a:p>
          <a:p>
            <a:r>
              <a:rPr lang="en-US" sz="2600" dirty="0">
                <a:latin typeface="Bell MT" panose="02020503060305020303" pitchFamily="18" charset="0"/>
              </a:rPr>
              <a:t>The business model for analyzing Radisson Hotels' performance and efficiency involves a multidimensional approach, combining data collection, analysis, and actionable recommendations. It aims to improve operational processes and enhance customer experiences, ultimately increasing profitability and market competitiveness. The model focuses on data-driven decision-making to drive positive outcomes for both the hotel chain and the industry as a whole</a:t>
            </a:r>
            <a:r>
              <a:rPr lang="en-US" sz="2600" dirty="0" smtClean="0">
                <a:latin typeface="Bell MT" panose="02020503060305020303" pitchFamily="18" charset="0"/>
              </a:rPr>
              <a:t>.</a:t>
            </a:r>
          </a:p>
          <a:p>
            <a:r>
              <a:rPr lang="en-US" sz="2600" dirty="0">
                <a:latin typeface="Bell MT" panose="02020503060305020303" pitchFamily="18" charset="0"/>
              </a:rPr>
              <a:t>The solution's scalability is inherent in its methodology, making it adaptable to hotels of varying sizes and locations. Whether it's a single hotel or a global chain like Radisson, the comprehensive analysis framework can be applied universally, allowing for tailored insights and improvements, regardless of the scale of operations.</a:t>
            </a:r>
            <a:endParaRPr lang="en-IN" sz="2600" dirty="0">
              <a:latin typeface="Bell MT" panose="02020503060305020303" pitchFamily="18" charset="0"/>
            </a:endParaRPr>
          </a:p>
        </p:txBody>
      </p:sp>
    </p:spTree>
    <p:extLst>
      <p:ext uri="{BB962C8B-B14F-4D97-AF65-F5344CB8AC3E}">
        <p14:creationId xmlns:p14="http://schemas.microsoft.com/office/powerpoint/2010/main" val="49531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6407" y="404664"/>
            <a:ext cx="9144001" cy="708248"/>
          </a:xfrm>
        </p:spPr>
        <p:txBody>
          <a:bodyPr/>
          <a:lstStyle/>
          <a:p>
            <a:pPr algn="ctr"/>
            <a:r>
              <a:rPr lang="en-IN" b="1" dirty="0" smtClean="0">
                <a:latin typeface="Algerian" panose="04020705040A02060702" pitchFamily="82" charset="0"/>
              </a:rPr>
              <a:t>SOLUTION ARCHITECTURE</a:t>
            </a:r>
            <a:endParaRPr lang="en-IN" b="1"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7988" y="1412776"/>
            <a:ext cx="7560840" cy="4764360"/>
          </a:xfrm>
        </p:spPr>
      </p:pic>
    </p:spTree>
    <p:extLst>
      <p:ext uri="{BB962C8B-B14F-4D97-AF65-F5344CB8AC3E}">
        <p14:creationId xmlns:p14="http://schemas.microsoft.com/office/powerpoint/2010/main" val="827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14401"/>
            <a:ext cx="9144001" cy="606287"/>
          </a:xfrm>
        </p:spPr>
        <p:txBody>
          <a:bodyPr>
            <a:normAutofit/>
          </a:bodyPr>
          <a:lstStyle/>
          <a:p>
            <a:pPr algn="ctr"/>
            <a:r>
              <a:rPr lang="en-IN" b="1" dirty="0" smtClean="0">
                <a:latin typeface="Algerian" panose="04020705040A02060702" pitchFamily="82" charset="0"/>
              </a:rPr>
              <a:t>TOOLS USED</a:t>
            </a:r>
            <a:endParaRPr lang="en-IN" b="1" dirty="0">
              <a:latin typeface="Algerian" panose="04020705040A02060702" pitchFamily="82" charset="0"/>
            </a:endParaRPr>
          </a:p>
        </p:txBody>
      </p:sp>
      <p:sp>
        <p:nvSpPr>
          <p:cNvPr id="3" name="Content Placeholder 2"/>
          <p:cNvSpPr>
            <a:spLocks noGrp="1"/>
          </p:cNvSpPr>
          <p:nvPr>
            <p:ph idx="1"/>
          </p:nvPr>
        </p:nvSpPr>
        <p:spPr>
          <a:xfrm>
            <a:off x="1515172" y="764704"/>
            <a:ext cx="9134391" cy="6093296"/>
          </a:xfrm>
        </p:spPr>
        <p:txBody>
          <a:bodyPr>
            <a:normAutofit lnSpcReduction="10000"/>
          </a:bodyPr>
          <a:lstStyle/>
          <a:p>
            <a:r>
              <a:rPr lang="en-IN" sz="2000" dirty="0" smtClean="0">
                <a:latin typeface="Bell MT" panose="02020503060305020303" pitchFamily="18" charset="0"/>
              </a:rPr>
              <a:t>HARDWARE REQUIREMENTS</a:t>
            </a:r>
          </a:p>
          <a:p>
            <a:pPr marL="0" indent="0">
              <a:buNone/>
            </a:pPr>
            <a:r>
              <a:rPr lang="en-IN" sz="2000" dirty="0" smtClean="0">
                <a:latin typeface="Bell MT" panose="02020503060305020303" pitchFamily="18" charset="0"/>
              </a:rPr>
              <a:t>	Processor               : Intel Core i3</a:t>
            </a:r>
          </a:p>
          <a:p>
            <a:pPr marL="0" indent="0">
              <a:buNone/>
            </a:pPr>
            <a:r>
              <a:rPr lang="en-IN" sz="2000" dirty="0">
                <a:latin typeface="Bell MT" panose="02020503060305020303" pitchFamily="18" charset="0"/>
              </a:rPr>
              <a:t>	</a:t>
            </a:r>
            <a:r>
              <a:rPr lang="en-IN" sz="2000" dirty="0" smtClean="0">
                <a:latin typeface="Bell MT" panose="02020503060305020303" pitchFamily="18" charset="0"/>
              </a:rPr>
              <a:t>RAM                      : 8 GB</a:t>
            </a:r>
          </a:p>
          <a:p>
            <a:pPr marL="0" indent="0">
              <a:buNone/>
            </a:pPr>
            <a:r>
              <a:rPr lang="en-IN" sz="2000" dirty="0">
                <a:latin typeface="Bell MT" panose="02020503060305020303" pitchFamily="18" charset="0"/>
              </a:rPr>
              <a:t>	</a:t>
            </a:r>
            <a:r>
              <a:rPr lang="en-IN" sz="2000" dirty="0" smtClean="0">
                <a:latin typeface="Bell MT" panose="02020503060305020303" pitchFamily="18" charset="0"/>
              </a:rPr>
              <a:t>Hard disk               : 500 GB</a:t>
            </a:r>
            <a:endParaRPr lang="en-IN" sz="2000" dirty="0">
              <a:latin typeface="Bell MT" panose="02020503060305020303" pitchFamily="18" charset="0"/>
            </a:endParaRPr>
          </a:p>
          <a:p>
            <a:r>
              <a:rPr lang="en-IN" sz="2000" dirty="0" smtClean="0">
                <a:latin typeface="Bell MT" panose="02020503060305020303" pitchFamily="18" charset="0"/>
              </a:rPr>
              <a:t>SOFTWARE REQUIREMENTS</a:t>
            </a:r>
            <a:endParaRPr lang="en-IN" sz="2000" dirty="0">
              <a:latin typeface="Bell MT" panose="02020503060305020303" pitchFamily="18" charset="0"/>
            </a:endParaRPr>
          </a:p>
          <a:p>
            <a:pPr marL="0" indent="0">
              <a:buNone/>
            </a:pPr>
            <a:r>
              <a:rPr lang="en-IN" sz="2000" dirty="0" smtClean="0">
                <a:latin typeface="Bell MT" panose="02020503060305020303" pitchFamily="18" charset="0"/>
              </a:rPr>
              <a:t>	Operating System  : Windows</a:t>
            </a:r>
          </a:p>
          <a:p>
            <a:pPr marL="0" indent="0">
              <a:buNone/>
            </a:pPr>
            <a:r>
              <a:rPr lang="en-IN" sz="2000" dirty="0">
                <a:latin typeface="Bell MT" panose="02020503060305020303" pitchFamily="18" charset="0"/>
              </a:rPr>
              <a:t>	</a:t>
            </a:r>
            <a:r>
              <a:rPr lang="en-IN" sz="2000" dirty="0" smtClean="0">
                <a:latin typeface="Bell MT" panose="02020503060305020303" pitchFamily="18" charset="0"/>
              </a:rPr>
              <a:t>Language                : HTML, CSS, JavaScript, Python</a:t>
            </a:r>
          </a:p>
          <a:p>
            <a:pPr marL="0" indent="0">
              <a:buNone/>
            </a:pPr>
            <a:r>
              <a:rPr lang="en-IN" sz="2000" dirty="0">
                <a:latin typeface="Bell MT" panose="02020503060305020303" pitchFamily="18" charset="0"/>
              </a:rPr>
              <a:t>	</a:t>
            </a:r>
            <a:r>
              <a:rPr lang="en-IN" sz="2000" dirty="0" smtClean="0">
                <a:latin typeface="Bell MT" panose="02020503060305020303" pitchFamily="18" charset="0"/>
              </a:rPr>
              <a:t>Web Framework     : Flask</a:t>
            </a:r>
          </a:p>
          <a:p>
            <a:r>
              <a:rPr lang="en-IN" sz="2000" dirty="0" smtClean="0">
                <a:latin typeface="Bell MT" panose="02020503060305020303" pitchFamily="18" charset="0"/>
              </a:rPr>
              <a:t>TOOL REQUIREMENTS</a:t>
            </a:r>
          </a:p>
          <a:p>
            <a:pPr marL="0" indent="0">
              <a:buNone/>
            </a:pPr>
            <a:r>
              <a:rPr lang="en-IN" sz="2000" dirty="0">
                <a:latin typeface="Bell MT" panose="02020503060305020303" pitchFamily="18" charset="0"/>
              </a:rPr>
              <a:t>	</a:t>
            </a:r>
            <a:r>
              <a:rPr lang="en-IN" sz="2000" dirty="0" smtClean="0">
                <a:latin typeface="Bell MT" panose="02020503060305020303" pitchFamily="18" charset="0"/>
              </a:rPr>
              <a:t>Operating System    : Window 10</a:t>
            </a:r>
          </a:p>
          <a:p>
            <a:pPr marL="0" indent="0">
              <a:buNone/>
            </a:pPr>
            <a:r>
              <a:rPr lang="en-IN" sz="2000" dirty="0">
                <a:latin typeface="Bell MT" panose="02020503060305020303" pitchFamily="18" charset="0"/>
              </a:rPr>
              <a:t>	</a:t>
            </a:r>
            <a:r>
              <a:rPr lang="en-IN" sz="2000" dirty="0" smtClean="0">
                <a:latin typeface="Bell MT" panose="02020503060305020303" pitchFamily="18" charset="0"/>
              </a:rPr>
              <a:t>Disk Space                : 256 MB</a:t>
            </a:r>
          </a:p>
          <a:p>
            <a:pPr marL="0" indent="0">
              <a:buNone/>
            </a:pPr>
            <a:r>
              <a:rPr lang="en-IN" sz="2000" dirty="0">
                <a:latin typeface="Bell MT" panose="02020503060305020303" pitchFamily="18" charset="0"/>
              </a:rPr>
              <a:t>	</a:t>
            </a:r>
            <a:r>
              <a:rPr lang="en-IN" sz="2000" dirty="0" smtClean="0">
                <a:latin typeface="Bell MT" panose="02020503060305020303" pitchFamily="18" charset="0"/>
              </a:rPr>
              <a:t>Processor                  : Intel atom processor</a:t>
            </a:r>
          </a:p>
          <a:p>
            <a:pPr marL="0" indent="0">
              <a:buNone/>
            </a:pPr>
            <a:r>
              <a:rPr lang="en-IN" sz="2000" dirty="0" smtClean="0">
                <a:latin typeface="Bell MT" panose="02020503060305020303" pitchFamily="18" charset="0"/>
              </a:rPr>
              <a:t>	Version                      : 3.6.2 </a:t>
            </a:r>
          </a:p>
          <a:p>
            <a:pPr marL="0" indent="0">
              <a:buNone/>
            </a:pPr>
            <a:endParaRPr lang="en-IN" dirty="0" smtClean="0"/>
          </a:p>
        </p:txBody>
      </p:sp>
    </p:spTree>
    <p:extLst>
      <p:ext uri="{BB962C8B-B14F-4D97-AF65-F5344CB8AC3E}">
        <p14:creationId xmlns:p14="http://schemas.microsoft.com/office/powerpoint/2010/main" val="289254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87760"/>
          </a:xfrm>
        </p:spPr>
        <p:txBody>
          <a:bodyPr/>
          <a:lstStyle/>
          <a:p>
            <a:pPr algn="ctr"/>
            <a:r>
              <a:rPr lang="en-IN" b="1" dirty="0" smtClean="0">
                <a:latin typeface="Algerian" panose="04020705040A02060702" pitchFamily="82" charset="0"/>
              </a:rPr>
              <a:t>DASHBOARD</a:t>
            </a:r>
            <a:endParaRPr lang="en-IN" b="1"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9956" y="1556792"/>
            <a:ext cx="8280920" cy="4680520"/>
          </a:xfrm>
        </p:spPr>
      </p:pic>
    </p:spTree>
    <p:extLst>
      <p:ext uri="{BB962C8B-B14F-4D97-AF65-F5344CB8AC3E}">
        <p14:creationId xmlns:p14="http://schemas.microsoft.com/office/powerpoint/2010/main" val="219355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108</TotalTime>
  <Words>643</Words>
  <Application>Microsoft Office PowerPoint</Application>
  <PresentationFormat>Custom</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Bell MT</vt:lpstr>
      <vt:lpstr>Corbel</vt:lpstr>
      <vt:lpstr>Digital Blue Tunnel 16x9</vt:lpstr>
      <vt:lpstr>ANALYSING THE PERFORMANCE &amp; EFFICIENCY OF THE RADISSON HOTELS USING DATA VISUALIZATION </vt:lpstr>
      <vt:lpstr>OBJECTIVE</vt:lpstr>
      <vt:lpstr>ABSTRACT</vt:lpstr>
      <vt:lpstr>PROBLEM STATEMENT</vt:lpstr>
      <vt:lpstr>SOLUTION</vt:lpstr>
      <vt:lpstr>PowerPoint Presentation</vt:lpstr>
      <vt:lpstr>SOLUTION ARCHITECTURE</vt:lpstr>
      <vt:lpstr>TOOLS USED</vt:lpstr>
      <vt:lpstr>DASHBOARD</vt:lpstr>
      <vt:lpstr>STORY</vt:lpstr>
      <vt:lpstr>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the Performance &amp; Efficiency of The Radisson Hotels using Data Visualization</dc:title>
  <dc:creator>User</dc:creator>
  <cp:lastModifiedBy>User</cp:lastModifiedBy>
  <cp:revision>11</cp:revision>
  <dcterms:created xsi:type="dcterms:W3CDTF">2023-10-20T15:43:28Z</dcterms:created>
  <dcterms:modified xsi:type="dcterms:W3CDTF">2023-10-20T17:32:04Z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