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1" r:id="rId3"/>
    <p:sldId id="284" r:id="rId4"/>
    <p:sldId id="257" r:id="rId5"/>
    <p:sldId id="273" r:id="rId6"/>
    <p:sldId id="275" r:id="rId7"/>
    <p:sldId id="276" r:id="rId8"/>
    <p:sldId id="258" r:id="rId9"/>
    <p:sldId id="259" r:id="rId10"/>
    <p:sldId id="277" r:id="rId11"/>
    <p:sldId id="278" r:id="rId12"/>
    <p:sldId id="279" r:id="rId13"/>
    <p:sldId id="280" r:id="rId14"/>
    <p:sldId id="282" r:id="rId15"/>
    <p:sldId id="283" r:id="rId16"/>
    <p:sldId id="272" r:id="rId17"/>
    <p:sldId id="274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5034D-23F4-4F5F-93C1-D03E2AB1D887}" type="datetimeFigureOut">
              <a:rPr lang="en-US" smtClean="0"/>
              <a:t>25-Sep-20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40454-25EC-4302-8EA8-E55675C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1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8679-58C2-4D03-A54E-E1D6AD98C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BEC5C-3DC9-4EA2-A0EB-64C89C21C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AD539-E4AA-4168-BAAA-04F099B9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3403-C65D-4C31-8B12-BDE837B86BFB}" type="datetime1">
              <a:rPr lang="en-US" smtClean="0"/>
              <a:t>25-Sep-20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49F8C-9605-483D-A480-52B3418B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4F6C9-FD50-44FD-B534-0716E4BA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A140-31CC-4B97-812B-CF748EBB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3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7246-9ED3-490B-8481-B3494B17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33D4A-F152-4070-84DF-76396743D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FD90-A488-4DD9-A238-5C72DEB3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28A5-C541-4864-8AD5-0D1C0C8A0363}" type="datetime1">
              <a:rPr lang="en-US" smtClean="0"/>
              <a:t>25-Sep-20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2430D-E150-44B6-81C9-3599067B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E8FA7-5233-4928-A600-D7335FC3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A140-31CC-4B97-812B-CF748EBB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9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987E3-1B85-49C6-B28E-375378DA6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9E87C-8D42-4620-93B1-28F0F9366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BD11F-DF21-4B68-9AC0-507C3B3F0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87C0-58B9-44A0-B74E-3E426226884B}" type="datetime1">
              <a:rPr lang="en-US" smtClean="0"/>
              <a:t>25-Sep-20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DD488-9211-45F2-8126-048A986B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1BD37-D8A2-45A4-AD28-61DA1211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A140-31CC-4B97-812B-CF748EBB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1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0DF4-9339-4750-AA39-C999398F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F02E6-862A-4FFF-B0FE-8910B283B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60A93-C4A2-4EEC-AB0A-FFFD26F0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3351-D2CB-4A0E-8B65-59D1A35F63D7}" type="datetime1">
              <a:rPr lang="en-US" smtClean="0"/>
              <a:t>25-Sep-20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8C67-080C-461E-A610-7D6CBD96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157F6-426C-4DAC-86DE-07D75A7A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A140-31CC-4B97-812B-CF748EBB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325C-7C76-43D8-A841-99DCEFD9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4B1E5-E7DC-4637-BE3C-F872BB617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549B-9894-4FAE-9886-C2FF498D7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D9C-8AE5-442D-B758-1B90C36C864E}" type="datetime1">
              <a:rPr lang="en-US" smtClean="0"/>
              <a:t>25-Sep-20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66878-C42F-4C79-B89E-EBA8B3E5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C54AD-B285-4E12-985B-C5684D17E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A140-31CC-4B97-812B-CF748EBB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9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429B-ACA3-4489-BC79-CFB2C1FD7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AC440-2780-47BE-A606-B7E5F4B41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A53F6-514F-4E49-A286-25988C36A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8F0DB-E235-4F95-9955-23760AC9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3417-3C86-48FE-A3B6-AAAE434B976A}" type="datetime1">
              <a:rPr lang="en-US" smtClean="0"/>
              <a:t>25-Sep-20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915E5-4FA9-4DEA-8FD8-64FB0ECB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F3319-9EDB-4B74-A4B2-FB8AB959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A140-31CC-4B97-812B-CF748EBB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8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29FB-FE48-4D71-B37B-A953E7E9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28C20-5C80-4EF6-8541-DB2755FAA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1D667-FA33-4EE1-BC0B-0A015FFB0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8B1C8-AADA-4CAE-9AA0-5DA1A79E4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33EDEC-F5F9-4ACA-89D3-79BFBD900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340EF7-BDE6-4DA9-89BA-DE096C2D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FEBAF-D862-4079-A939-7044D2E21D9C}" type="datetime1">
              <a:rPr lang="en-US" smtClean="0"/>
              <a:t>25-Sep-20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87F96F-6C83-4478-8E9A-4FB0CBF2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31D69B-0363-47C6-8ADC-B422AB22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A140-31CC-4B97-812B-CF748EBB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0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290A5-249E-452D-9477-81B46B4C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4B8B4-8D30-4637-87EC-DD6D41FE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0ADD-75CD-4E3F-ACDE-D60C392AE646}" type="datetime1">
              <a:rPr lang="en-US" smtClean="0"/>
              <a:t>25-Sep-20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CB6EA-7230-40F1-9C42-444F5C2D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340DE-86F2-4E4F-B4F6-8A4AA8FC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A140-31CC-4B97-812B-CF748EBB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0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51980-CDD9-42D5-B94D-CEF3CE5A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6EAA-A614-4170-B947-9A8CA6F0AEDE}" type="datetime1">
              <a:rPr lang="en-US" smtClean="0"/>
              <a:t>25-Sep-20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8502F-2810-45E5-91A2-A23825BC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41A36-49DC-40F6-8256-A5977A6C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A140-31CC-4B97-812B-CF748EBB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9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AED7-F7D4-4955-BCCC-E3296DAB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24D0E-6693-4B6F-B694-2E5177B9E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547AF-F89B-47CF-BF68-D3278114A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4D332-B57B-4FA9-AC52-7E077EC8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4FD2-F0E1-4A9E-B36A-9BE26EA0965A}" type="datetime1">
              <a:rPr lang="en-US" smtClean="0"/>
              <a:t>25-Sep-20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86430-2D6C-4C78-9F2E-B9EF9DEB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74930-E21A-4F7F-81A6-EF6593C9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A140-31CC-4B97-812B-CF748EBB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6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E354-6A0D-40F6-9E7D-A821FE48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990FB-CD6B-4F66-BF71-620F39C5D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C8A66-B002-4B9A-BA82-DC75E7C03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F4515-492F-459E-BA3B-4729D818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EED4-A131-40D3-9302-7C7EAB0C071B}" type="datetime1">
              <a:rPr lang="en-US" smtClean="0"/>
              <a:t>25-Sep-20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4BE5D-9844-44C2-8446-DC0A84F3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937BF-409B-42E2-A758-B9A73DE2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A140-31CC-4B97-812B-CF748EBB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4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88FA43-6E0C-40EE-9804-DF12B23CA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032CA-D617-410F-8A55-FF6CE9D52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2E398-FE92-46FC-8524-36DF1339D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DFC33-DACD-43F4-A764-A083C3827F0B}" type="datetime1">
              <a:rPr lang="en-US" smtClean="0"/>
              <a:t>25-Sep-20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1DD76-09DE-49E1-83BF-212468ACE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B5E3B-9385-4788-8595-F77D7C470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1A140-31CC-4B97-812B-CF748EBB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3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kash10399/dispatch-map-reduce-k8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achyderm.com/latest/getting_started/" TargetMode="External"/><Relationship Id="rId3" Type="http://schemas.openxmlformats.org/officeDocument/2006/relationships/hyperlink" Target="https://docs.docker.com/" TargetMode="External"/><Relationship Id="rId7" Type="http://schemas.openxmlformats.org/officeDocument/2006/relationships/hyperlink" Target="https://gethue.com/" TargetMode="External"/><Relationship Id="rId2" Type="http://schemas.openxmlformats.org/officeDocument/2006/relationships/hyperlink" Target="https://www.coursera.org/specializations/big-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doop.apache.org/" TargetMode="External"/><Relationship Id="rId5" Type="http://schemas.openxmlformats.org/officeDocument/2006/relationships/hyperlink" Target="https://ambari.apache.org/" TargetMode="External"/><Relationship Id="rId4" Type="http://schemas.openxmlformats.org/officeDocument/2006/relationships/hyperlink" Target="https://docs.docker.com/engine/swarm/" TargetMode="External"/><Relationship Id="rId9" Type="http://schemas.openxmlformats.org/officeDocument/2006/relationships/hyperlink" Target="https://kubernetes.io/doc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5000" contrast="81000"/>
                    </a14:imgEffect>
                  </a14:imgLayer>
                </a14:imgProps>
              </a:ext>
            </a:extLst>
          </a:blip>
          <a:srcRect/>
          <a:stretch>
            <a:fillRect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8DF41-C236-4BC8-8523-05BFF470E431}"/>
              </a:ext>
            </a:extLst>
          </p:cNvPr>
          <p:cNvSpPr txBox="1"/>
          <p:nvPr/>
        </p:nvSpPr>
        <p:spPr>
          <a:xfrm>
            <a:off x="1073064" y="1413063"/>
            <a:ext cx="50229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Big Data Processing in a Containerized Environment</a:t>
            </a:r>
          </a:p>
          <a:p>
            <a:endParaRPr lang="en-US" sz="4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Aakash Pahwa</a:t>
            </a:r>
          </a:p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170905136</a:t>
            </a:r>
          </a:p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7C, 23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BFF0E4-AA08-4624-BC42-56D7C63F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A140-31CC-4B97-812B-CF748EBB1C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6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BA7E-FFF6-435D-BF92-82281763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Architectural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15C19-638B-476C-88A5-14FF1EFC9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32759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Proposing a simple design for a containerized big data processing system [4]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Components and tools required for development – Manager nodes, Worker nodes, Data Volumes, Cluster Access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Breakdown of sequence of events and workflow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3585A-062E-4983-826C-8C6C40CA2C0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417" y="1756346"/>
            <a:ext cx="3698308" cy="306048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73505-C028-4B46-B1D0-933D8707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A140-31CC-4B97-812B-CF748EBB1C7B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69019C-0450-430E-9981-3DA04A90AE44}"/>
              </a:ext>
            </a:extLst>
          </p:cNvPr>
          <p:cNvSpPr txBox="1"/>
          <p:nvPr/>
        </p:nvSpPr>
        <p:spPr>
          <a:xfrm>
            <a:off x="6096000" y="4816828"/>
            <a:ext cx="455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Figure-4: Proposed Design and Sequence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A2E8B9-262B-46BB-A9FB-13F9D5A4AB5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429" y="2125678"/>
            <a:ext cx="4256760" cy="26066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170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20A5-7DB7-4A35-8A12-342A4AFF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Simulation Modelling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DBCA-058F-49A5-8429-4FBD74096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9241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Creating a quick prototype of the proposed design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Creating virtual machines to act as Docker nodes [4]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Creation of data volumes to manage data inside and between containers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Independence of data volumes with respect to containers’ lifecycle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31DBCF-821D-480B-9E76-EEB4CD80D2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122" y="2987896"/>
            <a:ext cx="4871711" cy="2761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2D86E6-7B88-455F-A1B3-C2482F05C8E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855" y="1074376"/>
            <a:ext cx="4646244" cy="18485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A5AE8-CCC3-4EE2-A264-B4F134FC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A140-31CC-4B97-812B-CF748EBB1C7B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0AE45-5949-43AA-A611-F5097090BAB5}"/>
              </a:ext>
            </a:extLst>
          </p:cNvPr>
          <p:cNvSpPr txBox="1"/>
          <p:nvPr/>
        </p:nvSpPr>
        <p:spPr>
          <a:xfrm>
            <a:off x="7704552" y="5749233"/>
            <a:ext cx="455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Figure-5: Prototype using VMs</a:t>
            </a:r>
          </a:p>
        </p:txBody>
      </p:sp>
    </p:spTree>
    <p:extLst>
      <p:ext uri="{BB962C8B-B14F-4D97-AF65-F5344CB8AC3E}">
        <p14:creationId xmlns:p14="http://schemas.microsoft.com/office/powerpoint/2010/main" val="250003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5AEC-59C5-431A-94BA-ADE8511A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Hadoop Cluster using Apache Ambari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FF4AC-E7A0-431E-9F33-87FE6DBF8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9658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Simpler Hadoop management using Apache Ambari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Creating an Ambari cluster [5]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Setting up Hadoop components using Blueprint [6]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Master and slave node assignment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User-friendly interface for cluster management on the browser using Hue [7]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62841C-AE6D-4C17-BC43-FC1BACF255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0" y="1590686"/>
            <a:ext cx="5010150" cy="40195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A02AF-A5C0-456F-9365-491FCF37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A140-31CC-4B97-812B-CF748EBB1C7B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16F36-1BB0-434D-8AD2-677832C1FD77}"/>
              </a:ext>
            </a:extLst>
          </p:cNvPr>
          <p:cNvSpPr txBox="1"/>
          <p:nvPr/>
        </p:nvSpPr>
        <p:spPr>
          <a:xfrm>
            <a:off x="7138012" y="5613961"/>
            <a:ext cx="455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Figure-6: Setup Hadoop Components</a:t>
            </a:r>
          </a:p>
        </p:txBody>
      </p:sp>
    </p:spTree>
    <p:extLst>
      <p:ext uri="{BB962C8B-B14F-4D97-AF65-F5344CB8AC3E}">
        <p14:creationId xmlns:p14="http://schemas.microsoft.com/office/powerpoint/2010/main" val="394040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EACD3-9D93-466F-8EA4-1AE22D666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Pachyderm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7FDAB-B580-42F3-A999-1748A4873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on the weaknesses of Hadoop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Pachyderm – tools for production data pipelines [8]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Features provided by Pachyderm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Comparing tech stacks of Hadoop and Pachyderm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Tool built with containerization and orchestration in mind</a:t>
            </a:r>
          </a:p>
        </p:txBody>
      </p:sp>
      <p:pic>
        <p:nvPicPr>
          <p:cNvPr id="4" name="Picture 3" descr="Let's build a modern Hadoop. Not just another Hadoop rant — I ...">
            <a:extLst>
              <a:ext uri="{FF2B5EF4-FFF2-40B4-BE49-F238E27FC236}">
                <a16:creationId xmlns:a16="http://schemas.microsoft.com/office/drawing/2014/main" id="{4A63CDF6-DEA0-43F3-95F4-FBF55C41EDE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311" y="2322544"/>
            <a:ext cx="6025920" cy="25241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27348-E561-45B0-B679-574EEDFD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A140-31CC-4B97-812B-CF748EBB1C7B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C8AB34-4335-4969-A0E1-BDBBB45A2A50}"/>
              </a:ext>
            </a:extLst>
          </p:cNvPr>
          <p:cNvSpPr txBox="1"/>
          <p:nvPr/>
        </p:nvSpPr>
        <p:spPr>
          <a:xfrm>
            <a:off x="6534417" y="4957851"/>
            <a:ext cx="455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Figure-7: Hadoop vs Pachyderm Stack</a:t>
            </a:r>
          </a:p>
        </p:txBody>
      </p:sp>
    </p:spTree>
    <p:extLst>
      <p:ext uri="{BB962C8B-B14F-4D97-AF65-F5344CB8AC3E}">
        <p14:creationId xmlns:p14="http://schemas.microsoft.com/office/powerpoint/2010/main" val="246161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8CC7-B702-4BEE-943D-039B9A7B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E8C63-BFAE-47A9-8D09-11B0A8A60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Hadoop features – Scalable, Fault Tolerant, High Availability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Stateless aspect of Docker Containers – Advent of Data Volumes, Replica Sets, Sharding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Orchestration of Containers – Features Docker Swarm lacks, and Hadoop natively supports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Kubernetes – Abstraction and Storage Orchestration, Scaling, Self-Healing, Availability, Automated Tasks, Networking, Load Balancing [9]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Features of Hadoop abstracted by the Kubernetes’ features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Need for idempotency adds another operation: Dispatch – Map – Reduce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97F2D-FC69-439C-83CC-88F9DA7B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A140-31CC-4B97-812B-CF748EBB1C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7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D497-687A-4D25-A995-3A915DC9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F192B-DDD8-4048-B8AE-B14C3281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A140-31CC-4B97-812B-CF748EBB1C7B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8EBD8FC-2F8A-4DEE-BA17-8BD46FEAD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71" y="1574790"/>
            <a:ext cx="2980952" cy="1076190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4CFFAD7-583E-4F2D-A0DC-B944128E2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22" y="1574790"/>
            <a:ext cx="5547626" cy="2822193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3DA647C0-704B-4D4F-A7F9-A2C3D3FAB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229" y="365125"/>
            <a:ext cx="828571" cy="629523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2D306D-B05B-4B59-A8AF-A07AE9A7441E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874223" y="2112885"/>
            <a:ext cx="578499" cy="87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8330E1-998B-4DB8-9C1D-BC1D64F7D5F0}"/>
              </a:ext>
            </a:extLst>
          </p:cNvPr>
          <p:cNvCxnSpPr>
            <a:stCxn id="8" idx="3"/>
          </p:cNvCxnSpPr>
          <p:nvPr/>
        </p:nvCxnSpPr>
        <p:spPr>
          <a:xfrm flipV="1">
            <a:off x="10000348" y="2985886"/>
            <a:ext cx="5792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EE166D-8815-4482-AA3D-9581F2CB0748}"/>
              </a:ext>
            </a:extLst>
          </p:cNvPr>
          <p:cNvSpPr txBox="1"/>
          <p:nvPr/>
        </p:nvSpPr>
        <p:spPr>
          <a:xfrm>
            <a:off x="1362354" y="2579751"/>
            <a:ext cx="204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Segoe UI" panose="020B0502040204020203" pitchFamily="34" charset="0"/>
              </a:rPr>
              <a:t>Figure-8: Input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3629DB-780F-41E5-A744-3058D53D4E34}"/>
              </a:ext>
            </a:extLst>
          </p:cNvPr>
          <p:cNvSpPr/>
          <p:nvPr/>
        </p:nvSpPr>
        <p:spPr>
          <a:xfrm>
            <a:off x="4682611" y="4396983"/>
            <a:ext cx="5176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cs typeface="Segoe UI" panose="020B0502040204020203" pitchFamily="34" charset="0"/>
              </a:rPr>
              <a:t>Figure-9: Dispatcher, Mapper and Reducer Containers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19EAB6-593B-415D-8BE5-D160252AB216}"/>
              </a:ext>
            </a:extLst>
          </p:cNvPr>
          <p:cNvSpPr/>
          <p:nvPr/>
        </p:nvSpPr>
        <p:spPr>
          <a:xfrm>
            <a:off x="7629279" y="6296685"/>
            <a:ext cx="295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Segoe UI" panose="020B0502040204020203" pitchFamily="34" charset="0"/>
              </a:rPr>
              <a:t>Figure-10: Word Count Result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68AE27-AAA2-4A2A-B395-99DCC63CDCA6}"/>
              </a:ext>
            </a:extLst>
          </p:cNvPr>
          <p:cNvSpPr txBox="1"/>
          <p:nvPr/>
        </p:nvSpPr>
        <p:spPr>
          <a:xfrm>
            <a:off x="893271" y="3632188"/>
            <a:ext cx="32644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Decoupled distribution API and Dispatch-Map-Reduce image creation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MapReduce Java classes replaced by coding images compatible with distribution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Scaling, Availability, Networking and other features provided by Kubernetes by abstraction using objects</a:t>
            </a:r>
          </a:p>
        </p:txBody>
      </p:sp>
    </p:spTree>
    <p:extLst>
      <p:ext uri="{BB962C8B-B14F-4D97-AF65-F5344CB8AC3E}">
        <p14:creationId xmlns:p14="http://schemas.microsoft.com/office/powerpoint/2010/main" val="90344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F3E9-9045-4580-9467-6D1705CE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30528-EC1F-4F1B-9BF6-9C28513C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new dimension to Big Data processing with containerization and Docker at its core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Proposing a system and creating a prototype -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https://github.com/Aakash10399/dispatch-map-reduce-k8s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Provisioning of popular Big Data analytics platform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Virtues of a containerized distributed system beneficial to Big Data processing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Emergence of cloud computing services and how it affects this field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Need for refinement and maturity in design before adoption by cloud computing services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Applications – Streaming data processing apps like gaming, ingesting weather data, energy data, education, banking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6BEA3-1479-41EA-8B29-F59229DA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A140-31CC-4B97-812B-CF748EBB1C7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0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72AB-5864-4717-B3A4-F1D72B3A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6B34C-AFB1-46E2-B7F5-CBB0D4852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94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[1]	UC San Diego. Big Data Specialization [Online]. Available: </a:t>
            </a:r>
            <a:r>
              <a:rPr lang="en-GB" sz="1800" u="sng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https://www.coursera.org/specializations/big-data</a:t>
            </a:r>
            <a:endParaRPr lang="en-GB" sz="18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[2]	</a:t>
            </a: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Docker (2013). Docker Documentation [Online]. Available: </a:t>
            </a:r>
            <a:r>
              <a:rPr lang="en-GB" sz="1800" u="sng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https://docs.docker.com/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[3]	Docker (2013). Swarm Documentation [Online]. Available: </a:t>
            </a:r>
            <a:r>
              <a:rPr lang="en-GB" sz="1800" u="sng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https://docs.docker.com/engine/swarm/</a:t>
            </a:r>
            <a:endParaRPr lang="en-GB" sz="18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[4]	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N. Naik, "Docker container-based big data processing system in multiple clouds for everyone," </a:t>
            </a:r>
            <a:r>
              <a:rPr lang="en-US" sz="1800" i="1" dirty="0">
                <a:latin typeface="Segoe UI" panose="020B0502040204020203" pitchFamily="34" charset="0"/>
                <a:cs typeface="Segoe UI" panose="020B0502040204020203" pitchFamily="34" charset="0"/>
              </a:rPr>
              <a:t>2017 IEEE International Systems Engineering Symposium (ISSE)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, Vienna, 2017, pp. 1-7,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doi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: 10.1109/SysEng.2017.8088294.</a:t>
            </a:r>
          </a:p>
          <a:p>
            <a:pPr marL="0" indent="0">
              <a:buNone/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[5]	Apache Software Foundation. Apache Ambari [Online]. Available: </a:t>
            </a:r>
            <a:r>
              <a:rPr lang="en-GB" sz="1800" u="sng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https://ambari.apache.org/</a:t>
            </a:r>
            <a:endParaRPr lang="en-GB" sz="18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[6]	Apache Software Foundation (2006, April 1). Hadoop [Online]. Available: </a:t>
            </a:r>
            <a:r>
              <a:rPr lang="en-GB" sz="1800" u="sng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https://hadoop.apache.org/</a:t>
            </a:r>
            <a:endParaRPr lang="en-GB" sz="18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[7]	Cloudera. Hue [Online]. Available: </a:t>
            </a:r>
            <a:r>
              <a:rPr lang="en-GB" sz="1800" u="sng" dirty="0"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https://gethue.com/</a:t>
            </a:r>
            <a:endParaRPr lang="en-GB" sz="18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[8]	Pachyderm. Pachyderm Documentation [Online]. Available: </a:t>
            </a:r>
            <a:r>
              <a:rPr lang="en-GB" sz="1800" u="sng" dirty="0"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https://docs.pachyderm.com/latest/getting_started/</a:t>
            </a: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[9]	Google. (2014, June. 7). Kubernetes Documentation [Online]. Available: </a:t>
            </a:r>
            <a:r>
              <a:rPr lang="en-GB" sz="1800" u="sng" dirty="0">
                <a:latin typeface="Segoe UI" panose="020B0502040204020203" pitchFamily="34" charset="0"/>
                <a:cs typeface="Segoe UI" panose="020B0502040204020203" pitchFamily="34" charset="0"/>
                <a:hlinkClick r:id="rId9"/>
              </a:rPr>
              <a:t>https://kubernetes.io/docs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443BF-5467-44D8-87E7-1DADB79F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A140-31CC-4B97-812B-CF748EBB1C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2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0250-F701-4C69-86D9-2D4BA8E1E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	Thank you for your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7DFF5F-3844-46F9-8AE0-209EE3CF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A140-31CC-4B97-812B-CF748EBB1C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7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CBDB-2D66-43DE-BA00-21AE852F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 Paper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F69C1-7C45-4886-BDD9-B0227E484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3078"/>
            <a:ext cx="10515600" cy="2971843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Docker Container-Based Big Data </a:t>
            </a:r>
          </a:p>
          <a:p>
            <a:pPr marL="0" indent="0" algn="ctr">
              <a:buNone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Processing System in Multiple Clouds for Everyone</a:t>
            </a:r>
          </a:p>
          <a:p>
            <a:pPr marL="0" indent="0" algn="ctr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Nitin Naik </a:t>
            </a:r>
          </a:p>
          <a:p>
            <a:pPr marL="0" indent="0" algn="ctr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Defence School of Communications and Information Systems </a:t>
            </a:r>
          </a:p>
          <a:p>
            <a:pPr marL="0" indent="0" algn="ctr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Ministry of Defence, United Kingdom</a:t>
            </a:r>
          </a:p>
          <a:p>
            <a:pPr marL="0" indent="0" algn="ctr">
              <a:buNone/>
            </a:pPr>
            <a:r>
              <a:rPr lang="en-US" dirty="0"/>
              <a:t>2017 IEEE International Systems Engineering Symposium (ISSE)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060D5-BBCB-4993-A36E-0A7245F3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A140-31CC-4B97-812B-CF748EBB1C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8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D6EE-A009-4010-9467-C7456BF9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 of Figures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99761-B9B8-44FA-8EF8-DFC4993C4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Figure-1: The V’s of Big Data</a:t>
            </a:r>
          </a:p>
          <a:p>
            <a:pPr marL="0" indent="0">
              <a:buNone/>
            </a:pPr>
            <a:r>
              <a:rPr lang="en-US" dirty="0"/>
              <a:t>Figure-2: Docker Architecture</a:t>
            </a:r>
          </a:p>
          <a:p>
            <a:pPr marL="0" indent="0">
              <a:buNone/>
            </a:pPr>
            <a:r>
              <a:rPr lang="en-US" dirty="0"/>
              <a:t>Figure-3: Swarm Architecture</a:t>
            </a:r>
          </a:p>
          <a:p>
            <a:pPr marL="0" indent="0">
              <a:buNone/>
            </a:pPr>
            <a:r>
              <a:rPr lang="en-US" dirty="0"/>
              <a:t>Figure-4: Proposed Design and Sequence</a:t>
            </a:r>
          </a:p>
          <a:p>
            <a:pPr marL="0" indent="0">
              <a:buNone/>
            </a:pPr>
            <a:r>
              <a:rPr lang="en-US" dirty="0"/>
              <a:t>Figure-5: Prototype using VMs</a:t>
            </a:r>
          </a:p>
          <a:p>
            <a:pPr marL="0" indent="0">
              <a:buNone/>
            </a:pPr>
            <a:r>
              <a:rPr lang="en-US" dirty="0"/>
              <a:t>Figure-6: Setup Hadoop Components</a:t>
            </a:r>
          </a:p>
          <a:p>
            <a:pPr marL="0" indent="0">
              <a:buNone/>
            </a:pPr>
            <a:r>
              <a:rPr lang="en-US" dirty="0"/>
              <a:t>Figure-7: Hadoop vs Pachyderm Stack</a:t>
            </a:r>
          </a:p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Figure-8: Input Data</a:t>
            </a:r>
          </a:p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Figure-9: Dispatcher, Mapper and Reducer Containers</a:t>
            </a:r>
          </a:p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Figure-10: Word Count Result</a:t>
            </a:r>
          </a:p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7A22E-2581-4A0A-B71C-D229943C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A140-31CC-4B97-812B-CF748EBB1C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5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69AB-8DDF-4851-8A54-C1FE47CE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AD528-AEAD-4A81-890E-CFB299C2E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Motivation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Big Data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Containerization &amp; Orchestration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Architectural Design &amp; Simulation Modelling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Containerization + Existing Technologies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Hadoop Cluster using Apache Ambari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Pachyderm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Next Steps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8E07D-ECD3-4218-BD5B-F83C5547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A140-31CC-4B97-812B-CF748EBB1C7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4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7EC4-7DD8-4D4C-820E-547468C9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81C42-2567-4E6B-BC07-0E82D132F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32257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Objective – A new approach to big data processing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does big data processing exactly encompass?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five Vs of Big Data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Computational challenges posed by Big Data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Traditional approach using Hadoop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Potential in the field of big data processing using containerization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Orchestration of containers in a distributed system environment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EE771-22A6-46C1-B535-F0E70C40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A140-31CC-4B97-812B-CF748EBB1C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4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19FB-03DA-4457-8720-DF4D5F7E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18B15-155B-43AA-A8CC-7301492A3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Distributed systems before emergence of cloud computing services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Widespread adoption of containers owing to huge benefits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Provision of containers as a service with the emergence of cloud services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Automation in the DevOps process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Provision of orchestration services in the cloud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EBD83-63D0-464A-AAEE-2288D3EE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A140-31CC-4B97-812B-CF748EBB1C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2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0D18-0E9D-4DB8-A59C-4952EC43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03A75-6762-4F5B-9B6E-567A4E76E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8512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is Big Data?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Characterization of Big Data – 5Vs of Big Data [1]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Purpose of Big Data Analysis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Methods for Big Data Analysis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Infrastructure requirement for Big Data Processing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8FDC8CE-C0CC-4D91-B53A-A23ACD53E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213" y="1027906"/>
            <a:ext cx="5763314" cy="439381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08489-96CE-42A9-8766-F3906045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A140-31CC-4B97-812B-CF748EBB1C7B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AA0F7-AAC1-4A14-8818-D481C88B58A2}"/>
              </a:ext>
            </a:extLst>
          </p:cNvPr>
          <p:cNvSpPr txBox="1"/>
          <p:nvPr/>
        </p:nvSpPr>
        <p:spPr>
          <a:xfrm>
            <a:off x="7473868" y="5519703"/>
            <a:ext cx="455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Figure-1: The V’s of Big Data</a:t>
            </a:r>
          </a:p>
        </p:txBody>
      </p:sp>
    </p:spTree>
    <p:extLst>
      <p:ext uri="{BB962C8B-B14F-4D97-AF65-F5344CB8AC3E}">
        <p14:creationId xmlns:p14="http://schemas.microsoft.com/office/powerpoint/2010/main" val="417298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57BF-3BC7-42DC-B7D1-CBCC98E4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Containerization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5243C-DC49-4975-9EA1-C7CA96CF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6797"/>
            <a:ext cx="6021869" cy="3182025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Packaging all aspects of a software application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Containerization using Docker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Images, Containers &amp; Container Image Repositories [2]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Docker vs Virtual Machines</a:t>
            </a:r>
          </a:p>
        </p:txBody>
      </p:sp>
      <p:pic>
        <p:nvPicPr>
          <p:cNvPr id="1026" name="Picture 2" descr="What is a Container? | App Containerization | Docker">
            <a:extLst>
              <a:ext uri="{FF2B5EF4-FFF2-40B4-BE49-F238E27FC236}">
                <a16:creationId xmlns:a16="http://schemas.microsoft.com/office/drawing/2014/main" id="{6C569CBE-C44A-4220-9C95-0581072E7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069" y="1027906"/>
            <a:ext cx="4681622" cy="405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2D5E8-303C-4BA0-9FD5-521BE782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A140-31CC-4B97-812B-CF748EBB1C7B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AF48-BD61-40CE-9E35-5795F8B00124}"/>
              </a:ext>
            </a:extLst>
          </p:cNvPr>
          <p:cNvSpPr txBox="1"/>
          <p:nvPr/>
        </p:nvSpPr>
        <p:spPr>
          <a:xfrm>
            <a:off x="7824596" y="4711286"/>
            <a:ext cx="455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Figure-2: Docker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9486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387C-51CB-4DC0-BC3F-C3BD9362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Orchestration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10FCCE-F290-49FA-ADC0-15A21F3B3C2B}"/>
              </a:ext>
            </a:extLst>
          </p:cNvPr>
          <p:cNvSpPr/>
          <p:nvPr/>
        </p:nvSpPr>
        <p:spPr>
          <a:xfrm>
            <a:off x="838200" y="2014361"/>
            <a:ext cx="4530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Need for co-ordination in a container-based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Clustering together groups of hosts using Docker Swarm [3]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Types of nodes in swarm – Manager and Worker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Roles of a Manager and a Worker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Features provided by an orchestration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 reliable and available container-based infrastructure</a:t>
            </a:r>
          </a:p>
        </p:txBody>
      </p:sp>
      <p:pic>
        <p:nvPicPr>
          <p:cNvPr id="5" name="Picture 4" descr="How nodes work | Docker Documentation">
            <a:extLst>
              <a:ext uri="{FF2B5EF4-FFF2-40B4-BE49-F238E27FC236}">
                <a16:creationId xmlns:a16="http://schemas.microsoft.com/office/drawing/2014/main" id="{796B2C57-629F-4CC9-8567-1563C8EDBC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453" y="2210477"/>
            <a:ext cx="6120765" cy="28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C77426-050D-4A89-BE40-1658AC40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A140-31CC-4B97-812B-CF748EBB1C7B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40EA1F-7D60-4F59-9147-BF6526576360}"/>
              </a:ext>
            </a:extLst>
          </p:cNvPr>
          <p:cNvSpPr txBox="1"/>
          <p:nvPr/>
        </p:nvSpPr>
        <p:spPr>
          <a:xfrm>
            <a:off x="7168922" y="5080677"/>
            <a:ext cx="455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Figure-3: Swarm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4075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1038</Words>
  <Application>Microsoft Office PowerPoint</Application>
  <PresentationFormat>Widescreen</PresentationFormat>
  <Paragraphs>156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Office Theme</vt:lpstr>
      <vt:lpstr>PowerPoint Presentation</vt:lpstr>
      <vt:lpstr>Base Paper</vt:lpstr>
      <vt:lpstr>List of Figures</vt:lpstr>
      <vt:lpstr>Contents</vt:lpstr>
      <vt:lpstr>Introduction</vt:lpstr>
      <vt:lpstr>Motivation</vt:lpstr>
      <vt:lpstr>Big Data</vt:lpstr>
      <vt:lpstr>Containerization</vt:lpstr>
      <vt:lpstr>Orchestration</vt:lpstr>
      <vt:lpstr>Architectural Design</vt:lpstr>
      <vt:lpstr>Simulation Modelling</vt:lpstr>
      <vt:lpstr>Hadoop Cluster using Apache Ambari</vt:lpstr>
      <vt:lpstr>Pachyderm</vt:lpstr>
      <vt:lpstr>Next Steps</vt:lpstr>
      <vt:lpstr>Prototype</vt:lpstr>
      <vt:lpstr>Conclusion</vt:lpstr>
      <vt:lpstr>References</vt:lpstr>
      <vt:lpstr> 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 PAHWA-170905136</dc:creator>
  <cp:lastModifiedBy>AAKASH PAHWA-170905136</cp:lastModifiedBy>
  <cp:revision>57</cp:revision>
  <dcterms:created xsi:type="dcterms:W3CDTF">2020-08-14T12:53:46Z</dcterms:created>
  <dcterms:modified xsi:type="dcterms:W3CDTF">2020-09-25T14:12:53Z</dcterms:modified>
</cp:coreProperties>
</file>