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95" r:id="rId6"/>
    <p:sldId id="296" r:id="rId7"/>
    <p:sldId id="263" r:id="rId8"/>
  </p:sldIdLst>
  <p:sldSz cx="9144000" cy="5143500" type="screen16x9"/>
  <p:notesSz cx="6858000" cy="9144000"/>
  <p:embeddedFontLst>
    <p:embeddedFont>
      <p:font typeface="Red Hat Display Black" charset="0"/>
      <p:bold r:id="rId10"/>
      <p:boldItalic r:id="rId11"/>
    </p:embeddedFont>
    <p:embeddedFont>
      <p:font typeface="Montserrat" charset="0"/>
      <p:regular r:id="rId12"/>
      <p:bold r:id="rId13"/>
      <p:italic r:id="rId14"/>
      <p:boldItalic r:id="rId15"/>
    </p:embeddedFont>
    <p:embeddedFont>
      <p:font typeface="Raleway" charset="0"/>
      <p:regular r:id="rId16"/>
      <p:bold r:id="rId17"/>
      <p:italic r:id="rId18"/>
      <p:boldItalic r:id="rId19"/>
    </p:embeddedFont>
    <p:embeddedFont>
      <p:font typeface="Red Hat Display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72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topics/consistency-and-standar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nteraction-design.org/literature/topics/user-contr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xplanet.org/7-ux-principles-by-a-service-design-company-5a32da62f7e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Interface </a:t>
            </a:r>
            <a:r>
              <a:rPr lang="en" dirty="0" smtClean="0">
                <a:solidFill>
                  <a:schemeClr val="accent1"/>
                </a:solidFill>
              </a:rPr>
              <a:t>Design</a:t>
            </a:r>
            <a:r>
              <a:rPr lang="en" dirty="0" smtClean="0"/>
              <a:t> Guidelines</a:t>
            </a:r>
            <a:endParaRPr dirty="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Rules of </a:t>
            </a:r>
            <a:r>
              <a:rPr lang="en" dirty="0" smtClean="0">
                <a:solidFill>
                  <a:schemeClr val="accent1"/>
                </a:solidFill>
              </a:rPr>
              <a:t>UI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2"/>
          </p:nvPr>
        </p:nvSpPr>
        <p:spPr>
          <a:xfrm>
            <a:off x="4788024" y="1707654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200" b="1" u="sng" dirty="0">
                <a:hlinkClick r:id="rId3" tooltip="What is Consistency and Standards?"/>
              </a:rPr>
              <a:t>Consistency and standards</a:t>
            </a:r>
            <a:r>
              <a:rPr lang="en-US" sz="1200" dirty="0"/>
              <a:t>. Interface designers should ensure that both the graphic elements and terminology are maintained across similar platforms. For example, an icon that represents one category or concept should not represent a different concept when used on a different screen.</a:t>
            </a:r>
          </a:p>
          <a:p>
            <a:pPr marL="101600" indent="0">
              <a:buNone/>
            </a:pPr>
            <a:r>
              <a:rPr lang="en-US" sz="1200" b="1" dirty="0"/>
              <a:t>Help users recognize, diagnose and recover from errors</a:t>
            </a:r>
            <a:r>
              <a:rPr lang="en-US" sz="1200" dirty="0"/>
              <a:t>. Designers should assume users are unable to understand technical terminology, therefore, error messages should almost always be expressed in plain language to ensure nothing gets lost in translation.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200" b="1" dirty="0" smtClean="0"/>
              <a:t>Nielsen and </a:t>
            </a:r>
            <a:r>
              <a:rPr lang="en-US" sz="1200" b="1" dirty="0" err="1" smtClean="0"/>
              <a:t>Molich's</a:t>
            </a:r>
            <a:r>
              <a:rPr lang="en-US" sz="1200" b="1" dirty="0" smtClean="0"/>
              <a:t> 10 User Interface Design Guidelines:</a:t>
            </a:r>
          </a:p>
          <a:p>
            <a:pPr marL="101600" indent="0">
              <a:buNone/>
            </a:pPr>
            <a:r>
              <a:rPr lang="en-US" sz="1200" b="1" dirty="0"/>
              <a:t>Visibility of system status</a:t>
            </a:r>
            <a:r>
              <a:rPr lang="en-US" sz="1200" dirty="0"/>
              <a:t>. Users should always be informed of system operations with easy to understand and highly visible status displayed on the screen within a reasonable amount of time.</a:t>
            </a:r>
          </a:p>
          <a:p>
            <a:pPr marL="101600" indent="0">
              <a:buNone/>
            </a:pPr>
            <a:r>
              <a:rPr lang="en-US" sz="1200" b="1" u="sng" dirty="0" smtClean="0">
                <a:hlinkClick r:id="rId4" tooltip="What is User Control?"/>
              </a:rPr>
              <a:t>User </a:t>
            </a:r>
            <a:r>
              <a:rPr lang="en-US" sz="1200" b="1" u="sng" dirty="0">
                <a:hlinkClick r:id="rId4" tooltip="What is User Control?"/>
              </a:rPr>
              <a:t>control</a:t>
            </a:r>
            <a:r>
              <a:rPr lang="en-US" sz="1200" b="1" dirty="0"/>
              <a:t> and freedom</a:t>
            </a:r>
            <a:r>
              <a:rPr lang="en-US" sz="1200" dirty="0"/>
              <a:t>. Offer users a digital space where backward steps are possible, including undoing and redoing previous actions.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.</a:t>
            </a:r>
            <a:endParaRPr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913175" y="3892975"/>
            <a:ext cx="73176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47664" y="2931790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Rules of </a:t>
            </a:r>
            <a:r>
              <a:rPr lang="en" dirty="0" smtClean="0">
                <a:solidFill>
                  <a:srgbClr val="FF6600"/>
                </a:solidFill>
              </a:rPr>
              <a:t>UX</a:t>
            </a:r>
            <a:r>
              <a:rPr lang="en" dirty="0" smtClean="0"/>
              <a:t> design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Montserrat" charset="0"/>
              </a:rPr>
              <a:t>9 rules and guidelines for UX</a:t>
            </a:r>
            <a:endParaRPr lang="en-IN" dirty="0">
              <a:latin typeface="Montserra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and tips: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1. Involve Your Users</a:t>
            </a:r>
          </a:p>
          <a:p>
            <a:r>
              <a:rPr lang="en-US" sz="1600" dirty="0"/>
              <a:t>Users naturally gravitate to websites they like. To best determine what people want in a website, just ask them</a:t>
            </a:r>
            <a:r>
              <a:rPr lang="en-US" sz="1600" dirty="0" smtClean="0"/>
              <a:t>. </a:t>
            </a:r>
            <a:r>
              <a:rPr lang="en-US" sz="1600" dirty="0">
                <a:hlinkClick r:id="rId3"/>
              </a:rPr>
              <a:t>When you involve your </a:t>
            </a:r>
            <a:r>
              <a:rPr lang="en-US" sz="1600" dirty="0" smtClean="0">
                <a:hlinkClick r:id="rId3"/>
              </a:rPr>
              <a:t>users</a:t>
            </a:r>
            <a:r>
              <a:rPr lang="en-US" sz="1600" dirty="0" smtClean="0"/>
              <a:t> in the design process, you organically create a better UX. Though intuition is often a useful tool in a design project, what is intuitive to a site designer might not be intuitive to your customer base. Reaching out to users will give you design ideas that you can count on.</a:t>
            </a:r>
            <a:endParaRPr lang="en-US" sz="1600"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and tips: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b="1" dirty="0" smtClean="0"/>
              <a:t>Aesthetically usable effect:</a:t>
            </a:r>
            <a:endParaRPr lang="en-US" sz="1600" b="1" dirty="0"/>
          </a:p>
          <a:p>
            <a:r>
              <a:rPr lang="en-US" sz="1600" dirty="0"/>
              <a:t>Users often perceive aesthetically pleasing design as design that’s more usable</a:t>
            </a:r>
            <a:r>
              <a:rPr lang="en-US" sz="1600" dirty="0" smtClean="0"/>
              <a:t>.</a:t>
            </a:r>
          </a:p>
          <a:p>
            <a:r>
              <a:rPr lang="en-IN" sz="1600" b="1" dirty="0"/>
              <a:t>Doherty </a:t>
            </a:r>
            <a:r>
              <a:rPr lang="en-IN" sz="1600" b="1" dirty="0" smtClean="0"/>
              <a:t>Threshold:</a:t>
            </a:r>
          </a:p>
          <a:p>
            <a:r>
              <a:rPr lang="en-US" sz="1600" dirty="0"/>
              <a:t>Productivity soars when a computer and its users interact at a pace (&lt;400ms) that ensures that neither has to wait on the other.</a:t>
            </a:r>
            <a:endParaRPr lang="en-IN" sz="1600" b="1" dirty="0" smtClean="0"/>
          </a:p>
          <a:p>
            <a:endParaRPr lang="en-IN" sz="1600" b="1" dirty="0"/>
          </a:p>
          <a:p>
            <a:endParaRPr lang="en-US" sz="1600"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9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and tips: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600" b="1" dirty="0" err="1"/>
              <a:t>Fitts’s</a:t>
            </a:r>
            <a:r>
              <a:rPr lang="en-IN" sz="1600" b="1" dirty="0"/>
              <a:t> Law</a:t>
            </a:r>
          </a:p>
          <a:p>
            <a:r>
              <a:rPr lang="en-US" sz="1600" dirty="0"/>
              <a:t>The time to acquire a target is a function of the distance to and size of the target</a:t>
            </a:r>
            <a:r>
              <a:rPr lang="en-US" sz="1600" dirty="0" smtClean="0"/>
              <a:t>.</a:t>
            </a:r>
          </a:p>
          <a:p>
            <a:r>
              <a:rPr lang="en-IN" sz="1600" b="1" dirty="0"/>
              <a:t>Goal-Gradient Effect</a:t>
            </a:r>
          </a:p>
          <a:p>
            <a:r>
              <a:rPr lang="en-US" sz="1600" dirty="0"/>
              <a:t>The tendency to approach a goal increases with proximity to the goal.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9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Difference between UI &amp; UX</a:t>
            </a:r>
            <a:endParaRPr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6" name="Picture 2" descr="C:\Users\user\OneDrive\Pictures\Template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29314"/>
            <a:ext cx="5760640" cy="301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276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Red Hat Display Black</vt:lpstr>
      <vt:lpstr>Montserrat</vt:lpstr>
      <vt:lpstr>Raleway</vt:lpstr>
      <vt:lpstr>Red Hat Display</vt:lpstr>
      <vt:lpstr>Rutland template</vt:lpstr>
      <vt:lpstr>User Interface Design Guidelines</vt:lpstr>
      <vt:lpstr>Rules of UI</vt:lpstr>
      <vt:lpstr>Rules of UX design</vt:lpstr>
      <vt:lpstr>Tools and tips:</vt:lpstr>
      <vt:lpstr>Tools and tips:</vt:lpstr>
      <vt:lpstr>Tools and tips:</vt:lpstr>
      <vt:lpstr>Difference between UI &amp; 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 Guidelines</dc:title>
  <cp:lastModifiedBy>user</cp:lastModifiedBy>
  <cp:revision>10</cp:revision>
  <dcterms:modified xsi:type="dcterms:W3CDTF">2023-01-05T16:39:24Z</dcterms:modified>
</cp:coreProperties>
</file>