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5" r:id="rId6"/>
    <p:sldId id="266" r:id="rId7"/>
    <p:sldId id="267" r:id="rId8"/>
    <p:sldId id="264" r:id="rId9"/>
    <p:sldId id="260" r:id="rId10"/>
    <p:sldId id="261" r:id="rId11"/>
    <p:sldId id="262"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4660"/>
  </p:normalViewPr>
  <p:slideViewPr>
    <p:cSldViewPr snapToGrid="0">
      <p:cViewPr varScale="1">
        <p:scale>
          <a:sx n="103" d="100"/>
          <a:sy n="103" d="100"/>
        </p:scale>
        <p:origin x="12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akas\Desktop\use&amp;\virtual%20intern\KPMG_VI_New_raw_data_update_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akas\Desktop\use&amp;\virtual%20intern\KPMG_VI_New_raw_data_update_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akas\Desktop\use&amp;\virtual%20intern\KPMG_VI_New_raw_data_update_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akas\Desktop\use&amp;\virtual%20intern\KPMG_VI_New_raw_data_update_final.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[KPMG_VI_New_raw_data_update_final.xlsx]Sheet11!PivotTable1</c:name>
    <c:fmtId val="14"/>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400" b="0" dirty="0"/>
              <a:t>Bike related purchases based on Gender</a:t>
            </a:r>
            <a:endParaRPr lang="en-US" sz="1400" b="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Sheet11!$C$35</c:f>
              <c:strCache>
                <c:ptCount val="1"/>
                <c:pt idx="0">
                  <c:v>Total</c:v>
                </c:pt>
              </c:strCache>
            </c:strRef>
          </c:tx>
          <c:spPr>
            <a:solidFill>
              <a:schemeClr val="accent1"/>
            </a:solidFill>
            <a:ln>
              <a:noFill/>
            </a:ln>
            <a:effectLst/>
          </c:spPr>
          <c:invertIfNegative val="0"/>
          <c:cat>
            <c:strRef>
              <c:f>Sheet11!$B$36:$B$38</c:f>
              <c:strCache>
                <c:ptCount val="2"/>
                <c:pt idx="0">
                  <c:v>Female</c:v>
                </c:pt>
                <c:pt idx="1">
                  <c:v>Male</c:v>
                </c:pt>
              </c:strCache>
            </c:strRef>
          </c:cat>
          <c:val>
            <c:numRef>
              <c:f>Sheet11!$C$36:$C$38</c:f>
              <c:numCache>
                <c:formatCode>General</c:formatCode>
                <c:ptCount val="2"/>
                <c:pt idx="0">
                  <c:v>48.534427911749617</c:v>
                </c:pt>
                <c:pt idx="1">
                  <c:v>50.610109060402685</c:v>
                </c:pt>
              </c:numCache>
            </c:numRef>
          </c:val>
          <c:extLst>
            <c:ext xmlns:c16="http://schemas.microsoft.com/office/drawing/2014/chart" uri="{C3380CC4-5D6E-409C-BE32-E72D297353CC}">
              <c16:uniqueId val="{00000000-C839-4B36-96B9-338BB4B0BA1C}"/>
            </c:ext>
          </c:extLst>
        </c:ser>
        <c:dLbls>
          <c:dLblPos val="inEnd"/>
          <c:showLegendKey val="0"/>
          <c:showVal val="0"/>
          <c:showCatName val="0"/>
          <c:showSerName val="0"/>
          <c:showPercent val="0"/>
          <c:showBubbleSize val="0"/>
        </c:dLbls>
        <c:gapWidth val="219"/>
        <c:overlap val="-27"/>
        <c:axId val="1176187760"/>
        <c:axId val="1174507872"/>
      </c:barChart>
      <c:catAx>
        <c:axId val="1176187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4507872"/>
        <c:crosses val="autoZero"/>
        <c:auto val="1"/>
        <c:lblAlgn val="ctr"/>
        <c:lblOffset val="100"/>
        <c:noMultiLvlLbl val="0"/>
      </c:catAx>
      <c:valAx>
        <c:axId val="1174507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618776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[KPMG_VI_New_raw_data_update_final.xlsx]Sheet11!PivotTable9</c:name>
    <c:fmtId val="2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Profits</a:t>
            </a:r>
            <a:r>
              <a:rPr lang="en-IN" b="1" baseline="0" dirty="0"/>
              <a:t> Based On Industry Sector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Sheet11!$C$3</c:f>
              <c:strCache>
                <c:ptCount val="1"/>
                <c:pt idx="0">
                  <c:v>Total</c:v>
                </c:pt>
              </c:strCache>
            </c:strRef>
          </c:tx>
          <c:spPr>
            <a:solidFill>
              <a:schemeClr val="accent1"/>
            </a:solidFill>
            <a:ln>
              <a:noFill/>
            </a:ln>
            <a:effectLst/>
          </c:spPr>
          <c:invertIfNegative val="0"/>
          <c:cat>
            <c:strRef>
              <c:f>Sheet11!$B$4:$B$13</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Sheet11!$C$4:$C$13</c:f>
              <c:numCache>
                <c:formatCode>_-[$$-409]* #,##0.00_ ;_-[$$-409]* \-#,##0.00\ ;_-[$$-409]* "-"??_ ;_-@_ </c:formatCode>
                <c:ptCount val="9"/>
                <c:pt idx="0">
                  <c:v>353521.86999999965</c:v>
                </c:pt>
                <c:pt idx="1">
                  <c:v>449893.03999999992</c:v>
                </c:pt>
                <c:pt idx="2">
                  <c:v>2606387.7299999921</c:v>
                </c:pt>
                <c:pt idx="3">
                  <c:v>1979036.670000009</c:v>
                </c:pt>
                <c:pt idx="4">
                  <c:v>419891.74999999965</c:v>
                </c:pt>
                <c:pt idx="5">
                  <c:v>2592707.484971894</c:v>
                </c:pt>
                <c:pt idx="6">
                  <c:v>855506.62000000081</c:v>
                </c:pt>
                <c:pt idx="7">
                  <c:v>1147221.5300000019</c:v>
                </c:pt>
                <c:pt idx="8">
                  <c:v>237208.49999999983</c:v>
                </c:pt>
              </c:numCache>
            </c:numRef>
          </c:val>
          <c:extLst>
            <c:ext xmlns:c16="http://schemas.microsoft.com/office/drawing/2014/chart" uri="{C3380CC4-5D6E-409C-BE32-E72D297353CC}">
              <c16:uniqueId val="{00000000-AAE4-4AC8-8299-457D1063D78D}"/>
            </c:ext>
          </c:extLst>
        </c:ser>
        <c:dLbls>
          <c:showLegendKey val="0"/>
          <c:showVal val="0"/>
          <c:showCatName val="0"/>
          <c:showSerName val="0"/>
          <c:showPercent val="0"/>
          <c:showBubbleSize val="0"/>
        </c:dLbls>
        <c:gapWidth val="219"/>
        <c:overlap val="-27"/>
        <c:axId val="1320951440"/>
        <c:axId val="1331467472"/>
      </c:barChart>
      <c:catAx>
        <c:axId val="1320951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1467472"/>
        <c:crosses val="autoZero"/>
        <c:auto val="1"/>
        <c:lblAlgn val="ctr"/>
        <c:lblOffset val="100"/>
        <c:noMultiLvlLbl val="0"/>
      </c:catAx>
      <c:valAx>
        <c:axId val="1331467472"/>
        <c:scaling>
          <c:orientation val="minMax"/>
        </c:scaling>
        <c:delete val="0"/>
        <c:axPos val="l"/>
        <c:majorGridlines>
          <c:spPr>
            <a:ln w="9525" cap="flat" cmpd="sng" algn="ctr">
              <a:solidFill>
                <a:schemeClr val="tx1">
                  <a:lumMod val="15000"/>
                  <a:lumOff val="85000"/>
                </a:schemeClr>
              </a:solidFill>
              <a:round/>
            </a:ln>
            <a:effectLst/>
          </c:spPr>
        </c:majorGridlines>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0951440"/>
        <c:crosses val="autoZero"/>
        <c:crossBetween val="between"/>
      </c:valAx>
      <c:spPr>
        <a:solidFill>
          <a:srgbClr val="FFFFFF"/>
        </a:solid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[KPMG_VI_New_raw_data_update_final.xlsx]Age_Profit!PivotTable4</c:name>
    <c:fmtId val="9"/>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b="1" dirty="0">
                <a:latin typeface="Times New Roman" panose="02020603050405020304" pitchFamily="18" charset="0"/>
                <a:cs typeface="Times New Roman" panose="02020603050405020304" pitchFamily="18" charset="0"/>
              </a:rPr>
              <a:t>Age Clusters Profit</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circle"/>
          <c:size val="6"/>
          <c:spPr>
            <a:solidFill>
              <a:schemeClr val="accent1">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circle"/>
          <c:size val="6"/>
          <c:spPr>
            <a:solidFill>
              <a:schemeClr val="accent3">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circle"/>
          <c:size val="6"/>
          <c:spPr>
            <a:solidFill>
              <a:schemeClr val="accent5">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Age_Profit!$C$3:$C$4</c:f>
              <c:strCache>
                <c:ptCount val="1"/>
                <c:pt idx="0">
                  <c:v>Affluent Customer</c:v>
                </c:pt>
              </c:strCache>
            </c:strRef>
          </c:tx>
          <c:spPr>
            <a:solidFill>
              <a:schemeClr val="accent1">
                <a:alpha val="70000"/>
              </a:schemeClr>
            </a:solidFill>
            <a:ln>
              <a:noFill/>
            </a:ln>
            <a:effectLst/>
          </c:spPr>
          <c:invertIfNegative val="0"/>
          <c:cat>
            <c:strRef>
              <c:f>Age_Profit!$B$5:$B$12</c:f>
              <c:strCache>
                <c:ptCount val="7"/>
                <c:pt idx="0">
                  <c:v>21-30</c:v>
                </c:pt>
                <c:pt idx="1">
                  <c:v>31-40</c:v>
                </c:pt>
                <c:pt idx="2">
                  <c:v>41-50</c:v>
                </c:pt>
                <c:pt idx="3">
                  <c:v>51-60</c:v>
                </c:pt>
                <c:pt idx="4">
                  <c:v>61-70</c:v>
                </c:pt>
                <c:pt idx="5">
                  <c:v>71-80</c:v>
                </c:pt>
                <c:pt idx="6">
                  <c:v>81-91</c:v>
                </c:pt>
              </c:strCache>
            </c:strRef>
          </c:cat>
          <c:val>
            <c:numRef>
              <c:f>Age_Profit!$C$5:$C$12</c:f>
              <c:numCache>
                <c:formatCode>General</c:formatCode>
                <c:ptCount val="7"/>
                <c:pt idx="0">
                  <c:v>427016.17000000016</c:v>
                </c:pt>
                <c:pt idx="1">
                  <c:v>437683.43999999965</c:v>
                </c:pt>
                <c:pt idx="2">
                  <c:v>838674.18000000098</c:v>
                </c:pt>
                <c:pt idx="3">
                  <c:v>547016.63</c:v>
                </c:pt>
                <c:pt idx="4">
                  <c:v>353024.2900000001</c:v>
                </c:pt>
                <c:pt idx="5">
                  <c:v>5077.4500000000007</c:v>
                </c:pt>
                <c:pt idx="6">
                  <c:v>13791.789999999999</c:v>
                </c:pt>
              </c:numCache>
            </c:numRef>
          </c:val>
          <c:extLst>
            <c:ext xmlns:c16="http://schemas.microsoft.com/office/drawing/2014/chart" uri="{C3380CC4-5D6E-409C-BE32-E72D297353CC}">
              <c16:uniqueId val="{00000000-BF1C-4F78-BC40-A1C88C2C51F2}"/>
            </c:ext>
          </c:extLst>
        </c:ser>
        <c:ser>
          <c:idx val="1"/>
          <c:order val="1"/>
          <c:tx>
            <c:strRef>
              <c:f>Age_Profit!$D$3:$D$4</c:f>
              <c:strCache>
                <c:ptCount val="1"/>
                <c:pt idx="0">
                  <c:v>High Net Worth</c:v>
                </c:pt>
              </c:strCache>
            </c:strRef>
          </c:tx>
          <c:spPr>
            <a:solidFill>
              <a:schemeClr val="accent3">
                <a:alpha val="70000"/>
              </a:schemeClr>
            </a:solidFill>
            <a:ln>
              <a:noFill/>
            </a:ln>
            <a:effectLst/>
          </c:spPr>
          <c:invertIfNegative val="0"/>
          <c:cat>
            <c:strRef>
              <c:f>Age_Profit!$B$5:$B$12</c:f>
              <c:strCache>
                <c:ptCount val="7"/>
                <c:pt idx="0">
                  <c:v>21-30</c:v>
                </c:pt>
                <c:pt idx="1">
                  <c:v>31-40</c:v>
                </c:pt>
                <c:pt idx="2">
                  <c:v>41-50</c:v>
                </c:pt>
                <c:pt idx="3">
                  <c:v>51-60</c:v>
                </c:pt>
                <c:pt idx="4">
                  <c:v>61-70</c:v>
                </c:pt>
                <c:pt idx="5">
                  <c:v>71-80</c:v>
                </c:pt>
                <c:pt idx="6">
                  <c:v>81-91</c:v>
                </c:pt>
              </c:strCache>
            </c:strRef>
          </c:cat>
          <c:val>
            <c:numRef>
              <c:f>Age_Profit!$D$5:$D$12</c:f>
              <c:numCache>
                <c:formatCode>General</c:formatCode>
                <c:ptCount val="7"/>
                <c:pt idx="0">
                  <c:v>405395.81497189979</c:v>
                </c:pt>
                <c:pt idx="1">
                  <c:v>505690.4700000002</c:v>
                </c:pt>
                <c:pt idx="2">
                  <c:v>827319.45999999926</c:v>
                </c:pt>
                <c:pt idx="3">
                  <c:v>501958.8899999999</c:v>
                </c:pt>
                <c:pt idx="4">
                  <c:v>367332.57000000007</c:v>
                </c:pt>
                <c:pt idx="5">
                  <c:v>6280.7099999999991</c:v>
                </c:pt>
              </c:numCache>
            </c:numRef>
          </c:val>
          <c:extLst>
            <c:ext xmlns:c16="http://schemas.microsoft.com/office/drawing/2014/chart" uri="{C3380CC4-5D6E-409C-BE32-E72D297353CC}">
              <c16:uniqueId val="{00000001-BF1C-4F78-BC40-A1C88C2C51F2}"/>
            </c:ext>
          </c:extLst>
        </c:ser>
        <c:ser>
          <c:idx val="2"/>
          <c:order val="2"/>
          <c:tx>
            <c:strRef>
              <c:f>Age_Profit!$E$3:$E$4</c:f>
              <c:strCache>
                <c:ptCount val="1"/>
                <c:pt idx="0">
                  <c:v>Mass Customer</c:v>
                </c:pt>
              </c:strCache>
            </c:strRef>
          </c:tx>
          <c:spPr>
            <a:solidFill>
              <a:schemeClr val="accent5">
                <a:alpha val="70000"/>
              </a:schemeClr>
            </a:solidFill>
            <a:ln>
              <a:noFill/>
            </a:ln>
            <a:effectLst/>
          </c:spPr>
          <c:invertIfNegative val="0"/>
          <c:cat>
            <c:strRef>
              <c:f>Age_Profit!$B$5:$B$12</c:f>
              <c:strCache>
                <c:ptCount val="7"/>
                <c:pt idx="0">
                  <c:v>21-30</c:v>
                </c:pt>
                <c:pt idx="1">
                  <c:v>31-40</c:v>
                </c:pt>
                <c:pt idx="2">
                  <c:v>41-50</c:v>
                </c:pt>
                <c:pt idx="3">
                  <c:v>51-60</c:v>
                </c:pt>
                <c:pt idx="4">
                  <c:v>61-70</c:v>
                </c:pt>
                <c:pt idx="5">
                  <c:v>71-80</c:v>
                </c:pt>
                <c:pt idx="6">
                  <c:v>81-91</c:v>
                </c:pt>
              </c:strCache>
            </c:strRef>
          </c:cat>
          <c:val>
            <c:numRef>
              <c:f>Age_Profit!$E$5:$E$12</c:f>
              <c:numCache>
                <c:formatCode>General</c:formatCode>
                <c:ptCount val="7"/>
                <c:pt idx="0">
                  <c:v>871403.36000000115</c:v>
                </c:pt>
                <c:pt idx="1">
                  <c:v>914969.49000000209</c:v>
                </c:pt>
                <c:pt idx="2">
                  <c:v>1918632.9800000109</c:v>
                </c:pt>
                <c:pt idx="3">
                  <c:v>941736.7500000014</c:v>
                </c:pt>
                <c:pt idx="4">
                  <c:v>749965.79000000108</c:v>
                </c:pt>
                <c:pt idx="6">
                  <c:v>8404.9599999999991</c:v>
                </c:pt>
              </c:numCache>
            </c:numRef>
          </c:val>
          <c:extLst>
            <c:ext xmlns:c16="http://schemas.microsoft.com/office/drawing/2014/chart" uri="{C3380CC4-5D6E-409C-BE32-E72D297353CC}">
              <c16:uniqueId val="{00000002-BF1C-4F78-BC40-A1C88C2C51F2}"/>
            </c:ext>
          </c:extLst>
        </c:ser>
        <c:dLbls>
          <c:showLegendKey val="0"/>
          <c:showVal val="0"/>
          <c:showCatName val="0"/>
          <c:showSerName val="0"/>
          <c:showPercent val="0"/>
          <c:showBubbleSize val="0"/>
        </c:dLbls>
        <c:gapWidth val="80"/>
        <c:overlap val="25"/>
        <c:axId val="1514128032"/>
        <c:axId val="974480688"/>
      </c:barChart>
      <c:catAx>
        <c:axId val="1514128032"/>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974480688"/>
        <c:crosses val="autoZero"/>
        <c:auto val="1"/>
        <c:lblAlgn val="ctr"/>
        <c:lblOffset val="100"/>
        <c:noMultiLvlLbl val="0"/>
      </c:catAx>
      <c:valAx>
        <c:axId val="97448068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5141280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[KPMG_VI_New_raw_data_update_final.xlsx]OwnCarsState!PivotTable7</c:name>
    <c:fmtId val="38"/>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b="1" dirty="0"/>
              <a:t>Number of Cars in Each States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circle"/>
          <c:size val="6"/>
          <c:spPr>
            <a:solidFill>
              <a:schemeClr val="accent1">
                <a:alpha val="70000"/>
              </a:schemeClr>
            </a:solidFill>
            <a:ln>
              <a:noFill/>
            </a:ln>
            <a:effectLst/>
          </c:spPr>
        </c:marker>
      </c:pivotFmt>
      <c:pivotFmt>
        <c:idx val="5"/>
        <c:spPr>
          <a:solidFill>
            <a:schemeClr val="accent1">
              <a:alpha val="70000"/>
            </a:schemeClr>
          </a:solidFill>
          <a:ln>
            <a:noFill/>
          </a:ln>
          <a:effectLst/>
        </c:spPr>
        <c:marker>
          <c:symbol val="circle"/>
          <c:size val="6"/>
          <c:spPr>
            <a:solidFill>
              <a:schemeClr val="accent3">
                <a:alpha val="70000"/>
              </a:schemeClr>
            </a:solidFill>
            <a:ln>
              <a:noFill/>
            </a:ln>
            <a:effectLst/>
          </c:spPr>
        </c:marker>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360110803324099"/>
          <c:y val="0.22962962962962963"/>
          <c:w val="0.77114925731236506"/>
          <c:h val="0.67896846227554886"/>
        </c:manualLayout>
      </c:layout>
      <c:barChart>
        <c:barDir val="col"/>
        <c:grouping val="clustered"/>
        <c:varyColors val="0"/>
        <c:ser>
          <c:idx val="0"/>
          <c:order val="0"/>
          <c:tx>
            <c:strRef>
              <c:f>OwnCarsState!$C$3:$C$4</c:f>
              <c:strCache>
                <c:ptCount val="1"/>
                <c:pt idx="0">
                  <c:v>No</c:v>
                </c:pt>
              </c:strCache>
            </c:strRef>
          </c:tx>
          <c:spPr>
            <a:solidFill>
              <a:schemeClr val="accent1">
                <a:alpha val="70000"/>
              </a:schemeClr>
            </a:solidFill>
            <a:ln>
              <a:noFill/>
            </a:ln>
            <a:effectLst/>
          </c:spPr>
          <c:invertIfNegative val="0"/>
          <c:cat>
            <c:strRef>
              <c:f>OwnCarsState!$B$5:$B$8</c:f>
              <c:strCache>
                <c:ptCount val="3"/>
                <c:pt idx="0">
                  <c:v>NSW</c:v>
                </c:pt>
                <c:pt idx="1">
                  <c:v>QLD</c:v>
                </c:pt>
                <c:pt idx="2">
                  <c:v>VIC</c:v>
                </c:pt>
              </c:strCache>
            </c:strRef>
          </c:cat>
          <c:val>
            <c:numRef>
              <c:f>OwnCarsState!$C$5:$C$8</c:f>
              <c:numCache>
                <c:formatCode>General</c:formatCode>
                <c:ptCount val="3"/>
                <c:pt idx="0">
                  <c:v>4974</c:v>
                </c:pt>
                <c:pt idx="1">
                  <c:v>2008</c:v>
                </c:pt>
                <c:pt idx="2">
                  <c:v>2450</c:v>
                </c:pt>
              </c:numCache>
            </c:numRef>
          </c:val>
          <c:extLst>
            <c:ext xmlns:c16="http://schemas.microsoft.com/office/drawing/2014/chart" uri="{C3380CC4-5D6E-409C-BE32-E72D297353CC}">
              <c16:uniqueId val="{00000000-4F33-4FD9-8533-B6D2A239FEDB}"/>
            </c:ext>
          </c:extLst>
        </c:ser>
        <c:ser>
          <c:idx val="1"/>
          <c:order val="1"/>
          <c:tx>
            <c:strRef>
              <c:f>OwnCarsState!$D$3:$D$4</c:f>
              <c:strCache>
                <c:ptCount val="1"/>
                <c:pt idx="0">
                  <c:v>Yes</c:v>
                </c:pt>
              </c:strCache>
            </c:strRef>
          </c:tx>
          <c:spPr>
            <a:solidFill>
              <a:schemeClr val="accent3">
                <a:alpha val="70000"/>
              </a:schemeClr>
            </a:solidFill>
            <a:ln>
              <a:noFill/>
            </a:ln>
            <a:effectLst/>
          </c:spPr>
          <c:invertIfNegative val="0"/>
          <c:cat>
            <c:strRef>
              <c:f>OwnCarsState!$B$5:$B$8</c:f>
              <c:strCache>
                <c:ptCount val="3"/>
                <c:pt idx="0">
                  <c:v>NSW</c:v>
                </c:pt>
                <c:pt idx="1">
                  <c:v>QLD</c:v>
                </c:pt>
                <c:pt idx="2">
                  <c:v>VIC</c:v>
                </c:pt>
              </c:strCache>
            </c:strRef>
          </c:cat>
          <c:val>
            <c:numRef>
              <c:f>OwnCarsState!$D$5:$D$8</c:f>
              <c:numCache>
                <c:formatCode>General</c:formatCode>
                <c:ptCount val="3"/>
                <c:pt idx="0">
                  <c:v>5322</c:v>
                </c:pt>
                <c:pt idx="1">
                  <c:v>2106</c:v>
                </c:pt>
                <c:pt idx="2">
                  <c:v>2421</c:v>
                </c:pt>
              </c:numCache>
            </c:numRef>
          </c:val>
          <c:extLst>
            <c:ext xmlns:c16="http://schemas.microsoft.com/office/drawing/2014/chart" uri="{C3380CC4-5D6E-409C-BE32-E72D297353CC}">
              <c16:uniqueId val="{00000001-4F33-4FD9-8533-B6D2A239FEDB}"/>
            </c:ext>
          </c:extLst>
        </c:ser>
        <c:dLbls>
          <c:showLegendKey val="0"/>
          <c:showVal val="0"/>
          <c:showCatName val="0"/>
          <c:showSerName val="0"/>
          <c:showPercent val="0"/>
          <c:showBubbleSize val="0"/>
        </c:dLbls>
        <c:gapWidth val="80"/>
        <c:overlap val="25"/>
        <c:axId val="1443148448"/>
        <c:axId val="1331466992"/>
      </c:barChart>
      <c:catAx>
        <c:axId val="14431484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331466992"/>
        <c:crosses val="autoZero"/>
        <c:auto val="1"/>
        <c:lblAlgn val="ctr"/>
        <c:lblOffset val="100"/>
        <c:noMultiLvlLbl val="0"/>
      </c:catAx>
      <c:valAx>
        <c:axId val="1331466992"/>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4431484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7434"/>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895176"/>
            <a:ext cx="4718042" cy="72324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899" y="2999370"/>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899" y="3614560"/>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Aakash</a:t>
            </a:r>
            <a:r>
              <a:rPr lang="en-US" b="1" dirty="0"/>
              <a:t> Karri </a:t>
            </a:r>
            <a:endParaRPr b="1"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Summary table for high value customers</a:t>
            </a:r>
            <a:endParaRPr dirty="0"/>
          </a:p>
        </p:txBody>
      </p:sp>
      <p:sp>
        <p:nvSpPr>
          <p:cNvPr id="151" name="Shape 100"/>
          <p:cNvSpPr/>
          <p:nvPr/>
        </p:nvSpPr>
        <p:spPr>
          <a:xfrm>
            <a:off x="205024" y="1659258"/>
            <a:ext cx="8565600" cy="44509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Here is a snapshot of a  few customer that will come under the high value customer classification </a:t>
            </a:r>
            <a:r>
              <a:rPr sz="1600" dirty="0">
                <a:latin typeface="Times New Roman" panose="02020603050405020304" pitchFamily="18" charset="0"/>
                <a:cs typeface="Times New Roman" panose="02020603050405020304" pitchFamily="18" charset="0"/>
              </a:rPr>
              <a:t>.</a:t>
            </a:r>
          </a:p>
        </p:txBody>
      </p:sp>
      <p:pic>
        <p:nvPicPr>
          <p:cNvPr id="3" name="Picture 2" descr="A screenshot of a computer screen&#10;&#10;Description automatically generated">
            <a:extLst>
              <a:ext uri="{FF2B5EF4-FFF2-40B4-BE49-F238E27FC236}">
                <a16:creationId xmlns:a16="http://schemas.microsoft.com/office/drawing/2014/main" id="{8C1F5FD1-CF5B-BA29-1D3C-427A87CAC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24" y="2163980"/>
            <a:ext cx="8733951" cy="2715546"/>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b="1" i="1" u="sng" dirty="0">
                <a:latin typeface="Roboto" panose="02000000000000000000" pitchFamily="2" charset="0"/>
                <a:ea typeface="Roboto" panose="02000000000000000000" pitchFamily="2" charset="0"/>
              </a:rPr>
              <a:t>Thank You</a:t>
            </a:r>
            <a:endParaRPr b="1" i="1" u="sng" dirty="0">
              <a:latin typeface="Roboto" panose="02000000000000000000" pitchFamily="2" charset="0"/>
              <a:ea typeface="Roboto" panose="02000000000000000000" pitchFamily="2" charset="0"/>
            </a:endParaRP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Identify &amp; Recommending High Value Customer</a:t>
            </a:r>
            <a:endParaRPr dirty="0"/>
          </a:p>
        </p:txBody>
      </p:sp>
      <p:sp>
        <p:nvSpPr>
          <p:cNvPr id="3" name="TextBox 2">
            <a:extLst>
              <a:ext uri="{FF2B5EF4-FFF2-40B4-BE49-F238E27FC236}">
                <a16:creationId xmlns:a16="http://schemas.microsoft.com/office/drawing/2014/main" id="{539FD4CD-6296-B4C0-C2F6-15FFE644D8EC}"/>
              </a:ext>
            </a:extLst>
          </p:cNvPr>
          <p:cNvSpPr txBox="1"/>
          <p:nvPr/>
        </p:nvSpPr>
        <p:spPr>
          <a:xfrm>
            <a:off x="327102" y="1862400"/>
            <a:ext cx="3798849" cy="24314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	</a:t>
            </a:r>
            <a:r>
              <a:rPr kumimoji="0" lang="en-US" b="1" i="0" u="sng"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Outline Of Problem</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IN" sz="1200" i="0" u="none" strike="noStrike" cap="none" spc="0" normalizeH="0" baseline="0" dirty="0">
              <a:ln>
                <a:noFill/>
              </a:ln>
              <a:solidFill>
                <a:schemeClr val="tx1">
                  <a:lumMod val="95000"/>
                  <a:lumOff val="5000"/>
                </a:schemeClr>
              </a:solidFill>
              <a:effectLst/>
              <a:uFillTx/>
              <a:latin typeface="Times New Roman" panose="02020603050405020304" pitchFamily="18" charset="0"/>
              <a:cs typeface="Times New Roman" panose="02020603050405020304" pitchFamily="18" charset="0"/>
              <a:sym typeface="Arial"/>
            </a:endParaRPr>
          </a:p>
          <a:p>
            <a:pPr marL="285750" marR="0" indent="-285750" algn="just" defTabSz="914400" rtl="0" fontAlgn="auto" latinLnBrk="0" hangingPunct="0">
              <a:lnSpc>
                <a:spcPct val="150000"/>
              </a:lnSpc>
              <a:spcBef>
                <a:spcPts val="0"/>
              </a:spcBef>
              <a:spcAft>
                <a:spcPts val="0"/>
              </a:spcAft>
              <a:buClrTx/>
              <a:buSzTx/>
              <a:buFont typeface="Arial" panose="020B0604020202020204" pitchFamily="34" charset="0"/>
              <a:buChar char="•"/>
              <a:tabLst/>
            </a:pPr>
            <a:r>
              <a:rPr lang="en-IN" sz="1200" b="0" i="0" dirty="0">
                <a:solidFill>
                  <a:srgbClr val="000000"/>
                </a:solidFill>
                <a:effectLst/>
                <a:latin typeface="Times New Roman" panose="02020603050405020304" pitchFamily="18" charset="0"/>
                <a:cs typeface="Times New Roman" panose="02020603050405020304" pitchFamily="18" charset="0"/>
              </a:rPr>
              <a:t>Sprocket central is A company that specialize in high-quality bike and accessories.  </a:t>
            </a:r>
          </a:p>
          <a:p>
            <a:pPr marL="285750" marR="0" indent="-285750" algn="just" defTabSz="914400" rtl="0" fontAlgn="auto" latinLnBrk="0" hangingPunct="0">
              <a:lnSpc>
                <a:spcPct val="150000"/>
              </a:lnSpc>
              <a:spcBef>
                <a:spcPts val="0"/>
              </a:spcBef>
              <a:spcAft>
                <a:spcPts val="0"/>
              </a:spcAft>
              <a:buClrTx/>
              <a:buSzTx/>
              <a:buFont typeface="Arial" panose="020B0604020202020204" pitchFamily="34" charset="0"/>
              <a:buChar char="•"/>
              <a:tabLst/>
            </a:pPr>
            <a:endParaRPr lang="en-IN" sz="1200" b="0" i="0" dirty="0">
              <a:solidFill>
                <a:srgbClr val="000000"/>
              </a:solidFill>
              <a:effectLst/>
              <a:latin typeface="Times New Roman" panose="02020603050405020304" pitchFamily="18" charset="0"/>
              <a:cs typeface="Times New Roman" panose="02020603050405020304" pitchFamily="18" charset="0"/>
            </a:endParaRPr>
          </a:p>
          <a:p>
            <a:pPr marL="285750" marR="0" indent="-285750" algn="just" defTabSz="914400" rtl="0" fontAlgn="auto" latinLnBrk="0" hangingPunct="0">
              <a:lnSpc>
                <a:spcPct val="150000"/>
              </a:lnSpc>
              <a:spcBef>
                <a:spcPts val="0"/>
              </a:spcBef>
              <a:spcAft>
                <a:spcPts val="0"/>
              </a:spcAft>
              <a:buClrTx/>
              <a:buSzTx/>
              <a:buFont typeface="Arial" panose="020B0604020202020204" pitchFamily="34" charset="0"/>
              <a:buChar char="•"/>
              <a:tabLst/>
            </a:pPr>
            <a:r>
              <a:rPr lang="en-IN" sz="1200" dirty="0">
                <a:latin typeface="Times New Roman" panose="02020603050405020304" pitchFamily="18" charset="0"/>
                <a:cs typeface="Times New Roman" panose="02020603050405020304" pitchFamily="18" charset="0"/>
              </a:rPr>
              <a:t>The marketing team is looking to boost sales.</a:t>
            </a:r>
          </a:p>
          <a:p>
            <a:pPr marL="285750" marR="0" indent="-285750" algn="just" defTabSz="914400" rtl="0" fontAlgn="auto" latinLnBrk="0" hangingPunct="0">
              <a:lnSpc>
                <a:spcPct val="150000"/>
              </a:lnSpc>
              <a:spcBef>
                <a:spcPts val="0"/>
              </a:spcBef>
              <a:spcAft>
                <a:spcPts val="0"/>
              </a:spcAft>
              <a:buClrTx/>
              <a:buSzTx/>
              <a:buFont typeface="Arial" panose="020B0604020202020204" pitchFamily="34" charset="0"/>
              <a:buChar char="•"/>
              <a:tabLst/>
            </a:pPr>
            <a:endParaRPr lang="en-IN" sz="1200" dirty="0">
              <a:latin typeface="Times New Roman" panose="02020603050405020304" pitchFamily="18" charset="0"/>
              <a:cs typeface="Times New Roman" panose="02020603050405020304" pitchFamily="18" charset="0"/>
            </a:endParaRPr>
          </a:p>
          <a:p>
            <a:pPr marL="285750" marR="0" indent="-285750" algn="just" defTabSz="914400" rtl="0" fontAlgn="auto" latinLnBrk="0" hangingPunct="0">
              <a:lnSpc>
                <a:spcPct val="150000"/>
              </a:lnSpc>
              <a:spcBef>
                <a:spcPts val="0"/>
              </a:spcBef>
              <a:spcAft>
                <a:spcPts val="0"/>
              </a:spcAft>
              <a:buClrTx/>
              <a:buSzTx/>
              <a:buFont typeface="Arial" panose="020B0604020202020204" pitchFamily="34" charset="0"/>
              <a:buChar char="•"/>
              <a:tabLst/>
            </a:pPr>
            <a:r>
              <a:rPr lang="en-IN" sz="1200" b="0" i="0" dirty="0">
                <a:solidFill>
                  <a:srgbClr val="000000"/>
                </a:solidFill>
                <a:effectLst/>
                <a:latin typeface="Times New Roman" panose="02020603050405020304" pitchFamily="18" charset="0"/>
                <a:cs typeface="Times New Roman" panose="02020603050405020304" pitchFamily="18" charset="0"/>
              </a:rPr>
              <a:t>To target 1000 new customer that will bring the highest value  to the business.</a:t>
            </a:r>
          </a:p>
        </p:txBody>
      </p:sp>
      <p:sp>
        <p:nvSpPr>
          <p:cNvPr id="7" name="TextBox 6">
            <a:extLst>
              <a:ext uri="{FF2B5EF4-FFF2-40B4-BE49-F238E27FC236}">
                <a16:creationId xmlns:a16="http://schemas.microsoft.com/office/drawing/2014/main" id="{9A2ABDE6-F8B0-5CF3-6801-44240D35B022}"/>
              </a:ext>
            </a:extLst>
          </p:cNvPr>
          <p:cNvSpPr txBox="1"/>
          <p:nvPr/>
        </p:nvSpPr>
        <p:spPr>
          <a:xfrm>
            <a:off x="5018051" y="1862400"/>
            <a:ext cx="3798849" cy="29854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	</a:t>
            </a:r>
            <a:r>
              <a:rPr lang="en-US" b="1" u="sng" dirty="0">
                <a:latin typeface="Times New Roman" panose="02020603050405020304" pitchFamily="18" charset="0"/>
                <a:cs typeface="Times New Roman" panose="02020603050405020304" pitchFamily="18" charset="0"/>
              </a:rPr>
              <a:t>Approach for data analysis </a:t>
            </a:r>
            <a:endParaRPr kumimoji="0" lang="en-US" b="1" i="0" u="sng"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IN" sz="1200" i="0" u="none" strike="noStrike" cap="none" spc="0" normalizeH="0" baseline="0" dirty="0">
              <a:ln>
                <a:noFill/>
              </a:ln>
              <a:solidFill>
                <a:schemeClr val="tx1">
                  <a:lumMod val="95000"/>
                  <a:lumOff val="5000"/>
                </a:schemeClr>
              </a:solidFill>
              <a:effectLst/>
              <a:uFillTx/>
              <a:latin typeface="Times New Roman" panose="02020603050405020304" pitchFamily="18" charset="0"/>
              <a:cs typeface="Times New Roman" panose="02020603050405020304" pitchFamily="18" charset="0"/>
              <a:sym typeface="Arial"/>
            </a:endParaRPr>
          </a:p>
          <a:p>
            <a:pPr marL="285750" marR="0" indent="-285750" algn="just" defTabSz="914400" rtl="0" fontAlgn="auto" latinLnBrk="0" hangingPunct="0">
              <a:lnSpc>
                <a:spcPct val="150000"/>
              </a:lnSpc>
              <a:spcBef>
                <a:spcPts val="0"/>
              </a:spcBef>
              <a:spcAft>
                <a:spcPts val="0"/>
              </a:spcAft>
              <a:buClrTx/>
              <a:buSzTx/>
              <a:buFont typeface="Arial" panose="020B0604020202020204" pitchFamily="34" charset="0"/>
              <a:buChar char="•"/>
              <a:tabLst/>
            </a:pPr>
            <a:r>
              <a:rPr lang="en-IN" sz="1200" dirty="0">
                <a:latin typeface="Times New Roman" panose="02020603050405020304" pitchFamily="18" charset="0"/>
                <a:cs typeface="Times New Roman" panose="02020603050405020304" pitchFamily="18" charset="0"/>
              </a:rPr>
              <a:t>Bike Related purchases for the last 3 years based on gender</a:t>
            </a:r>
            <a:endParaRPr lang="en-IN" sz="1200" b="0" i="0" dirty="0">
              <a:solidFill>
                <a:srgbClr val="000000"/>
              </a:solidFill>
              <a:effectLst/>
              <a:latin typeface="Times New Roman" panose="02020603050405020304" pitchFamily="18" charset="0"/>
              <a:cs typeface="Times New Roman" panose="02020603050405020304" pitchFamily="18" charset="0"/>
            </a:endParaRPr>
          </a:p>
          <a:p>
            <a:pPr marL="285750" marR="0" indent="-285750" algn="just" defTabSz="914400" rtl="0" fontAlgn="auto" latinLnBrk="0" hangingPunct="0">
              <a:lnSpc>
                <a:spcPct val="150000"/>
              </a:lnSpc>
              <a:spcBef>
                <a:spcPts val="0"/>
              </a:spcBef>
              <a:spcAft>
                <a:spcPts val="0"/>
              </a:spcAft>
              <a:buClrTx/>
              <a:buSzTx/>
              <a:buFont typeface="Arial" panose="020B0604020202020204" pitchFamily="34" charset="0"/>
              <a:buChar char="•"/>
              <a:tabLst/>
            </a:pPr>
            <a:endParaRPr lang="en-IN" sz="1200" b="0" i="0" dirty="0">
              <a:solidFill>
                <a:srgbClr val="000000"/>
              </a:solidFill>
              <a:effectLst/>
              <a:latin typeface="Times New Roman" panose="02020603050405020304" pitchFamily="18" charset="0"/>
              <a:cs typeface="Times New Roman" panose="02020603050405020304" pitchFamily="18" charset="0"/>
            </a:endParaRPr>
          </a:p>
          <a:p>
            <a:pPr marL="285750" marR="0" indent="-285750" algn="just" defTabSz="914400" rtl="0" fontAlgn="auto" latinLnBrk="0" hangingPunct="0">
              <a:lnSpc>
                <a:spcPct val="150000"/>
              </a:lnSpc>
              <a:spcBef>
                <a:spcPts val="0"/>
              </a:spcBef>
              <a:spcAft>
                <a:spcPts val="0"/>
              </a:spcAft>
              <a:buClrTx/>
              <a:buSzTx/>
              <a:buFont typeface="Arial" panose="020B0604020202020204" pitchFamily="34" charset="0"/>
              <a:buChar char="•"/>
              <a:tabLst/>
            </a:pPr>
            <a:r>
              <a:rPr lang="en-IN" sz="1200" dirty="0">
                <a:latin typeface="Times New Roman" panose="02020603050405020304" pitchFamily="18" charset="0"/>
                <a:cs typeface="Times New Roman" panose="02020603050405020304" pitchFamily="18" charset="0"/>
              </a:rPr>
              <a:t>Top industries contributing the maximum profit and bike related sales</a:t>
            </a:r>
          </a:p>
          <a:p>
            <a:pPr marL="285750" marR="0" indent="-285750" algn="just" defTabSz="914400" rtl="0" fontAlgn="auto" latinLnBrk="0" hangingPunct="0">
              <a:lnSpc>
                <a:spcPct val="150000"/>
              </a:lnSpc>
              <a:spcBef>
                <a:spcPts val="0"/>
              </a:spcBef>
              <a:spcAft>
                <a:spcPts val="0"/>
              </a:spcAft>
              <a:buClrTx/>
              <a:buSzTx/>
              <a:buFont typeface="Arial" panose="020B0604020202020204" pitchFamily="34" charset="0"/>
              <a:buChar char="•"/>
              <a:tabLst/>
            </a:pPr>
            <a:endParaRPr lang="en-IN" sz="1200" dirty="0">
              <a:latin typeface="Times New Roman" panose="02020603050405020304" pitchFamily="18" charset="0"/>
              <a:cs typeface="Times New Roman" panose="02020603050405020304" pitchFamily="18" charset="0"/>
            </a:endParaRPr>
          </a:p>
          <a:p>
            <a:pPr marL="285750" marR="0" indent="-285750" algn="just" defTabSz="914400" rtl="0" fontAlgn="auto" latinLnBrk="0" hangingPunct="0">
              <a:lnSpc>
                <a:spcPct val="150000"/>
              </a:lnSpc>
              <a:spcBef>
                <a:spcPts val="0"/>
              </a:spcBef>
              <a:spcAft>
                <a:spcPts val="0"/>
              </a:spcAft>
              <a:buClrTx/>
              <a:buSzTx/>
              <a:buFont typeface="Arial" panose="020B0604020202020204" pitchFamily="34" charset="0"/>
              <a:buChar char="•"/>
              <a:tabLst/>
            </a:pPr>
            <a:r>
              <a:rPr lang="en-IN" sz="1200" dirty="0">
                <a:latin typeface="Times New Roman" panose="02020603050405020304" pitchFamily="18" charset="0"/>
                <a:cs typeface="Times New Roman" panose="02020603050405020304" pitchFamily="18" charset="0"/>
              </a:rPr>
              <a:t>Wealth segment by age category </a:t>
            </a:r>
          </a:p>
          <a:p>
            <a:pPr marL="285750" marR="0" indent="-285750" algn="just" defTabSz="914400" rtl="0" fontAlgn="auto" latinLnBrk="0" hangingPunct="0">
              <a:lnSpc>
                <a:spcPct val="150000"/>
              </a:lnSpc>
              <a:spcBef>
                <a:spcPts val="0"/>
              </a:spcBef>
              <a:spcAft>
                <a:spcPts val="0"/>
              </a:spcAft>
              <a:buClrTx/>
              <a:buSzTx/>
              <a:buFont typeface="Arial" panose="020B0604020202020204" pitchFamily="34" charset="0"/>
              <a:buChar char="•"/>
              <a:tabLst/>
            </a:pPr>
            <a:endParaRPr lang="en-IN" sz="1200" dirty="0">
              <a:latin typeface="Times New Roman" panose="02020603050405020304" pitchFamily="18" charset="0"/>
              <a:cs typeface="Times New Roman" panose="02020603050405020304" pitchFamily="18" charset="0"/>
            </a:endParaRPr>
          </a:p>
          <a:p>
            <a:pPr marL="285750" marR="0" indent="-285750" algn="just" defTabSz="914400" rtl="0" fontAlgn="auto" latinLnBrk="0" hangingPunct="0">
              <a:lnSpc>
                <a:spcPct val="150000"/>
              </a:lnSpc>
              <a:spcBef>
                <a:spcPts val="0"/>
              </a:spcBef>
              <a:spcAft>
                <a:spcPts val="0"/>
              </a:spcAft>
              <a:buClrTx/>
              <a:buSzTx/>
              <a:buFont typeface="Arial" panose="020B0604020202020204" pitchFamily="34" charset="0"/>
              <a:buChar char="•"/>
              <a:tabLst/>
            </a:pPr>
            <a:r>
              <a:rPr lang="en-IN" sz="1200" dirty="0">
                <a:latin typeface="Times New Roman" panose="02020603050405020304" pitchFamily="18" charset="0"/>
                <a:cs typeface="Times New Roman" panose="02020603050405020304" pitchFamily="18" charset="0"/>
              </a:rPr>
              <a:t>Number of cars owned in each state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Quality Assessment </a:t>
            </a:r>
          </a:p>
        </p:txBody>
      </p:sp>
      <p:sp>
        <p:nvSpPr>
          <p:cNvPr id="133" name="Shape 82"/>
          <p:cNvSpPr/>
          <p:nvPr/>
        </p:nvSpPr>
        <p:spPr>
          <a:xfrm>
            <a:off x="205024" y="1815316"/>
            <a:ext cx="4366975" cy="43335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Key issue dealt with for the data quality issue:</a:t>
            </a:r>
            <a:endParaRPr dirty="0"/>
          </a:p>
        </p:txBody>
      </p:sp>
      <p:pic>
        <p:nvPicPr>
          <p:cNvPr id="3" name="Picture 2" descr="A white board with black text&#10;&#10;Description automatically generated">
            <a:extLst>
              <a:ext uri="{FF2B5EF4-FFF2-40B4-BE49-F238E27FC236}">
                <a16:creationId xmlns:a16="http://schemas.microsoft.com/office/drawing/2014/main" id="{C45E5208-FF5D-E8DB-FD35-F86AE3C8E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80" y="2571750"/>
            <a:ext cx="8802030" cy="212663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9096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R="0" algn="just" defTabSz="914400" rtl="0" fontAlgn="auto" latinLnBrk="0" hangingPunct="0">
              <a:lnSpc>
                <a:spcPct val="150000"/>
              </a:lnSpc>
              <a:spcBef>
                <a:spcPts val="0"/>
              </a:spcBef>
              <a:spcAft>
                <a:spcPts val="0"/>
              </a:spcAft>
              <a:buClrTx/>
              <a:buSzTx/>
              <a:tabLst/>
            </a:pPr>
            <a:r>
              <a:rPr lang="en-IN" sz="2000" dirty="0">
                <a:latin typeface="Times New Roman" panose="02020603050405020304" pitchFamily="18" charset="0"/>
                <a:cs typeface="Times New Roman" panose="02020603050405020304" pitchFamily="18" charset="0"/>
              </a:rPr>
              <a:t>Bike Related Purchases For The Last 3 Years Based On Gender</a:t>
            </a:r>
            <a:endParaRPr lang="en-IN" sz="2000" b="0" i="0" dirty="0">
              <a:solidFill>
                <a:srgbClr val="000000"/>
              </a:solidFill>
              <a:effectLst/>
              <a:latin typeface="Times New Roman" panose="02020603050405020304" pitchFamily="18" charset="0"/>
              <a:cs typeface="Times New Roman" panose="02020603050405020304" pitchFamily="18" charset="0"/>
            </a:endParaRPr>
          </a:p>
        </p:txBody>
      </p:sp>
      <p:sp>
        <p:nvSpPr>
          <p:cNvPr id="133" name="Shape 82"/>
          <p:cNvSpPr/>
          <p:nvPr/>
        </p:nvSpPr>
        <p:spPr>
          <a:xfrm>
            <a:off x="205024" y="2164723"/>
            <a:ext cx="4285199" cy="194511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Data shows, on average male have made more bike related purchases in the last 3 years compared to males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 average male have had 1% higher bike related purchases compared to female in last 3 years </a:t>
            </a:r>
          </a:p>
        </p:txBody>
      </p:sp>
      <p:graphicFrame>
        <p:nvGraphicFramePr>
          <p:cNvPr id="2" name="Chart 1">
            <a:extLst>
              <a:ext uri="{FF2B5EF4-FFF2-40B4-BE49-F238E27FC236}">
                <a16:creationId xmlns:a16="http://schemas.microsoft.com/office/drawing/2014/main" id="{5108D2E5-706B-12DE-A3E7-54112E09B254}"/>
              </a:ext>
            </a:extLst>
          </p:cNvPr>
          <p:cNvGraphicFramePr>
            <a:graphicFrameLocks/>
          </p:cNvGraphicFramePr>
          <p:nvPr>
            <p:extLst>
              <p:ext uri="{D42A27DB-BD31-4B8C-83A1-F6EECF244321}">
                <p14:modId xmlns:p14="http://schemas.microsoft.com/office/powerpoint/2010/main" val="1953671796"/>
              </p:ext>
            </p:extLst>
          </p:nvPr>
        </p:nvGraphicFramePr>
        <p:xfrm>
          <a:off x="4872978" y="2213393"/>
          <a:ext cx="4065997" cy="26661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60063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9096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R="0" algn="just" defTabSz="914400" rtl="0" fontAlgn="auto" latinLnBrk="0" hangingPunct="0">
              <a:lnSpc>
                <a:spcPct val="150000"/>
              </a:lnSpc>
              <a:spcBef>
                <a:spcPts val="0"/>
              </a:spcBef>
              <a:spcAft>
                <a:spcPts val="0"/>
              </a:spcAft>
              <a:buClrTx/>
              <a:buSzTx/>
              <a:tabLst/>
            </a:pPr>
            <a:r>
              <a:rPr lang="en-IN" sz="2000" dirty="0">
                <a:latin typeface="Times New Roman" panose="02020603050405020304" pitchFamily="18" charset="0"/>
                <a:cs typeface="Times New Roman" panose="02020603050405020304" pitchFamily="18" charset="0"/>
              </a:rPr>
              <a:t>Top Industries Contributing The Maximum Profit And Bike Related Sales</a:t>
            </a:r>
          </a:p>
        </p:txBody>
      </p:sp>
      <p:sp>
        <p:nvSpPr>
          <p:cNvPr id="133" name="Shape 82"/>
          <p:cNvSpPr/>
          <p:nvPr/>
        </p:nvSpPr>
        <p:spPr>
          <a:xfrm>
            <a:off x="257064" y="1813932"/>
            <a:ext cx="4433882" cy="289306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top 3 industry sector bringing in the highest profit are: financial services, health &amp; manufacturing </a:t>
            </a:r>
          </a:p>
          <a:p>
            <a:pPr marL="285750" indent="-285750">
              <a:lnSpc>
                <a:spcPct val="10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These can be obvious as most of these industry sectors are based within the city or on the outskirts of the city therefore consumers prefer bikes for commuting </a:t>
            </a:r>
          </a:p>
          <a:p>
            <a:pPr marL="285750" indent="-285750">
              <a:lnSpc>
                <a:spcPct val="10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Most of the industry sectors have  returned less than $1,000,000 in profits</a:t>
            </a:r>
            <a:endParaRPr sz="1600" dirty="0">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A0D94B13-C3B7-4118-8454-38AF484343AB}"/>
              </a:ext>
            </a:extLst>
          </p:cNvPr>
          <p:cNvGraphicFramePr>
            <a:graphicFrameLocks/>
          </p:cNvGraphicFramePr>
          <p:nvPr>
            <p:extLst>
              <p:ext uri="{D42A27DB-BD31-4B8C-83A1-F6EECF244321}">
                <p14:modId xmlns:p14="http://schemas.microsoft.com/office/powerpoint/2010/main" val="273986577"/>
              </p:ext>
            </p:extLst>
          </p:nvPr>
        </p:nvGraphicFramePr>
        <p:xfrm>
          <a:off x="4765287" y="1813932"/>
          <a:ext cx="4005337" cy="30358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9685890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9096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R="0" algn="just" defTabSz="914400" rtl="0" fontAlgn="auto" latinLnBrk="0" hangingPunct="0">
              <a:lnSpc>
                <a:spcPct val="150000"/>
              </a:lnSpc>
              <a:spcBef>
                <a:spcPts val="0"/>
              </a:spcBef>
              <a:spcAft>
                <a:spcPts val="0"/>
              </a:spcAft>
              <a:buClrTx/>
              <a:buSzTx/>
              <a:tabLst/>
            </a:pPr>
            <a:r>
              <a:rPr lang="en-IN" sz="2000" dirty="0">
                <a:latin typeface="Times New Roman" panose="02020603050405020304" pitchFamily="18" charset="0"/>
                <a:cs typeface="Times New Roman" panose="02020603050405020304" pitchFamily="18" charset="0"/>
              </a:rPr>
              <a:t>Wealth Segment By Age Category </a:t>
            </a:r>
          </a:p>
        </p:txBody>
      </p:sp>
      <p:sp>
        <p:nvSpPr>
          <p:cNvPr id="133" name="Shape 82"/>
          <p:cNvSpPr/>
          <p:nvPr/>
        </p:nvSpPr>
        <p:spPr>
          <a:xfrm>
            <a:off x="205024" y="1937036"/>
            <a:ext cx="4366975" cy="289306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Overall, the mass customer segmentation the highest profit across the different age clusters.</a:t>
            </a:r>
          </a:p>
          <a:p>
            <a:pPr marL="285750" indent="-285750">
              <a:lnSpc>
                <a:spcPct val="10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Mass customer aged between 41-50 are likely to bring more profit for the company compared to other age clusters.</a:t>
            </a:r>
          </a:p>
          <a:p>
            <a:pPr marL="285750" indent="-285750">
              <a:lnSpc>
                <a:spcPct val="10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also indicates a trend of buying power, as the buying power increase over time till 50 and then see’s a decline in buying power, thus leading to lower profits</a:t>
            </a:r>
          </a:p>
        </p:txBody>
      </p:sp>
      <p:graphicFrame>
        <p:nvGraphicFramePr>
          <p:cNvPr id="2" name="Chart 1">
            <a:extLst>
              <a:ext uri="{FF2B5EF4-FFF2-40B4-BE49-F238E27FC236}">
                <a16:creationId xmlns:a16="http://schemas.microsoft.com/office/drawing/2014/main" id="{BD98E565-D7C5-4EB3-9B3C-3FBCD440E65B}"/>
              </a:ext>
            </a:extLst>
          </p:cNvPr>
          <p:cNvGraphicFramePr>
            <a:graphicFrameLocks/>
          </p:cNvGraphicFramePr>
          <p:nvPr>
            <p:extLst>
              <p:ext uri="{D42A27DB-BD31-4B8C-83A1-F6EECF244321}">
                <p14:modId xmlns:p14="http://schemas.microsoft.com/office/powerpoint/2010/main" val="1806327160"/>
              </p:ext>
            </p:extLst>
          </p:nvPr>
        </p:nvGraphicFramePr>
        <p:xfrm>
          <a:off x="4780156" y="1937036"/>
          <a:ext cx="4225727" cy="27830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931248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9096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R="0" algn="just" defTabSz="914400" rtl="0" fontAlgn="auto" latinLnBrk="0" hangingPunct="0">
              <a:lnSpc>
                <a:spcPct val="150000"/>
              </a:lnSpc>
              <a:spcBef>
                <a:spcPts val="0"/>
              </a:spcBef>
              <a:spcAft>
                <a:spcPts val="0"/>
              </a:spcAft>
              <a:buClrTx/>
              <a:buSzTx/>
              <a:tabLst/>
            </a:pPr>
            <a:r>
              <a:rPr lang="en-IN" sz="2000" dirty="0">
                <a:latin typeface="Times New Roman" panose="02020603050405020304" pitchFamily="18" charset="0"/>
                <a:cs typeface="Times New Roman" panose="02020603050405020304" pitchFamily="18" charset="0"/>
              </a:rPr>
              <a:t>Number Of Cars Owned In Each State</a:t>
            </a:r>
          </a:p>
        </p:txBody>
      </p:sp>
      <p:sp>
        <p:nvSpPr>
          <p:cNvPr id="133" name="Shape 82"/>
          <p:cNvSpPr/>
          <p:nvPr/>
        </p:nvSpPr>
        <p:spPr>
          <a:xfrm>
            <a:off x="205025" y="1930989"/>
            <a:ext cx="3764809" cy="219133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NSW &amp; VIC could be potential market opportunities for the company.</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NSW , has the highest potential as the number of people that own car is almost equal to the people who don’t own cars which shows that there is opportunity to find value customers there.</a:t>
            </a:r>
          </a:p>
        </p:txBody>
      </p:sp>
      <p:graphicFrame>
        <p:nvGraphicFramePr>
          <p:cNvPr id="3" name="Chart 2">
            <a:extLst>
              <a:ext uri="{FF2B5EF4-FFF2-40B4-BE49-F238E27FC236}">
                <a16:creationId xmlns:a16="http://schemas.microsoft.com/office/drawing/2014/main" id="{9D399910-8846-B207-A036-B2D50505C000}"/>
              </a:ext>
            </a:extLst>
          </p:cNvPr>
          <p:cNvGraphicFramePr>
            <a:graphicFrameLocks/>
          </p:cNvGraphicFramePr>
          <p:nvPr>
            <p:extLst>
              <p:ext uri="{D42A27DB-BD31-4B8C-83A1-F6EECF244321}">
                <p14:modId xmlns:p14="http://schemas.microsoft.com/office/powerpoint/2010/main" val="687921637"/>
              </p:ext>
            </p:extLst>
          </p:nvPr>
        </p:nvGraphicFramePr>
        <p:xfrm>
          <a:off x="3969834" y="1930989"/>
          <a:ext cx="4800791" cy="23808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9806177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Classification – Targeting High Value Customer</a:t>
            </a:r>
          </a:p>
        </p:txBody>
      </p:sp>
      <p:sp>
        <p:nvSpPr>
          <p:cNvPr id="142" name="Shape 91"/>
          <p:cNvSpPr/>
          <p:nvPr/>
        </p:nvSpPr>
        <p:spPr>
          <a:xfrm>
            <a:off x="205024" y="1862400"/>
            <a:ext cx="8009707" cy="43085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These are the high value customers that should be targeted from the new list:</a:t>
            </a:r>
          </a:p>
        </p:txBody>
      </p:sp>
      <p:sp>
        <p:nvSpPr>
          <p:cNvPr id="2" name="TextBox 1">
            <a:extLst>
              <a:ext uri="{FF2B5EF4-FFF2-40B4-BE49-F238E27FC236}">
                <a16:creationId xmlns:a16="http://schemas.microsoft.com/office/drawing/2014/main" id="{15C063A9-C5D6-E8C1-2A07-66639C2B3947}"/>
              </a:ext>
            </a:extLst>
          </p:cNvPr>
          <p:cNvSpPr txBox="1"/>
          <p:nvPr/>
        </p:nvSpPr>
        <p:spPr>
          <a:xfrm>
            <a:off x="1488147" y="2293255"/>
            <a:ext cx="5999356"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5"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most of the high value customer will be male compared to female</a:t>
            </a:r>
          </a:p>
          <a:p>
            <a:pPr lvl="5"/>
            <a:endParaRPr lang="en-US" sz="1400" dirty="0">
              <a:latin typeface="Times New Roman" panose="02020603050405020304" pitchFamily="18" charset="0"/>
              <a:cs typeface="Times New Roman" panose="02020603050405020304" pitchFamily="18" charset="0"/>
            </a:endParaRPr>
          </a:p>
          <a:p>
            <a:pPr marL="285750" lvl="5"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Working in the  financial services, health and manufacturing industry sector.</a:t>
            </a:r>
          </a:p>
          <a:p>
            <a:pPr marL="285750" lvl="5"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5"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Mass customer in the wealth  segment </a:t>
            </a:r>
          </a:p>
          <a:p>
            <a:pPr lvl="5"/>
            <a:endParaRPr lang="en-US" sz="1400" dirty="0">
              <a:latin typeface="Times New Roman" panose="02020603050405020304" pitchFamily="18" charset="0"/>
              <a:cs typeface="Times New Roman" panose="02020603050405020304" pitchFamily="18" charset="0"/>
            </a:endParaRPr>
          </a:p>
          <a:p>
            <a:pPr marL="285750" lvl="5"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Aged between 41-50</a:t>
            </a:r>
          </a:p>
          <a:p>
            <a:pPr lvl="5"/>
            <a:endParaRPr lang="en-US" sz="1400" dirty="0">
              <a:latin typeface="Times New Roman" panose="02020603050405020304" pitchFamily="18" charset="0"/>
              <a:cs typeface="Times New Roman" panose="02020603050405020304" pitchFamily="18" charset="0"/>
            </a:endParaRPr>
          </a:p>
          <a:p>
            <a:pPr marL="285750" lvl="5"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Who are currently living in NSW, VIC.</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547</Words>
  <Application>Microsoft Office PowerPoint</Application>
  <PresentationFormat>On-screen Show (16:9)</PresentationFormat>
  <Paragraphs>75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Open Sans</vt:lpstr>
      <vt:lpstr>Open Sans Extrabold</vt:lpstr>
      <vt:lpstr>Open Sans Light</vt:lpstr>
      <vt:lpstr>Roboto</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2430 KARRI AAKASH</cp:lastModifiedBy>
  <cp:revision>1</cp:revision>
  <dcterms:modified xsi:type="dcterms:W3CDTF">2023-08-24T10:53:44Z</dcterms:modified>
</cp:coreProperties>
</file>