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62" r:id="rId9"/>
    <p:sldId id="265" r:id="rId10"/>
    <p:sldId id="266" r:id="rId11"/>
    <p:sldId id="267"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91" d="100"/>
          <a:sy n="91" d="100"/>
        </p:scale>
        <p:origin x="341" y="58"/>
      </p:cViewPr>
      <p:guideLst/>
    </p:cSldViewPr>
  </p:slideViewPr>
  <p:outlineViewPr>
    <p:cViewPr>
      <p:scale>
        <a:sx n="33" d="100"/>
        <a:sy n="33" d="100"/>
      </p:scale>
      <p:origin x="0" y="-4584"/>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3" d="100"/>
          <a:sy n="73" d="100"/>
        </p:scale>
        <p:origin x="299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51000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lvl1pPr marL="0" indent="0">
              <a:buNone/>
              <a:defRPr/>
            </a:lvl1pPr>
            <a:lvl2pPr marL="324000" indent="0">
              <a:buNone/>
              <a:defRPr/>
            </a:lvl2pPr>
            <a:lvl3pPr marL="630000" indent="0">
              <a:buNone/>
              <a:defRPr/>
            </a:lvl3pPr>
            <a:lvl4pPr marL="1008000" indent="0">
              <a:buNone/>
              <a:defRPr/>
            </a:lvl4pPr>
            <a:lvl5pPr marL="1368000" indent="0">
              <a:buNone/>
              <a:defRPr/>
            </a:lvl5pPr>
          </a:lstStyle>
          <a:p>
            <a:pPr lvl="0"/>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loud.ibm.com/docs" TargetMode="External"/><Relationship Id="rId2" Type="http://schemas.openxmlformats.org/officeDocument/2006/relationships/hyperlink" Target="https://aikosh.indiaai.gov.in/web/datasets/details/district_wise_pension_data_under_the_national_social_assistance_programme_nsap_1.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ikosh.indiaai.gov.in/web/datasets/details/district_wise_pension_data_under_the_national_social_assistance_programme_nsap_1.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latin typeface="Arial" panose="020B0604020202020204" pitchFamily="34" charset="0"/>
                <a:cs typeface="Arial" panose="020B0604020202020204" pitchFamily="34" charset="0"/>
              </a:rPr>
              <a:t>Predicting Eligibility for NSAP Schemes using Machine Learning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76522"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Akash Kumar Singh-Ajay Kumar Garg Engineering College Ghaziabad-Computer Science and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B0D43-1EE1-8AEA-9AAF-B9DFDD74CEF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FF7B53-AA85-D598-6F26-31DD4387CA4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pic>
        <p:nvPicPr>
          <p:cNvPr id="7" name="Content Placeholder 6">
            <a:extLst>
              <a:ext uri="{FF2B5EF4-FFF2-40B4-BE49-F238E27FC236}">
                <a16:creationId xmlns:a16="http://schemas.microsoft.com/office/drawing/2014/main" id="{F6689F4C-18F4-2AD1-2E38-3C71552257F9}"/>
              </a:ext>
            </a:extLst>
          </p:cNvPr>
          <p:cNvPicPr>
            <a:picLocks noGrp="1" noChangeAspect="1"/>
          </p:cNvPicPr>
          <p:nvPr>
            <p:ph idx="1"/>
          </p:nvPr>
        </p:nvPicPr>
        <p:blipFill>
          <a:blip r:embed="rId2"/>
          <a:stretch>
            <a:fillRect/>
          </a:stretch>
        </p:blipFill>
        <p:spPr>
          <a:xfrm>
            <a:off x="1048860" y="1301750"/>
            <a:ext cx="10094280" cy="4673600"/>
          </a:xfrm>
        </p:spPr>
      </p:pic>
    </p:spTree>
    <p:extLst>
      <p:ext uri="{BB962C8B-B14F-4D97-AF65-F5344CB8AC3E}">
        <p14:creationId xmlns:p14="http://schemas.microsoft.com/office/powerpoint/2010/main" val="364052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Developed a multi-class classification model to predict the correct NSAP scheme for applicants.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Used an enhanced Random Forest Classifier with feature engineering and hyperparameter optimization, achieving 98.4% accuracy.</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Automated scheme assignment reduces manual errors and speeds up application processing.</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Deployed the model on IBM Watsonx.ai, enabling secure and scalable access.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solution improves efficiency in welfare distribution and ensures benefits reach the right individuals faster.</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305435" indent="-305435" algn="ctr"/>
            <a:r>
              <a:rPr lang="en-US" dirty="0">
                <a:latin typeface="Arial" panose="020B0604020202020204" pitchFamily="34" charset="0"/>
                <a:cs typeface="Arial" panose="020B0604020202020204" pitchFamily="34" charset="0"/>
              </a:rPr>
              <a:t>The system can be further enhanced by incorporating more detailed applicant-level data to boost prediction accuracy. Integration with real-time government databases will enable dynamic, on-the-spot scheme assignment. A user-friendly mobile application can also be developed for citizens to check their eligibility instantly. Adding multilingual support will increase accessibility for diverse user groups across India. Additionally, explainable AI features can be integrated to provide transparency in decision-making, and fraud detection mechanisms can be included to identify suspicious or duplicate applications.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Data Source: </a:t>
            </a:r>
            <a:r>
              <a:rPr lang="en-IN" sz="2400" dirty="0">
                <a:latin typeface="Arial" panose="020B0604020202020204" pitchFamily="34" charset="0"/>
                <a:cs typeface="Arial" panose="020B0604020202020204" pitchFamily="34" charset="0"/>
                <a:hlinkClick r:id="rId2"/>
              </a:rPr>
              <a:t>District-wise Pension Data under NSAP</a:t>
            </a: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Edunet Foundation – IBM SkillsBuild Program</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Cloud Services: IBM Watsonx.ai, IBM Cloud Object Storage</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Government Initiative Reference: National Social Assistance Programme (NSAP) – NSAP Official Site</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IBM Cloud Docs:  </a:t>
            </a:r>
            <a:r>
              <a:rPr lang="en-IN" sz="2400" dirty="0">
                <a:latin typeface="Arial" panose="020B0604020202020204" pitchFamily="34" charset="0"/>
                <a:cs typeface="Arial" panose="020B0604020202020204" pitchFamily="34" charset="0"/>
                <a:hlinkClick r:id="rId3"/>
              </a:rPr>
              <a:t>https://cloud.ibm.com/docs</a:t>
            </a:r>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4460012A-D440-5188-0463-C4F4DF07B1F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Internship: Edunet Foundation – IBM SkillsBuild Program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5"/>
            <a:ext cx="11029615" cy="5014107"/>
          </a:xfrm>
        </p:spPr>
        <p:txBody>
          <a:bodyPr anchor="t"/>
          <a:lstStyle/>
          <a:p>
            <a:endParaRPr lang="en-IN" dirty="0"/>
          </a:p>
          <a:p>
            <a:endParaRPr lang="en-IN" dirty="0"/>
          </a:p>
        </p:txBody>
      </p:sp>
      <p:pic>
        <p:nvPicPr>
          <p:cNvPr id="5" name="Picture 4">
            <a:extLst>
              <a:ext uri="{FF2B5EF4-FFF2-40B4-BE49-F238E27FC236}">
                <a16:creationId xmlns:a16="http://schemas.microsoft.com/office/drawing/2014/main" id="{CFDD947A-48DD-B26C-F6F2-F3603CC927B8}"/>
              </a:ext>
            </a:extLst>
          </p:cNvPr>
          <p:cNvPicPr>
            <a:picLocks noChangeAspect="1"/>
          </p:cNvPicPr>
          <p:nvPr/>
        </p:nvPicPr>
        <p:blipFill>
          <a:blip r:embed="rId2"/>
          <a:stretch>
            <a:fillRect/>
          </a:stretch>
        </p:blipFill>
        <p:spPr>
          <a:xfrm>
            <a:off x="1665693" y="1302025"/>
            <a:ext cx="8860612" cy="52699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02025"/>
            <a:ext cx="11029615" cy="5064907"/>
          </a:xfrm>
        </p:spPr>
        <p:txBody>
          <a:bodyPr anchor="t"/>
          <a:lstStyle/>
          <a:p>
            <a:endParaRPr lang="en-IN" dirty="0"/>
          </a:p>
          <a:p>
            <a:endParaRPr lang="en-IN" dirty="0"/>
          </a:p>
        </p:txBody>
      </p:sp>
      <p:pic>
        <p:nvPicPr>
          <p:cNvPr id="7" name="Picture 6">
            <a:extLst>
              <a:ext uri="{FF2B5EF4-FFF2-40B4-BE49-F238E27FC236}">
                <a16:creationId xmlns:a16="http://schemas.microsoft.com/office/drawing/2014/main" id="{C64A6367-D7A9-DA34-03A2-2A3C4566B1FA}"/>
              </a:ext>
            </a:extLst>
          </p:cNvPr>
          <p:cNvPicPr>
            <a:picLocks noChangeAspect="1"/>
          </p:cNvPicPr>
          <p:nvPr/>
        </p:nvPicPr>
        <p:blipFill>
          <a:blip r:embed="rId2"/>
          <a:stretch>
            <a:fillRect/>
          </a:stretch>
        </p:blipFill>
        <p:spPr>
          <a:xfrm>
            <a:off x="1523999" y="1302025"/>
            <a:ext cx="9144000" cy="498686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chor="t"/>
          <a:lstStyle/>
          <a:p>
            <a:br>
              <a:rPr lang="en-IN" dirty="0"/>
            </a:br>
            <a:endParaRPr lang="en-IN" dirty="0"/>
          </a:p>
        </p:txBody>
      </p:sp>
      <p:pic>
        <p:nvPicPr>
          <p:cNvPr id="7" name="Picture 6">
            <a:extLst>
              <a:ext uri="{FF2B5EF4-FFF2-40B4-BE49-F238E27FC236}">
                <a16:creationId xmlns:a16="http://schemas.microsoft.com/office/drawing/2014/main" id="{A87849AD-9DB1-4520-FAA7-B184608C53EC}"/>
              </a:ext>
            </a:extLst>
          </p:cNvPr>
          <p:cNvPicPr>
            <a:picLocks noChangeAspect="1"/>
          </p:cNvPicPr>
          <p:nvPr/>
        </p:nvPicPr>
        <p:blipFill>
          <a:blip r:embed="rId2"/>
          <a:stretch>
            <a:fillRect/>
          </a:stretch>
        </p:blipFill>
        <p:spPr>
          <a:xfrm>
            <a:off x="1623387" y="1302026"/>
            <a:ext cx="8945223" cy="500564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601465"/>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91938"/>
            <a:ext cx="11019020" cy="5239062"/>
          </a:xfrm>
        </p:spPr>
        <p:txBody>
          <a:bodyPr vert="horz" lIns="91440" tIns="45720" rIns="91440" bIns="45720" rtlCol="0" anchor="t">
            <a:noAutofit/>
          </a:bodyPr>
          <a:lstStyle/>
          <a:p>
            <a:pPr marL="305435" indent="-305435"/>
            <a:r>
              <a:rPr lang="en-US" sz="2000" b="1" dirty="0">
                <a:latin typeface="Arial" panose="020B0604020202020204" pitchFamily="34" charset="0"/>
                <a:ea typeface="+mn-lt"/>
                <a:cs typeface="Arial" panose="020B0604020202020204" pitchFamily="34" charset="0"/>
              </a:rPr>
              <a:t>Problem Statement </a:t>
            </a:r>
            <a:r>
              <a:rPr lang="en-US" sz="2000" dirty="0">
                <a:latin typeface="Arial" panose="020B0604020202020204" pitchFamily="34" charset="0"/>
                <a:ea typeface="+mn-lt"/>
                <a:cs typeface="Arial" panose="020B0604020202020204" pitchFamily="34" charset="0"/>
              </a:rPr>
              <a:t>(NSAP Scheme Prediction Using Machine Learning)</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Proposed System/Solution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System Development Approach </a:t>
            </a:r>
            <a:r>
              <a:rPr lang="en-US" sz="2000" dirty="0">
                <a:latin typeface="Arial" panose="020B0604020202020204" pitchFamily="34" charset="0"/>
                <a:ea typeface="+mn-lt"/>
                <a:cs typeface="Arial" panose="020B0604020202020204" pitchFamily="34" charset="0"/>
              </a:rPr>
              <a:t>(IBM Services, Auto Ai) </a:t>
            </a:r>
            <a:endParaRPr lang="en-US" dirty="0">
              <a:latin typeface="Arial" panose="020B0604020202020204" pitchFamily="34" charset="0"/>
              <a:ea typeface="+mn-lt"/>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Algorithm &amp; Deployment  </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Result (Output Image)</a:t>
            </a:r>
          </a:p>
          <a:p>
            <a:pPr marL="305435" indent="-305435"/>
            <a:r>
              <a:rPr lang="en-US" sz="2000" b="1" dirty="0">
                <a:latin typeface="Arial" panose="020B0604020202020204" pitchFamily="34" charset="0"/>
                <a:ea typeface="+mn-lt"/>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Future Scope</a:t>
            </a:r>
          </a:p>
          <a:p>
            <a:pPr marL="305435" indent="-305435"/>
            <a:r>
              <a:rPr lang="en-US" sz="2000" b="1" dirty="0">
                <a:latin typeface="Arial" panose="020B0604020202020204" pitchFamily="34" charset="0"/>
                <a:ea typeface="+mn-lt"/>
                <a:cs typeface="Arial" panose="020B0604020202020204" pitchFamily="34" charset="0"/>
              </a:rPr>
              <a:t>References</a:t>
            </a:r>
            <a:endParaRPr lang="en-US" dirty="0">
              <a:latin typeface="Arial" panose="020B0604020202020204" pitchFamily="34" charset="0"/>
              <a:cs typeface="Arial" panose="020B0604020202020204" pitchFamily="34" charset="0"/>
            </a:endParaRPr>
          </a:p>
          <a:p>
            <a:pPr marL="305435" indent="-305435"/>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lstStyle/>
          <a:p>
            <a:pPr marL="0" indent="0">
              <a:buNone/>
            </a:pPr>
            <a:r>
              <a:rPr lang="en-US" sz="2400" b="1" u="sng" dirty="0">
                <a:latin typeface="Arial" panose="020B0604020202020204" pitchFamily="34" charset="0"/>
                <a:cs typeface="Arial" panose="020B0604020202020204" pitchFamily="34" charset="0"/>
              </a:rPr>
              <a:t>Predicting Eligibility for NSAP Schemes using Machine Learning</a:t>
            </a:r>
          </a:p>
          <a:p>
            <a:pPr marL="0" indent="0">
              <a:buNone/>
            </a:pPr>
            <a:r>
              <a:rPr lang="en-US" sz="2400" dirty="0">
                <a:latin typeface="Arial" panose="020B0604020202020204" pitchFamily="34" charset="0"/>
                <a:cs typeface="Arial" panose="020B0604020202020204" pitchFamily="34" charset="0"/>
              </a:rPr>
              <a:t>The National Social Assistance Program (</a:t>
            </a:r>
            <a:r>
              <a:rPr lang="en-US" sz="2400" b="1" dirty="0">
                <a:latin typeface="Arial" panose="020B0604020202020204" pitchFamily="34" charset="0"/>
                <a:cs typeface="Arial" panose="020B0604020202020204" pitchFamily="34" charset="0"/>
              </a:rPr>
              <a:t>NSAP</a:t>
            </a:r>
            <a:r>
              <a:rPr lang="en-US" sz="2400" dirty="0">
                <a:latin typeface="Arial" panose="020B0604020202020204" pitchFamily="34" charset="0"/>
                <a:cs typeface="Arial" panose="020B0604020202020204" pitchFamily="34" charset="0"/>
              </a:rPr>
              <a:t>) is a flagship social security and welfare program by the Government of India. It aims to provide financial assistance to the elderly, widows, and persons with disabilities belonging to below-poverty-line (BPL) households. The program consists of several sub-schemes, each with specific eligibility criteria. Manually verifying applications and assigning the correct scheme can be a time consuming and error-prone process. Delays or incorrect allocation can prevent deserving individuals from receiving timely financial aid. </a:t>
            </a:r>
            <a:endParaRPr lang="en-IN" sz="2400" dirty="0">
              <a:latin typeface="Arial" panose="020B0604020202020204" pitchFamily="34" charset="0"/>
              <a:cs typeface="Arial" panose="020B0604020202020204" pitchFamily="34" charset="0"/>
            </a:endParaRPr>
          </a:p>
          <a:p>
            <a:pPr marL="305435" indent="-305435"/>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087378"/>
            <a:ext cx="11613485" cy="5770622"/>
          </a:xfrm>
        </p:spPr>
        <p:txBody>
          <a:bodyPr vert="horz" lIns="91440" tIns="45720" rIns="91440" bIns="45720" rtlCol="0" anchor="t">
            <a:noAutofit/>
          </a:bodyPr>
          <a:lstStyle/>
          <a:p>
            <a:r>
              <a:rPr lang="en-US" sz="1200" b="1" dirty="0">
                <a:latin typeface="Arial" panose="020B0604020202020204" pitchFamily="34" charset="0"/>
                <a:ea typeface="Calibri" panose="020F0502020204030204" pitchFamily="34" charset="0"/>
                <a:cs typeface="Arial" panose="020B0604020202020204" pitchFamily="34" charset="0"/>
              </a:rPr>
              <a:t>We propose a machine learning-based multi-class classification model to predict the most suitable NSAP sub-scheme for an applicant using their demographic and socio-economic attributes. The model will be trained on district-level data such as gender distribution, caste categories, Aadhaar linkage, and beneficiary counts. After preprocessing and feature engineering, classification algorithms like Random Forest or </a:t>
            </a:r>
            <a:r>
              <a:rPr lang="en-US" sz="1200" b="1" dirty="0" err="1">
                <a:latin typeface="Arial" panose="020B0604020202020204" pitchFamily="34" charset="0"/>
                <a:ea typeface="Calibri" panose="020F0502020204030204" pitchFamily="34" charset="0"/>
                <a:cs typeface="Arial" panose="020B0604020202020204" pitchFamily="34" charset="0"/>
              </a:rPr>
              <a:t>XGBoost</a:t>
            </a:r>
            <a:r>
              <a:rPr lang="en-US" sz="1200" b="1" dirty="0">
                <a:latin typeface="Arial" panose="020B0604020202020204" pitchFamily="34" charset="0"/>
                <a:ea typeface="Calibri" panose="020F0502020204030204" pitchFamily="34" charset="0"/>
                <a:cs typeface="Arial" panose="020B0604020202020204" pitchFamily="34" charset="0"/>
              </a:rPr>
              <a:t> will be used. The trained model will be deployed using IBM Cloud Lite services to assist government officials in automating and improving the accuracy of scheme allocation.</a:t>
            </a:r>
            <a:endParaRPr lang="en-IN" sz="1200" b="1" u="sng" dirty="0">
              <a:latin typeface="Arial" panose="020B0604020202020204" pitchFamily="34" charset="0"/>
              <a:ea typeface="+mn-lt"/>
              <a:cs typeface="Arial" panose="020B0604020202020204" pitchFamily="34" charset="0"/>
            </a:endParaRPr>
          </a:p>
          <a:p>
            <a:r>
              <a:rPr lang="en-IN" sz="1200" b="1" u="sng" dirty="0">
                <a:latin typeface="Arial" panose="020B0604020202020204" pitchFamily="34" charset="0"/>
                <a:ea typeface="+mn-lt"/>
                <a:cs typeface="Arial" panose="020B0604020202020204" pitchFamily="34" charset="0"/>
              </a:rPr>
              <a:t>Data Collection:</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Gathered historical data on NSAP scheme distribution across Indian districts, including state, district, financial year, gender-wise beneficiary count, caste distribution (SC, ST, OBC, General), and Aadhaar/mobile linkage.</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Utilized government-published data from AI-Kosh: </a:t>
            </a:r>
            <a:r>
              <a:rPr lang="en-US" sz="1200" b="1" dirty="0">
                <a:latin typeface="Arial" panose="020B0604020202020204" pitchFamily="34" charset="0"/>
                <a:ea typeface="Calibri" panose="020F0502020204030204" pitchFamily="34" charset="0"/>
                <a:cs typeface="Arial" panose="020B0604020202020204" pitchFamily="34" charset="0"/>
                <a:hlinkClick r:id="rId2"/>
              </a:rPr>
              <a:t>District-wise NSAP Pension Data</a:t>
            </a:r>
            <a:r>
              <a:rPr lang="en-US" sz="1200" b="1" dirty="0">
                <a:latin typeface="Arial" panose="020B0604020202020204" pitchFamily="34" charset="0"/>
                <a:ea typeface="Calibri" panose="020F0502020204030204" pitchFamily="34" charset="0"/>
                <a:cs typeface="Arial" panose="020B0604020202020204" pitchFamily="34" charset="0"/>
              </a:rPr>
              <a:t> to ensure data authenticity and policy relevance.</a:t>
            </a:r>
            <a:endParaRPr lang="en-IN" sz="1200" b="1" dirty="0">
              <a:latin typeface="Arial" panose="020B0604020202020204" pitchFamily="34" charset="0"/>
              <a:ea typeface="Calibri" panose="020F0502020204030204" pitchFamily="34" charset="0"/>
              <a:cs typeface="Arial" panose="020B0604020202020204" pitchFamily="34" charset="0"/>
            </a:endParaRPr>
          </a:p>
          <a:p>
            <a:pPr marL="305435" indent="-305435"/>
            <a:r>
              <a:rPr lang="en-IN" sz="1200" b="1" u="sng" dirty="0">
                <a:latin typeface="Arial" panose="020B0604020202020204" pitchFamily="34" charset="0"/>
                <a:ea typeface="+mn-lt"/>
                <a:cs typeface="Arial" panose="020B0604020202020204" pitchFamily="34" charset="0"/>
              </a:rPr>
              <a:t>Data Preprocessing:</a:t>
            </a:r>
            <a:endParaRPr lang="en-IN" sz="1200" b="1" u="sng" dirty="0">
              <a:latin typeface="Arial" panose="020B0604020202020204" pitchFamily="34" charset="0"/>
              <a:cs typeface="Arial" panose="020B0604020202020204" pitchFamily="34" charset="0"/>
            </a:endParaRPr>
          </a:p>
          <a:p>
            <a:pPr marL="305435" indent="-305435">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Performed data cleaning and transformation</a:t>
            </a:r>
            <a:r>
              <a:rPr lang="en-US" sz="1200" dirty="0">
                <a:latin typeface="Arial" panose="020B0604020202020204" pitchFamily="34" charset="0"/>
                <a:ea typeface="Calibri" panose="020F0502020204030204" pitchFamily="34" charset="0"/>
                <a:cs typeface="Arial" panose="020B0604020202020204" pitchFamily="34" charset="0"/>
              </a:rPr>
              <a:t>, including handling missing values, encoding categorical variables, and normalizing numerical features to prepare the dataset for model training.</a:t>
            </a:r>
          </a:p>
          <a:p>
            <a:pPr marL="305435" indent="-305435">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Engineered relevant features</a:t>
            </a:r>
            <a:r>
              <a:rPr lang="en-US" sz="1200" dirty="0">
                <a:latin typeface="Arial" panose="020B0604020202020204" pitchFamily="34" charset="0"/>
                <a:ea typeface="Calibri" panose="020F0502020204030204" pitchFamily="34" charset="0"/>
                <a:cs typeface="Arial" panose="020B0604020202020204" pitchFamily="34" charset="0"/>
              </a:rPr>
              <a:t> such as total beneficiaries by caste and gender, and removed redundant or non-informative columns (e.g., state/district names) to improve model accuracy.</a:t>
            </a:r>
            <a:endParaRPr lang="en-IN" sz="1200" b="1" dirty="0">
              <a:latin typeface="Arial" panose="020B0604020202020204" pitchFamily="34" charset="0"/>
              <a:ea typeface="Calibri" panose="020F0502020204030204" pitchFamily="34" charset="0"/>
              <a:cs typeface="Arial" panose="020B0604020202020204" pitchFamily="34" charset="0"/>
            </a:endParaRPr>
          </a:p>
          <a:p>
            <a:pPr marL="305435" indent="-305435"/>
            <a:r>
              <a:rPr lang="en-IN" sz="1200" b="1" u="sng" dirty="0">
                <a:latin typeface="Arial" panose="020B0604020202020204" pitchFamily="34" charset="0"/>
                <a:ea typeface="+mn-lt"/>
                <a:cs typeface="Arial" panose="020B0604020202020204" pitchFamily="34" charset="0"/>
              </a:rPr>
              <a:t>Machine Learning Algorithm:</a:t>
            </a:r>
            <a:endParaRPr lang="en-IN" sz="1200" b="1" u="sng" dirty="0">
              <a:latin typeface="Arial" panose="020B0604020202020204" pitchFamily="34" charset="0"/>
              <a:cs typeface="Arial" panose="020B0604020202020204" pitchFamily="34" charset="0"/>
            </a:endParaRPr>
          </a:p>
          <a:p>
            <a:pPr marL="305435" indent="-305435">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Used Snap Random Forest Classifier</a:t>
            </a:r>
            <a:r>
              <a:rPr lang="en-US" sz="1200" dirty="0">
                <a:latin typeface="Arial" panose="020B0604020202020204" pitchFamily="34" charset="0"/>
                <a:ea typeface="Calibri" panose="020F0502020204030204" pitchFamily="34" charset="0"/>
                <a:cs typeface="Arial" panose="020B0604020202020204" pitchFamily="34" charset="0"/>
              </a:rPr>
              <a:t> with enhancements such as </a:t>
            </a:r>
            <a:r>
              <a:rPr lang="en-US" sz="1200" b="1" dirty="0">
                <a:latin typeface="Arial" panose="020B0604020202020204" pitchFamily="34" charset="0"/>
                <a:ea typeface="Calibri" panose="020F0502020204030204" pitchFamily="34" charset="0"/>
                <a:cs typeface="Arial" panose="020B0604020202020204" pitchFamily="34" charset="0"/>
              </a:rPr>
              <a:t>Hyperparameter Optimization (HPO-1 and HPO-2)</a:t>
            </a:r>
            <a:r>
              <a:rPr lang="en-US" sz="1200" dirty="0">
                <a:latin typeface="Arial" panose="020B0604020202020204" pitchFamily="34" charset="0"/>
                <a:ea typeface="Calibri" panose="020F0502020204030204" pitchFamily="34" charset="0"/>
                <a:cs typeface="Arial" panose="020B0604020202020204" pitchFamily="34" charset="0"/>
              </a:rPr>
              <a:t> and </a:t>
            </a:r>
            <a:r>
              <a:rPr lang="en-US" sz="1200" b="1" dirty="0">
                <a:latin typeface="Arial" panose="020B0604020202020204" pitchFamily="34" charset="0"/>
                <a:ea typeface="Calibri" panose="020F0502020204030204" pitchFamily="34" charset="0"/>
                <a:cs typeface="Arial" panose="020B0604020202020204" pitchFamily="34" charset="0"/>
              </a:rPr>
              <a:t>Feature Engineering (FE)</a:t>
            </a:r>
            <a:r>
              <a:rPr lang="en-US" sz="1200" dirty="0">
                <a:latin typeface="Arial" panose="020B0604020202020204" pitchFamily="34" charset="0"/>
                <a:ea typeface="Calibri" panose="020F0502020204030204" pitchFamily="34" charset="0"/>
                <a:cs typeface="Arial" panose="020B0604020202020204" pitchFamily="34" charset="0"/>
              </a:rPr>
              <a:t> to improve model performance and generalization.</a:t>
            </a:r>
          </a:p>
          <a:p>
            <a:pPr marL="305435" indent="-305435">
              <a:buFont typeface="Arial" panose="020B0604020202020204" pitchFamily="34" charset="0"/>
              <a:buChar char="•"/>
            </a:pPr>
            <a:r>
              <a:rPr lang="en-IN" sz="1200" b="1" dirty="0">
                <a:latin typeface="Arial" panose="020B0604020202020204" pitchFamily="34" charset="0"/>
                <a:ea typeface="+mn-lt"/>
                <a:cs typeface="Arial" panose="020B0604020202020204" pitchFamily="34" charset="0"/>
              </a:rPr>
              <a:t>Achieved a high classification accuracy of 98.4 %, </a:t>
            </a:r>
            <a:r>
              <a:rPr lang="en-IN" sz="1200" dirty="0">
                <a:latin typeface="Arial" panose="020B0604020202020204" pitchFamily="34" charset="0"/>
                <a:ea typeface="+mn-lt"/>
                <a:cs typeface="Arial" panose="020B0604020202020204" pitchFamily="34" charset="0"/>
              </a:rPr>
              <a:t>demonstrating the model's effectiveness in correctly predicting the </a:t>
            </a:r>
            <a:r>
              <a:rPr lang="en-IN" sz="1200" b="1" dirty="0">
                <a:latin typeface="Arial" panose="020B0604020202020204" pitchFamily="34" charset="0"/>
                <a:ea typeface="+mn-lt"/>
                <a:cs typeface="Arial" panose="020B0604020202020204" pitchFamily="34" charset="0"/>
              </a:rPr>
              <a:t>NSAP scheme (</a:t>
            </a:r>
            <a:r>
              <a:rPr lang="en-IN" sz="1200" b="1" dirty="0" err="1">
                <a:latin typeface="Arial" panose="020B0604020202020204" pitchFamily="34" charset="0"/>
                <a:ea typeface="+mn-lt"/>
                <a:cs typeface="Arial" panose="020B0604020202020204" pitchFamily="34" charset="0"/>
              </a:rPr>
              <a:t>scheme_code</a:t>
            </a:r>
            <a:r>
              <a:rPr lang="en-IN" sz="1200" b="1" dirty="0">
                <a:latin typeface="Arial" panose="020B0604020202020204" pitchFamily="34" charset="0"/>
                <a:ea typeface="+mn-lt"/>
                <a:cs typeface="Arial" panose="020B0604020202020204" pitchFamily="34" charset="0"/>
              </a:rPr>
              <a:t>) </a:t>
            </a:r>
            <a:r>
              <a:rPr lang="en-IN" sz="1200" dirty="0">
                <a:latin typeface="Arial" panose="020B0604020202020204" pitchFamily="34" charset="0"/>
                <a:ea typeface="+mn-lt"/>
                <a:cs typeface="Arial" panose="020B0604020202020204" pitchFamily="34" charset="0"/>
              </a:rPr>
              <a:t>based on socio-demographic inputs.</a:t>
            </a:r>
          </a:p>
          <a:p>
            <a:pPr marL="305435" indent="-305435"/>
            <a:r>
              <a:rPr lang="en-IN" sz="1200" b="1" u="sng" dirty="0">
                <a:latin typeface="Arial" panose="020B0604020202020204" pitchFamily="34" charset="0"/>
                <a:ea typeface="+mn-lt"/>
                <a:cs typeface="Arial" panose="020B0604020202020204" pitchFamily="34" charset="0"/>
              </a:rPr>
              <a:t>Deployment:</a:t>
            </a:r>
            <a:endParaRPr lang="en-IN" sz="1200" b="1" u="sng" dirty="0">
              <a:latin typeface="Arial" panose="020B0604020202020204" pitchFamily="34" charset="0"/>
              <a:ea typeface="Calibri" panose="020F0502020204030204" pitchFamily="34" charset="0"/>
              <a:cs typeface="Arial" panose="020B0604020202020204" pitchFamily="34" charset="0"/>
            </a:endParaRPr>
          </a:p>
          <a:p>
            <a:pPr marL="305435" indent="-305435">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Deployed the trained Random Forest classification model</a:t>
            </a:r>
            <a:r>
              <a:rPr lang="en-US" sz="1200" dirty="0">
                <a:latin typeface="Arial" panose="020B0604020202020204" pitchFamily="34" charset="0"/>
                <a:ea typeface="Calibri" panose="020F0502020204030204" pitchFamily="34" charset="0"/>
                <a:cs typeface="Arial" panose="020B0604020202020204" pitchFamily="34" charset="0"/>
              </a:rPr>
              <a:t> on </a:t>
            </a:r>
            <a:r>
              <a:rPr lang="en-US" sz="1200" b="1" dirty="0">
                <a:latin typeface="Arial" panose="020B0604020202020204" pitchFamily="34" charset="0"/>
                <a:ea typeface="Calibri" panose="020F0502020204030204" pitchFamily="34" charset="0"/>
                <a:cs typeface="Arial" panose="020B0604020202020204" pitchFamily="34" charset="0"/>
              </a:rPr>
              <a:t>IBM Watsonx.ai Studio</a:t>
            </a:r>
            <a:r>
              <a:rPr lang="en-US" sz="1200" dirty="0">
                <a:latin typeface="Arial" panose="020B0604020202020204" pitchFamily="34" charset="0"/>
                <a:ea typeface="Calibri" panose="020F0502020204030204" pitchFamily="34" charset="0"/>
                <a:cs typeface="Arial" panose="020B0604020202020204" pitchFamily="34" charset="0"/>
              </a:rPr>
              <a:t>, enabling real-time prediction of NSAP schemes through a cloud-based interface.</a:t>
            </a:r>
            <a:endParaRPr lang="en-IN" sz="1200" b="1" dirty="0">
              <a:latin typeface="Arial" panose="020B0604020202020204" pitchFamily="34" charset="0"/>
              <a:ea typeface="Calibri" panose="020F0502020204030204" pitchFamily="34" charset="0"/>
              <a:cs typeface="Arial" panose="020B0604020202020204" pitchFamily="34" charset="0"/>
            </a:endParaRPr>
          </a:p>
          <a:p>
            <a:pPr marL="305435" indent="-305435">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Leveraged IBM Cloud Lite services</a:t>
            </a:r>
            <a:r>
              <a:rPr lang="en-US" sz="1200" dirty="0">
                <a:latin typeface="Arial" panose="020B0604020202020204" pitchFamily="34" charset="0"/>
                <a:ea typeface="Calibri" panose="020F0502020204030204" pitchFamily="34" charset="0"/>
                <a:cs typeface="Arial" panose="020B0604020202020204" pitchFamily="34" charset="0"/>
              </a:rPr>
              <a:t> for scalable, secure, and accessible model hosting, allowing stakeholders to test effectively.</a:t>
            </a:r>
            <a:endParaRPr lang="en-IN" sz="12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D8F62-E8DD-37B3-C127-8E947EC91D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26FDAC4-9459-5CB7-8973-786F7688E7E1}"/>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CONT…</a:t>
            </a:r>
            <a:endParaRPr lang="en-US" sz="4400" dirty="0"/>
          </a:p>
        </p:txBody>
      </p:sp>
      <p:sp>
        <p:nvSpPr>
          <p:cNvPr id="2" name="Content Placeholder 1">
            <a:extLst>
              <a:ext uri="{FF2B5EF4-FFF2-40B4-BE49-F238E27FC236}">
                <a16:creationId xmlns:a16="http://schemas.microsoft.com/office/drawing/2014/main" id="{E940B766-6E5B-E105-8F26-B3CF4E0271F4}"/>
              </a:ext>
            </a:extLst>
          </p:cNvPr>
          <p:cNvSpPr>
            <a:spLocks noGrp="1"/>
          </p:cNvSpPr>
          <p:nvPr>
            <p:ph idx="1"/>
          </p:nvPr>
        </p:nvSpPr>
        <p:spPr>
          <a:xfrm>
            <a:off x="441671" y="1375794"/>
            <a:ext cx="11613485" cy="5482206"/>
          </a:xfrm>
        </p:spPr>
        <p:txBody>
          <a:bodyPr vert="horz" lIns="91440" tIns="45720" rIns="91440" bIns="45720" rtlCol="0" anchor="t">
            <a:noAutofit/>
          </a:bodyPr>
          <a:lstStyle/>
          <a:p>
            <a:r>
              <a:rPr lang="en-IN" sz="1200" b="1" u="sng" dirty="0">
                <a:latin typeface="Arial" panose="020B0604020202020204" pitchFamily="34" charset="0"/>
                <a:ea typeface="+mn-lt"/>
                <a:cs typeface="Arial" panose="020B0604020202020204" pitchFamily="34" charset="0"/>
              </a:rPr>
              <a:t>Evaluation:</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Achieved an overall accuracy of 98.4%</a:t>
            </a:r>
            <a:r>
              <a:rPr lang="en-US" sz="1200" dirty="0">
                <a:latin typeface="Arial" panose="020B0604020202020204" pitchFamily="34" charset="0"/>
                <a:ea typeface="Calibri" panose="020F0502020204030204" pitchFamily="34" charset="0"/>
                <a:cs typeface="Arial" panose="020B0604020202020204" pitchFamily="34" charset="0"/>
              </a:rPr>
              <a:t>, indicating that the model performs exceptionally well in correctly classifying the </a:t>
            </a:r>
            <a:r>
              <a:rPr lang="en-US" sz="1200" b="1" dirty="0">
                <a:latin typeface="Arial" panose="020B0604020202020204" pitchFamily="34" charset="0"/>
                <a:ea typeface="Calibri" panose="020F0502020204030204" pitchFamily="34" charset="0"/>
                <a:cs typeface="Arial" panose="020B0604020202020204" pitchFamily="34" charset="0"/>
              </a:rPr>
              <a:t>NSAP scheme based on input features.</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Used a confusion matrix and classification report</a:t>
            </a:r>
            <a:r>
              <a:rPr lang="en-US" sz="1200" dirty="0">
                <a:latin typeface="Arial" panose="020B0604020202020204" pitchFamily="34" charset="0"/>
                <a:ea typeface="Calibri" panose="020F0502020204030204" pitchFamily="34" charset="0"/>
                <a:cs typeface="Arial" panose="020B0604020202020204" pitchFamily="34" charset="0"/>
              </a:rPr>
              <a:t> to evaluate class-wise performance, ensuring balanced predictions across </a:t>
            </a:r>
            <a:r>
              <a:rPr lang="en-US" sz="1200" b="1" dirty="0">
                <a:latin typeface="Arial" panose="020B0604020202020204" pitchFamily="34" charset="0"/>
                <a:ea typeface="Calibri" panose="020F0502020204030204" pitchFamily="34" charset="0"/>
                <a:cs typeface="Arial" panose="020B0604020202020204" pitchFamily="34" charset="0"/>
              </a:rPr>
              <a:t>all</a:t>
            </a:r>
            <a:r>
              <a:rPr lang="en-US" sz="1200" dirty="0">
                <a:latin typeface="Arial" panose="020B0604020202020204" pitchFamily="34" charset="0"/>
                <a:ea typeface="Calibri" panose="020F0502020204030204" pitchFamily="34" charset="0"/>
                <a:cs typeface="Arial" panose="020B0604020202020204" pitchFamily="34" charset="0"/>
              </a:rPr>
              <a:t> </a:t>
            </a:r>
            <a:r>
              <a:rPr lang="en-US" sz="1200" b="1" dirty="0">
                <a:latin typeface="Arial" panose="020B0604020202020204" pitchFamily="34" charset="0"/>
                <a:ea typeface="Calibri" panose="020F0502020204030204" pitchFamily="34" charset="0"/>
                <a:cs typeface="Arial" panose="020B0604020202020204" pitchFamily="34" charset="0"/>
              </a:rPr>
              <a:t>scheme categories (IGNOAPS, IGNWPS, IGNDPS).</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Applied cross-validation techniques</a:t>
            </a:r>
            <a:r>
              <a:rPr lang="en-US" sz="1200" dirty="0">
                <a:latin typeface="Arial" panose="020B0604020202020204" pitchFamily="34" charset="0"/>
                <a:ea typeface="Calibri" panose="020F0502020204030204" pitchFamily="34" charset="0"/>
                <a:cs typeface="Arial" panose="020B0604020202020204" pitchFamily="34" charset="0"/>
              </a:rPr>
              <a:t> to verify model stability and prevent overfitting, </a:t>
            </a:r>
            <a:r>
              <a:rPr lang="en-US" sz="1200" b="1" dirty="0">
                <a:latin typeface="Arial" panose="020B0604020202020204" pitchFamily="34" charset="0"/>
                <a:ea typeface="Calibri" panose="020F0502020204030204" pitchFamily="34" charset="0"/>
                <a:cs typeface="Arial" panose="020B0604020202020204" pitchFamily="34" charset="0"/>
              </a:rPr>
              <a:t>ensuring consistent performance </a:t>
            </a:r>
            <a:r>
              <a:rPr lang="en-US" sz="1200" dirty="0">
                <a:latin typeface="Arial" panose="020B0604020202020204" pitchFamily="34" charset="0"/>
                <a:ea typeface="Calibri" panose="020F0502020204030204" pitchFamily="34" charset="0"/>
                <a:cs typeface="Arial" panose="020B0604020202020204" pitchFamily="34" charset="0"/>
              </a:rPr>
              <a:t>across different subsets of the data.</a:t>
            </a:r>
          </a:p>
          <a:p>
            <a:pPr marL="171450" indent="-171450">
              <a:buFont typeface="Arial" panose="020B0604020202020204" pitchFamily="34" charset="0"/>
              <a:buChar char="•"/>
            </a:pPr>
            <a:r>
              <a:rPr lang="en-US" sz="1200" b="1" dirty="0">
                <a:latin typeface="Arial" panose="020B0604020202020204" pitchFamily="34" charset="0"/>
                <a:ea typeface="Calibri" panose="020F0502020204030204" pitchFamily="34" charset="0"/>
                <a:cs typeface="Arial" panose="020B0604020202020204" pitchFamily="34" charset="0"/>
              </a:rPr>
              <a:t>Monitored precision, recall, and F1-score</a:t>
            </a:r>
            <a:r>
              <a:rPr lang="en-US" sz="1200" dirty="0">
                <a:latin typeface="Arial" panose="020B0604020202020204" pitchFamily="34" charset="0"/>
                <a:ea typeface="Calibri" panose="020F0502020204030204" pitchFamily="34" charset="0"/>
                <a:cs typeface="Arial" panose="020B0604020202020204" pitchFamily="34" charset="0"/>
              </a:rPr>
              <a:t>, particularly to assess </a:t>
            </a:r>
            <a:r>
              <a:rPr lang="en-US" sz="1200" b="1" dirty="0">
                <a:latin typeface="Arial" panose="020B0604020202020204" pitchFamily="34" charset="0"/>
                <a:ea typeface="Calibri" panose="020F0502020204030204" pitchFamily="34" charset="0"/>
                <a:cs typeface="Arial" panose="020B0604020202020204" pitchFamily="34" charset="0"/>
              </a:rPr>
              <a:t>model reliability </a:t>
            </a:r>
            <a:r>
              <a:rPr lang="en-US" sz="1200" dirty="0">
                <a:latin typeface="Arial" panose="020B0604020202020204" pitchFamily="34" charset="0"/>
                <a:ea typeface="Calibri" panose="020F0502020204030204" pitchFamily="34" charset="0"/>
                <a:cs typeface="Arial" panose="020B0604020202020204" pitchFamily="34" charset="0"/>
              </a:rPr>
              <a:t>in correctly identifying </a:t>
            </a:r>
            <a:r>
              <a:rPr lang="en-US" sz="1200" b="1" dirty="0">
                <a:latin typeface="Arial" panose="020B0604020202020204" pitchFamily="34" charset="0"/>
                <a:ea typeface="Calibri" panose="020F0502020204030204" pitchFamily="34" charset="0"/>
                <a:cs typeface="Arial" panose="020B0604020202020204" pitchFamily="34" charset="0"/>
              </a:rPr>
              <a:t>minority class schemes.</a:t>
            </a:r>
            <a:endParaRPr lang="en-IN" sz="1200" b="1" u="sng" dirty="0">
              <a:latin typeface="Arial" panose="020B060402020202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IN" sz="1200" b="1" u="sng" dirty="0">
              <a:latin typeface="Arial" panose="020B0604020202020204" pitchFamily="34" charset="0"/>
              <a:ea typeface="+mn-lt"/>
              <a:cs typeface="Arial" panose="020B0604020202020204" pitchFamily="34" charset="0"/>
            </a:endParaRPr>
          </a:p>
        </p:txBody>
      </p:sp>
    </p:spTree>
    <p:extLst>
      <p:ext uri="{BB962C8B-B14F-4D97-AF65-F5344CB8AC3E}">
        <p14:creationId xmlns:p14="http://schemas.microsoft.com/office/powerpoint/2010/main" val="209494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10"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025" y="1301749"/>
            <a:ext cx="11029950" cy="5051425"/>
          </a:xfrm>
        </p:spPr>
        <p:txBody>
          <a:bodyPr anchor="t">
            <a:normAutofit lnSpcReduction="10000"/>
          </a:bodyPr>
          <a:lstStyle/>
          <a:p>
            <a:r>
              <a:rPr lang="en-US" sz="1800" dirty="0">
                <a:latin typeface="Arial" panose="020B0604020202020204" pitchFamily="34" charset="0"/>
                <a:cs typeface="Arial" panose="020B0604020202020204" pitchFamily="34" charset="0"/>
              </a:rPr>
              <a:t>This section outlines the overall strategy and methodology used to develop and implement the NSAP scheme prediction system.</a:t>
            </a:r>
          </a:p>
          <a:p>
            <a:r>
              <a:rPr lang="en-IN" sz="1800" b="1" u="sng" dirty="0">
                <a:latin typeface="Arial" panose="020B0604020202020204" pitchFamily="34" charset="0"/>
                <a:cs typeface="Arial" panose="020B0604020202020204" pitchFamily="34" charset="0"/>
              </a:rPr>
              <a:t>System Requirements</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Operating System</a:t>
            </a:r>
            <a:r>
              <a:rPr lang="en-US" sz="1800" dirty="0">
                <a:latin typeface="Arial" panose="020B0604020202020204" pitchFamily="34" charset="0"/>
                <a:cs typeface="Arial" panose="020B0604020202020204" pitchFamily="34" charset="0"/>
              </a:rPr>
              <a:t>: Windows 10 / Ubuntu</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Processor</a:t>
            </a:r>
            <a:r>
              <a:rPr lang="en-US" sz="1800" dirty="0">
                <a:latin typeface="Arial" panose="020B0604020202020204" pitchFamily="34" charset="0"/>
                <a:cs typeface="Arial" panose="020B0604020202020204" pitchFamily="34" charset="0"/>
              </a:rPr>
              <a:t>: Intel i5 or higher</a:t>
            </a:r>
          </a:p>
          <a:p>
            <a:pPr marL="285750" indent="-285750">
              <a:buFont typeface="Arial" panose="020B0604020202020204" pitchFamily="34" charset="0"/>
              <a:buChar char="•"/>
            </a:pPr>
            <a:r>
              <a:rPr lang="en-IN" sz="1800" b="1" dirty="0">
                <a:latin typeface="Arial" panose="020B0604020202020204" pitchFamily="34" charset="0"/>
                <a:cs typeface="Arial" panose="020B0604020202020204" pitchFamily="34" charset="0"/>
              </a:rPr>
              <a:t>RAM</a:t>
            </a:r>
            <a:r>
              <a:rPr lang="en-IN" sz="1800" dirty="0">
                <a:latin typeface="Arial" panose="020B0604020202020204" pitchFamily="34" charset="0"/>
                <a:cs typeface="Arial" panose="020B0604020202020204" pitchFamily="34" charset="0"/>
              </a:rPr>
              <a:t>: Minimum 8 GB</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Internet</a:t>
            </a:r>
            <a:r>
              <a:rPr lang="en-US" sz="1800" dirty="0">
                <a:latin typeface="Arial" panose="020B0604020202020204" pitchFamily="34" charset="0"/>
                <a:cs typeface="Arial" panose="020B0604020202020204" pitchFamily="34" charset="0"/>
              </a:rPr>
              <a:t>: Required for IBM Cloud access and Watsonx.ai Studio</a:t>
            </a:r>
          </a:p>
          <a:p>
            <a:r>
              <a:rPr lang="en-IN" sz="1800" b="1" u="sng" dirty="0">
                <a:latin typeface="Arial" panose="020B0604020202020204" pitchFamily="34" charset="0"/>
                <a:cs typeface="Arial" panose="020B0604020202020204" pitchFamily="34" charset="0"/>
              </a:rPr>
              <a:t>Libraries/Tools Required </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Pandas</a:t>
            </a:r>
            <a:r>
              <a:rPr lang="en-US" sz="1800" dirty="0">
                <a:latin typeface="Arial" panose="020B0604020202020204" pitchFamily="34" charset="0"/>
                <a:cs typeface="Arial" panose="020B0604020202020204" pitchFamily="34" charset="0"/>
              </a:rPr>
              <a:t> – for data manipulation and preprocessing</a:t>
            </a:r>
          </a:p>
          <a:p>
            <a:pPr marL="285750" indent="-285750">
              <a:buFont typeface="Arial" panose="020B0604020202020204" pitchFamily="34" charset="0"/>
              <a:buChar char="•"/>
            </a:pPr>
            <a:r>
              <a:rPr lang="en-IN" sz="1800" b="1" dirty="0">
                <a:latin typeface="Arial" panose="020B0604020202020204" pitchFamily="34" charset="0"/>
                <a:cs typeface="Arial" panose="020B0604020202020204" pitchFamily="34" charset="0"/>
              </a:rPr>
              <a:t>NumPy</a:t>
            </a:r>
            <a:r>
              <a:rPr lang="en-IN" sz="1800" dirty="0">
                <a:latin typeface="Arial" panose="020B0604020202020204" pitchFamily="34" charset="0"/>
                <a:cs typeface="Arial" panose="020B0604020202020204" pitchFamily="34" charset="0"/>
              </a:rPr>
              <a:t> – for numerical operations</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Snap ML (IBM)</a:t>
            </a:r>
            <a:r>
              <a:rPr lang="en-US" sz="1800" dirty="0">
                <a:latin typeface="Arial" panose="020B0604020202020204" pitchFamily="34" charset="0"/>
                <a:cs typeface="Arial" panose="020B0604020202020204" pitchFamily="34" charset="0"/>
              </a:rPr>
              <a:t> – for high-performance Random Forest with HPO and FE</a:t>
            </a:r>
          </a:p>
          <a:p>
            <a:pPr marL="285750" indent="-285750">
              <a:buFont typeface="Arial" panose="020B0604020202020204" pitchFamily="34" charset="0"/>
              <a:buChar char="•"/>
            </a:pPr>
            <a:r>
              <a:rPr lang="en-US" sz="1800" b="1" dirty="0">
                <a:latin typeface="Arial" panose="020B0604020202020204" pitchFamily="34" charset="0"/>
                <a:cs typeface="Arial" panose="020B0604020202020204" pitchFamily="34" charset="0"/>
              </a:rPr>
              <a:t>Matplotlib / Seaborn</a:t>
            </a:r>
            <a:r>
              <a:rPr lang="en-US" sz="1800" dirty="0">
                <a:latin typeface="Arial" panose="020B0604020202020204" pitchFamily="34" charset="0"/>
                <a:cs typeface="Arial" panose="020B0604020202020204" pitchFamily="34" charset="0"/>
              </a:rPr>
              <a:t> – for data visualization</a:t>
            </a:r>
          </a:p>
          <a:p>
            <a:pPr marL="285750" indent="-285750">
              <a:buFont typeface="Arial" panose="020B0604020202020204" pitchFamily="34" charset="0"/>
              <a:buChar char="•"/>
            </a:pPr>
            <a:endParaRPr lang="en-IN" sz="1800"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1" u="sng"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800" b="1" u="sng" dirty="0">
              <a:solidFill>
                <a:srgbClr val="0F0F0F"/>
              </a:solidFill>
              <a:latin typeface="Arial" panose="020B0604020202020204" pitchFamily="34" charset="0"/>
              <a:cs typeface="Arial" panose="020B0604020202020204" pitchFamily="34" charset="0"/>
            </a:endParaRPr>
          </a:p>
        </p:txBody>
      </p:sp>
      <p:sp>
        <p:nvSpPr>
          <p:cNvPr id="11" name="Rectangle 2">
            <a:extLst>
              <a:ext uri="{FF2B5EF4-FFF2-40B4-BE49-F238E27FC236}">
                <a16:creationId xmlns:a16="http://schemas.microsoft.com/office/drawing/2014/main" id="{BC92530D-D203-4265-EB68-6A6D9367F4B2}"/>
              </a:ext>
            </a:extLst>
          </p:cNvPr>
          <p:cNvSpPr>
            <a:spLocks noChangeArrowheads="1"/>
          </p:cNvSpPr>
          <p:nvPr/>
        </p:nvSpPr>
        <p:spPr bwMode="auto">
          <a:xfrm>
            <a:off x="647700" y="36634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90307"/>
          </a:xfrm>
        </p:spPr>
        <p:txBody>
          <a:bodyPr anchor="t">
            <a:normAutofit fontScale="92500" lnSpcReduction="20000"/>
          </a:bodyPr>
          <a:lstStyle/>
          <a:p>
            <a:pPr marL="305435" indent="-305435"/>
            <a:r>
              <a:rPr lang="en-IN" sz="1400" b="1" u="sng" dirty="0">
                <a:latin typeface="Arial" panose="020B0604020202020204" pitchFamily="34" charset="0"/>
                <a:ea typeface="+mn-lt"/>
                <a:cs typeface="Arial" panose="020B0604020202020204" pitchFamily="34" charset="0"/>
              </a:rPr>
              <a:t>Algorithm Selection: </a:t>
            </a:r>
          </a:p>
          <a:p>
            <a:pPr marL="305435" indent="-305435">
              <a:buFont typeface="Arial" panose="020B0604020202020204" pitchFamily="34" charset="0"/>
              <a:buChar char="•"/>
            </a:pPr>
            <a:r>
              <a:rPr lang="en-US" sz="1400" dirty="0">
                <a:latin typeface="Arial" panose="020B0604020202020204" pitchFamily="34" charset="0"/>
                <a:cs typeface="Arial" panose="020B0604020202020204" pitchFamily="34" charset="0"/>
              </a:rPr>
              <a:t>We selected the </a:t>
            </a:r>
            <a:r>
              <a:rPr lang="en-US" sz="1400" b="1" dirty="0">
                <a:latin typeface="Arial" panose="020B0604020202020204" pitchFamily="34" charset="0"/>
                <a:cs typeface="Arial" panose="020B0604020202020204" pitchFamily="34" charset="0"/>
              </a:rPr>
              <a:t>Snap Random Forest Classifier</a:t>
            </a:r>
            <a:r>
              <a:rPr lang="en-US" sz="1400" dirty="0">
                <a:latin typeface="Arial" panose="020B0604020202020204" pitchFamily="34" charset="0"/>
                <a:cs typeface="Arial" panose="020B0604020202020204" pitchFamily="34" charset="0"/>
              </a:rPr>
              <a:t>, a high-performance ensemble-based machine learning algorithm, well-suited for multi-class classification problems. It was chosen for its robustness, ability to handle high-dimensional data, and its integration with </a:t>
            </a:r>
            <a:r>
              <a:rPr lang="en-US" sz="1400" b="1" dirty="0">
                <a:latin typeface="Arial" panose="020B0604020202020204" pitchFamily="34" charset="0"/>
                <a:cs typeface="Arial" panose="020B0604020202020204" pitchFamily="34" charset="0"/>
              </a:rPr>
              <a:t>IBM Watsonx.ai Studio</a:t>
            </a:r>
            <a:r>
              <a:rPr lang="en-US" sz="1400" dirty="0">
                <a:latin typeface="Arial" panose="020B0604020202020204" pitchFamily="34" charset="0"/>
                <a:cs typeface="Arial" panose="020B0604020202020204" pitchFamily="34" charset="0"/>
              </a:rPr>
              <a:t>, which supports hyperparameter optimization (HPO) and feature engineering (FE). The model delivered a strong predictive performance with an accuracy of </a:t>
            </a:r>
            <a:r>
              <a:rPr lang="en-US" sz="1400" b="1" dirty="0">
                <a:latin typeface="Arial" panose="020B0604020202020204" pitchFamily="34" charset="0"/>
                <a:cs typeface="Arial" panose="020B0604020202020204" pitchFamily="34" charset="0"/>
              </a:rPr>
              <a:t>98.4%</a:t>
            </a:r>
            <a:r>
              <a:rPr lang="en-US" sz="1400" dirty="0">
                <a:latin typeface="Arial" panose="020B0604020202020204" pitchFamily="34" charset="0"/>
                <a:cs typeface="Arial" panose="020B0604020202020204" pitchFamily="34" charset="0"/>
              </a:rPr>
              <a:t>.</a:t>
            </a:r>
            <a:endParaRPr lang="en-IN" sz="1400" dirty="0">
              <a:latin typeface="Arial" panose="020B0604020202020204" pitchFamily="34" charset="0"/>
              <a:cs typeface="Arial" panose="020B0604020202020204" pitchFamily="34" charset="0"/>
            </a:endParaRPr>
          </a:p>
          <a:p>
            <a:pPr marL="305435" indent="-305435"/>
            <a:r>
              <a:rPr lang="en-IN" sz="1400" b="1" u="sng" dirty="0">
                <a:latin typeface="Arial" panose="020B0604020202020204" pitchFamily="34" charset="0"/>
                <a:ea typeface="+mn-lt"/>
                <a:cs typeface="Arial" panose="020B0604020202020204" pitchFamily="34" charset="0"/>
              </a:rPr>
              <a:t>Data Input:</a:t>
            </a:r>
          </a:p>
          <a:p>
            <a:r>
              <a:rPr lang="en-US" sz="1400" dirty="0">
                <a:latin typeface="Arial" panose="020B0604020202020204" pitchFamily="34" charset="0"/>
                <a:cs typeface="Arial" panose="020B0604020202020204" pitchFamily="34" charset="0"/>
              </a:rPr>
              <a:t>The model uses district-level socio-economic and demographic features as inputs, including:</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Gender-wise counts (totalmale, totalfemale, totaltransgender)</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Caste-wise counts (totalsc, totalst, totalobc, totalgen)</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Aadhaar and mobile linkage (totalaadhaar, totalmobilenumber)</a:t>
            </a:r>
          </a:p>
          <a:p>
            <a:pPr marL="285750" indent="-285750">
              <a:buFont typeface="Arial" panose="020B0604020202020204" pitchFamily="34" charset="0"/>
              <a:buChar char="•"/>
            </a:pPr>
            <a:r>
              <a:rPr lang="en-IN" sz="1400" dirty="0">
                <a:latin typeface="Arial" panose="020B0604020202020204" pitchFamily="34" charset="0"/>
                <a:cs typeface="Arial" panose="020B0604020202020204" pitchFamily="34" charset="0"/>
              </a:rPr>
              <a:t>totalbeneficiaries, and geographic identifiers like district and state codes</a:t>
            </a:r>
            <a:endParaRPr lang="en-IN" sz="1400" u="sng" dirty="0">
              <a:latin typeface="Arial" panose="020B0604020202020204" pitchFamily="34" charset="0"/>
              <a:cs typeface="Arial" panose="020B0604020202020204" pitchFamily="34" charset="0"/>
            </a:endParaRPr>
          </a:p>
          <a:p>
            <a:pPr marL="305435" indent="-305435"/>
            <a:r>
              <a:rPr lang="en-IN" sz="1400" b="1" u="sng" dirty="0">
                <a:latin typeface="Arial" panose="020B0604020202020204" pitchFamily="34" charset="0"/>
                <a:ea typeface="+mn-lt"/>
                <a:cs typeface="Arial" panose="020B0604020202020204" pitchFamily="34" charset="0"/>
              </a:rPr>
              <a:t>Training Process:</a:t>
            </a:r>
          </a:p>
          <a:p>
            <a:pPr marL="305435" indent="-305435">
              <a:buFont typeface="Arial" panose="020B0604020202020204" pitchFamily="34" charset="0"/>
              <a:buChar char="•"/>
            </a:pPr>
            <a:r>
              <a:rPr lang="en-US" sz="1400" dirty="0">
                <a:latin typeface="Arial" panose="020B0604020202020204" pitchFamily="34" charset="0"/>
                <a:cs typeface="Arial" panose="020B0604020202020204" pitchFamily="34" charset="0"/>
              </a:rPr>
              <a:t>The Random Forest model was trained using historical district-wise NSAP data. Enhancements such as </a:t>
            </a:r>
            <a:r>
              <a:rPr lang="en-US" sz="1400" b="1" dirty="0">
                <a:latin typeface="Arial" panose="020B0604020202020204" pitchFamily="34" charset="0"/>
                <a:cs typeface="Arial" panose="020B0604020202020204" pitchFamily="34" charset="0"/>
              </a:rPr>
              <a:t>HPO-1 and HPO-2</a:t>
            </a:r>
            <a:r>
              <a:rPr lang="en-US" sz="1400" dirty="0">
                <a:latin typeface="Arial" panose="020B0604020202020204" pitchFamily="34" charset="0"/>
                <a:cs typeface="Arial" panose="020B0604020202020204" pitchFamily="34" charset="0"/>
              </a:rPr>
              <a:t> were applied to fine-tune hyperparameters, and </a:t>
            </a:r>
            <a:r>
              <a:rPr lang="en-US" sz="1400" b="1" dirty="0">
                <a:latin typeface="Arial" panose="020B0604020202020204" pitchFamily="34" charset="0"/>
                <a:cs typeface="Arial" panose="020B0604020202020204" pitchFamily="34" charset="0"/>
              </a:rPr>
              <a:t>Feature Engineering</a:t>
            </a:r>
            <a:r>
              <a:rPr lang="en-US" sz="1400" dirty="0">
                <a:latin typeface="Arial" panose="020B0604020202020204" pitchFamily="34" charset="0"/>
                <a:cs typeface="Arial" panose="020B0604020202020204" pitchFamily="34" charset="0"/>
              </a:rPr>
              <a:t> was used to select and transform the most impactful attributes. Cross-validation was also used to validate the model’s performance and prevent overfitting.</a:t>
            </a:r>
            <a:endParaRPr lang="en-IN" sz="1400" u="sng" dirty="0">
              <a:latin typeface="Arial" panose="020B0604020202020204" pitchFamily="34" charset="0"/>
              <a:cs typeface="Arial" panose="020B0604020202020204" pitchFamily="34" charset="0"/>
            </a:endParaRPr>
          </a:p>
          <a:p>
            <a:pPr marL="305435" indent="-305435"/>
            <a:r>
              <a:rPr lang="en-IN" sz="1400" b="1" u="sng" dirty="0">
                <a:latin typeface="Arial" panose="020B0604020202020204" pitchFamily="34" charset="0"/>
                <a:ea typeface="+mn-lt"/>
                <a:cs typeface="Arial" panose="020B0604020202020204" pitchFamily="34" charset="0"/>
              </a:rPr>
              <a:t>Prediction Process:</a:t>
            </a:r>
          </a:p>
          <a:p>
            <a:pPr marL="305435" indent="-305435">
              <a:buFont typeface="Arial" panose="020B0604020202020204" pitchFamily="34" charset="0"/>
              <a:buChar char="•"/>
            </a:pPr>
            <a:r>
              <a:rPr lang="en-US" sz="1400" dirty="0">
                <a:latin typeface="Arial" panose="020B0604020202020204" pitchFamily="34" charset="0"/>
                <a:cs typeface="Arial" panose="020B0604020202020204" pitchFamily="34" charset="0"/>
              </a:rPr>
              <a:t>Once trained, the model takes new socio-demographic data as input and predicts the most appropriate NSAP scheme (</a:t>
            </a:r>
            <a:r>
              <a:rPr lang="en-US" sz="1400" dirty="0" err="1">
                <a:latin typeface="Arial" panose="020B0604020202020204" pitchFamily="34" charset="0"/>
                <a:cs typeface="Arial" panose="020B0604020202020204" pitchFamily="34" charset="0"/>
              </a:rPr>
              <a:t>schemecode</a:t>
            </a:r>
            <a:r>
              <a:rPr lang="en-US" sz="1400" dirty="0">
                <a:latin typeface="Arial" panose="020B0604020202020204" pitchFamily="34" charset="0"/>
                <a:cs typeface="Arial" panose="020B0604020202020204" pitchFamily="34" charset="0"/>
              </a:rPr>
              <a:t>) an applicant or district may qualify for. The deployed model on IBM Watsonx.ai Studio allows for real-time or batch predictions, making it a scalable tool for government agencies to automate scheme classification.</a:t>
            </a:r>
          </a:p>
          <a:p>
            <a:pPr marL="305435" indent="-305435"/>
            <a:endParaRPr lang="en-IN" sz="1400" b="1" dirty="0">
              <a:latin typeface="Arial" panose="020B0604020202020204" pitchFamily="34" charset="0"/>
              <a:ea typeface="+mn-lt"/>
              <a:cs typeface="Arial" panose="020B0604020202020204" pitchFamily="34" charset="0"/>
            </a:endParaRPr>
          </a:p>
          <a:p>
            <a:pPr marL="305435" indent="-305435"/>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9C49784D-1F80-BAC4-DC09-6D7A8D8A25F7}"/>
              </a:ext>
            </a:extLst>
          </p:cNvPr>
          <p:cNvPicPr>
            <a:picLocks noGrp="1" noChangeAspect="1"/>
          </p:cNvPicPr>
          <p:nvPr>
            <p:ph idx="1"/>
          </p:nvPr>
        </p:nvPicPr>
        <p:blipFill>
          <a:blip r:embed="rId2"/>
          <a:stretch>
            <a:fillRect/>
          </a:stretch>
        </p:blipFill>
        <p:spPr>
          <a:xfrm>
            <a:off x="1218089" y="1399999"/>
            <a:ext cx="9755821" cy="4673600"/>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8D36B-515C-A1BB-CB80-1E52EE0CED0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4D8E59-4366-F76C-5A34-58A2753892E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CONT…</a:t>
            </a:r>
            <a:endParaRPr lang="en-US" dirty="0"/>
          </a:p>
        </p:txBody>
      </p:sp>
      <p:pic>
        <p:nvPicPr>
          <p:cNvPr id="11" name="Content Placeholder 10">
            <a:extLst>
              <a:ext uri="{FF2B5EF4-FFF2-40B4-BE49-F238E27FC236}">
                <a16:creationId xmlns:a16="http://schemas.microsoft.com/office/drawing/2014/main" id="{681472A5-47F1-4C46-0DA6-E45EF04CB048}"/>
              </a:ext>
            </a:extLst>
          </p:cNvPr>
          <p:cNvPicPr>
            <a:picLocks noGrp="1" noChangeAspect="1"/>
          </p:cNvPicPr>
          <p:nvPr>
            <p:ph idx="1"/>
          </p:nvPr>
        </p:nvPicPr>
        <p:blipFill>
          <a:blip r:embed="rId2"/>
          <a:stretch>
            <a:fillRect/>
          </a:stretch>
        </p:blipFill>
        <p:spPr>
          <a:xfrm>
            <a:off x="1236170" y="1301750"/>
            <a:ext cx="9719659" cy="4673600"/>
          </a:xfrm>
        </p:spPr>
      </p:pic>
    </p:spTree>
    <p:extLst>
      <p:ext uri="{BB962C8B-B14F-4D97-AF65-F5344CB8AC3E}">
        <p14:creationId xmlns:p14="http://schemas.microsoft.com/office/powerpoint/2010/main" val="52499673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267</TotalTime>
  <Words>1168</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Predicting Eligibility for NSAP Schemes using Machine Learning </vt:lpstr>
      <vt:lpstr>OUTLINE</vt:lpstr>
      <vt:lpstr>Problem Statement</vt:lpstr>
      <vt:lpstr>Proposed Solution</vt:lpstr>
      <vt:lpstr>Proposed Solution CONT…</vt:lpstr>
      <vt:lpstr>System  Approach</vt:lpstr>
      <vt:lpstr>Algorithm &amp; Deployment</vt:lpstr>
      <vt:lpstr>Result</vt:lpstr>
      <vt:lpstr>Result CONT…</vt:lpstr>
      <vt:lpstr>Result CONT…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Akash Kumar Singh</cp:lastModifiedBy>
  <cp:revision>28</cp:revision>
  <dcterms:created xsi:type="dcterms:W3CDTF">2021-05-26T16:50:10Z</dcterms:created>
  <dcterms:modified xsi:type="dcterms:W3CDTF">2025-07-31T12:32:15Z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