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71" r:id="rId2"/>
    <p:sldId id="263" r:id="rId3"/>
    <p:sldId id="256" r:id="rId4"/>
    <p:sldId id="262" r:id="rId5"/>
    <p:sldId id="265" r:id="rId6"/>
    <p:sldId id="266" r:id="rId7"/>
    <p:sldId id="264"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5#1">
  <dgm:title val=""/>
  <dgm:desc val=""/>
  <dgm:catLst>
    <dgm:cat type="accent2" pri="11500"/>
  </dgm:catLst>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863BF14-E7F2-40BA-9A64-AAF17F2F8704}" type="doc">
      <dgm:prSet loTypeId="urn:microsoft.com/office/officeart/2005/8/layout/chevron2" qsTypeId="urn:microsoft.com/office/officeart/2005/8/quickstyle/simple1#1" csTypeId="urn:microsoft.com/office/officeart/2005/8/colors/accent2_5#1"/>
      <dgm:spPr/>
      <dgm:t>
        <a:bodyPr/>
        <a:lstStyle/>
        <a:p>
          <a:endParaRPr altLang="en-US"/>
        </a:p>
      </dgm:t>
    </dgm:pt>
    <dgm:pt modelId="{3259081F-55A9-4082-A69A-55C0FF4A694E}">
      <dgm:prSet phldr="0" custT="0"/>
      <dgm:spPr/>
      <dgm:t>
        <a:bodyPr vert="horz" wrap="square"/>
        <a:lstStyle/>
        <a:p>
          <a:pPr>
            <a:lnSpc>
              <a:spcPct val="100000"/>
            </a:lnSpc>
            <a:spcBef>
              <a:spcPct val="0"/>
            </a:spcBef>
            <a:spcAft>
              <a:spcPct val="35000"/>
            </a:spcAft>
          </a:pPr>
          <a:r>
            <a:rPr lang="en-US" b="0" i="0" u="none" baseline="0">
              <a:rtl val="0"/>
            </a:rPr>
            <a:t>1 </a:t>
          </a:r>
          <a:endParaRPr altLang="en-US"/>
        </a:p>
      </dgm:t>
    </dgm:pt>
    <dgm:pt modelId="{2940766A-61F6-4133-892D-37FB767CB259}" type="parTrans" cxnId="{819EF9F4-19B2-4B95-95AE-4A8175F79667}">
      <dgm:prSet/>
      <dgm:spPr/>
    </dgm:pt>
    <dgm:pt modelId="{CBABBFBC-D942-4912-AE57-CF7995A4D79B}" type="sibTrans" cxnId="{819EF9F4-19B2-4B95-95AE-4A8175F79667}">
      <dgm:prSet/>
      <dgm:spPr/>
    </dgm:pt>
    <dgm:pt modelId="{140CE4E1-5979-46FD-B313-C58C2C573383}">
      <dgm:prSet phldr="0" custT="0"/>
      <dgm:spPr/>
      <dgm:t>
        <a:bodyPr vert="horz" wrap="square"/>
        <a:lstStyle/>
        <a:p>
          <a:r>
            <a:rPr>
              <a:sym typeface="+mn-ea"/>
            </a:rPr>
            <a:t>T</a:t>
          </a:r>
          <a:r>
            <a:rPr lang="en-US">
              <a:sym typeface="+mn-ea"/>
            </a:rPr>
            <a:t>o Conduct the MARKET RESEARCH</a:t>
          </a:r>
          <a:endParaRPr lang="en-US"/>
        </a:p>
      </dgm:t>
    </dgm:pt>
    <dgm:pt modelId="{C012BE07-2151-43EC-99A9-7E3683B76737}" type="parTrans" cxnId="{2CB12E0A-F356-4BAD-89E9-9E3D3DBBD925}">
      <dgm:prSet/>
      <dgm:spPr/>
    </dgm:pt>
    <dgm:pt modelId="{B834756C-21CF-45A7-8B62-1F93E6897EA6}" type="sibTrans" cxnId="{2CB12E0A-F356-4BAD-89E9-9E3D3DBBD925}">
      <dgm:prSet/>
      <dgm:spPr/>
    </dgm:pt>
    <dgm:pt modelId="{8E7244A0-ECAC-44CD-9F27-BFD4E453A521}">
      <dgm:prSet phldr="0" custT="0"/>
      <dgm:spPr/>
      <dgm:t>
        <a:bodyPr vert="horz" wrap="square"/>
        <a:lstStyle/>
        <a:p>
          <a:pPr>
            <a:lnSpc>
              <a:spcPct val="100000"/>
            </a:lnSpc>
            <a:spcBef>
              <a:spcPct val="0"/>
            </a:spcBef>
            <a:spcAft>
              <a:spcPct val="35000"/>
            </a:spcAft>
          </a:pPr>
          <a:r>
            <a:rPr lang="en-US"/>
            <a:t>2</a:t>
          </a:r>
        </a:p>
      </dgm:t>
    </dgm:pt>
    <dgm:pt modelId="{6A32F471-4B4C-4980-BA4B-75C19D91DFD9}" type="parTrans" cxnId="{F17A039E-A26C-4AE4-9289-F1C3DCDC124E}">
      <dgm:prSet/>
      <dgm:spPr/>
    </dgm:pt>
    <dgm:pt modelId="{F5DCBA8D-0815-46CA-8D4F-CBBFA0B3A1BA}" type="sibTrans" cxnId="{F17A039E-A26C-4AE4-9289-F1C3DCDC124E}">
      <dgm:prSet/>
      <dgm:spPr/>
    </dgm:pt>
    <dgm:pt modelId="{BAEEFE3A-3799-44D8-8E0A-F8F01D84AFA5}">
      <dgm:prSet phldr="0" custT="0"/>
      <dgm:spPr/>
      <dgm:t>
        <a:bodyPr vert="horz" wrap="square"/>
        <a:lstStyle/>
        <a:p>
          <a:pPr>
            <a:lnSpc>
              <a:spcPct val="100000"/>
            </a:lnSpc>
            <a:spcBef>
              <a:spcPct val="0"/>
            </a:spcBef>
            <a:spcAft>
              <a:spcPct val="15000"/>
            </a:spcAft>
          </a:pPr>
          <a:r>
            <a:rPr lang="en-US">
              <a:sym typeface="+mn-ea"/>
            </a:rPr>
            <a:t>To Analyze the CONSUMER INSIGHT</a:t>
          </a:r>
          <a:endParaRPr lang="en-US"/>
        </a:p>
      </dgm:t>
    </dgm:pt>
    <dgm:pt modelId="{AAD47431-95EC-48FD-A468-3E426F2F1CD9}" type="parTrans" cxnId="{BD106F6C-134C-4855-9E1B-97C829CAC15F}">
      <dgm:prSet/>
      <dgm:spPr/>
    </dgm:pt>
    <dgm:pt modelId="{A8CCAA65-E0C2-41F2-B39A-F90A642EE74C}" type="sibTrans" cxnId="{BD106F6C-134C-4855-9E1B-97C829CAC15F}">
      <dgm:prSet/>
      <dgm:spPr/>
    </dgm:pt>
    <dgm:pt modelId="{EB509865-88DC-4DC0-BBE1-A3255B831E6A}">
      <dgm:prSet phldr="0" custT="0"/>
      <dgm:spPr/>
      <dgm:t>
        <a:bodyPr vert="horz" wrap="square"/>
        <a:lstStyle/>
        <a:p>
          <a:pPr>
            <a:lnSpc>
              <a:spcPct val="100000"/>
            </a:lnSpc>
            <a:spcBef>
              <a:spcPct val="0"/>
            </a:spcBef>
            <a:spcAft>
              <a:spcPct val="35000"/>
            </a:spcAft>
          </a:pPr>
          <a:r>
            <a:rPr lang="en-US"/>
            <a:t>3</a:t>
          </a:r>
        </a:p>
      </dgm:t>
    </dgm:pt>
    <dgm:pt modelId="{BD868718-42DF-4F20-9A3C-F0D8800028D1}" type="parTrans" cxnId="{03F01CEA-BD55-41DB-86B2-102C916A3100}">
      <dgm:prSet/>
      <dgm:spPr/>
    </dgm:pt>
    <dgm:pt modelId="{9BAB3703-CA50-4056-9909-AB4F88D92951}" type="sibTrans" cxnId="{03F01CEA-BD55-41DB-86B2-102C916A3100}">
      <dgm:prSet/>
      <dgm:spPr/>
    </dgm:pt>
    <dgm:pt modelId="{75C97846-D091-4842-B512-DDE5E06300A5}">
      <dgm:prSet phldr="0" custT="0"/>
      <dgm:spPr/>
      <dgm:t>
        <a:bodyPr vert="horz" wrap="square"/>
        <a:lstStyle/>
        <a:p>
          <a:r>
            <a:rPr>
              <a:sym typeface="+mn-ea"/>
            </a:rPr>
            <a:t>T</a:t>
          </a:r>
          <a:r>
            <a:rPr lang="en-US">
              <a:sym typeface="+mn-ea"/>
            </a:rPr>
            <a:t>o understand the BRAND PERCEPTION</a:t>
          </a:r>
          <a:endParaRPr lang="en-US"/>
        </a:p>
      </dgm:t>
    </dgm:pt>
    <dgm:pt modelId="{04F34F56-FA31-4C69-A3D1-B90ED9E31391}" type="parTrans" cxnId="{53DBCF94-FB75-4D1E-918A-44BEEF06E3A0}">
      <dgm:prSet/>
      <dgm:spPr/>
    </dgm:pt>
    <dgm:pt modelId="{F1040F43-1FD2-45A5-B565-35894BAD0212}" type="sibTrans" cxnId="{53DBCF94-FB75-4D1E-918A-44BEEF06E3A0}">
      <dgm:prSet/>
      <dgm:spPr/>
    </dgm:pt>
    <dgm:pt modelId="{2157E302-6CCC-4D36-8D9E-49330651006D}">
      <dgm:prSet phldr="0" custT="0"/>
      <dgm:spPr/>
      <dgm:t>
        <a:bodyPr vert="horz" wrap="square"/>
        <a:lstStyle/>
        <a:p>
          <a:pPr>
            <a:lnSpc>
              <a:spcPct val="100000"/>
            </a:lnSpc>
            <a:spcBef>
              <a:spcPct val="0"/>
            </a:spcBef>
            <a:spcAft>
              <a:spcPct val="35000"/>
            </a:spcAft>
          </a:pPr>
          <a:r>
            <a:rPr lang="en-US"/>
            <a:t>4</a:t>
          </a:r>
        </a:p>
      </dgm:t>
    </dgm:pt>
    <dgm:pt modelId="{62C63255-ECDC-45DC-B084-ACC34CAD5F5B}" type="parTrans" cxnId="{C1657B1E-A3DD-4A09-B2D5-1BB825F4577D}">
      <dgm:prSet/>
      <dgm:spPr/>
    </dgm:pt>
    <dgm:pt modelId="{D8B7F6D7-119D-419A-BBA0-0A0E3FD4A884}" type="sibTrans" cxnId="{C1657B1E-A3DD-4A09-B2D5-1BB825F4577D}">
      <dgm:prSet/>
      <dgm:spPr/>
    </dgm:pt>
    <dgm:pt modelId="{5B14CFF2-D28B-41F2-B950-F88C53A65AA9}">
      <dgm:prSet phldr="0" custT="0"/>
      <dgm:spPr/>
      <dgm:t>
        <a:bodyPr vert="horz" wrap="square"/>
        <a:lstStyle/>
        <a:p>
          <a:r>
            <a:rPr>
              <a:sym typeface="+mn-ea"/>
            </a:rPr>
            <a:t>T</a:t>
          </a:r>
          <a:r>
            <a:rPr lang="en-US">
              <a:sym typeface="+mn-ea"/>
            </a:rPr>
            <a:t>o Evaluate the PRICING STRATEGY</a:t>
          </a:r>
          <a:endParaRPr lang="en-US"/>
        </a:p>
      </dgm:t>
    </dgm:pt>
    <dgm:pt modelId="{62D6736A-5A57-4DF4-8B32-07CEC247B028}" type="parTrans" cxnId="{3CE39567-B1D3-419B-86A1-E9C57439E115}">
      <dgm:prSet/>
      <dgm:spPr/>
    </dgm:pt>
    <dgm:pt modelId="{AC2C2E8C-BF0F-4498-8B4C-019E1639804E}" type="sibTrans" cxnId="{3CE39567-B1D3-419B-86A1-E9C57439E115}">
      <dgm:prSet/>
      <dgm:spPr/>
    </dgm:pt>
    <dgm:pt modelId="{60985A8C-992F-418B-B738-71469903ECD9}" type="pres">
      <dgm:prSet presAssocID="{A863BF14-E7F2-40BA-9A64-AAF17F2F8704}" presName="linearFlow" presStyleCnt="0">
        <dgm:presLayoutVars>
          <dgm:dir/>
          <dgm:animLvl val="lvl"/>
          <dgm:resizeHandles val="exact"/>
        </dgm:presLayoutVars>
      </dgm:prSet>
      <dgm:spPr/>
    </dgm:pt>
    <dgm:pt modelId="{D492E173-18E9-4D54-AAE5-5069C711678F}" type="pres">
      <dgm:prSet presAssocID="{3259081F-55A9-4082-A69A-55C0FF4A694E}" presName="composite" presStyleCnt="0"/>
      <dgm:spPr/>
    </dgm:pt>
    <dgm:pt modelId="{01E3B142-D9D2-4FB0-9A0A-C8EF2DA9DAA2}" type="pres">
      <dgm:prSet presAssocID="{3259081F-55A9-4082-A69A-55C0FF4A694E}" presName="parentText" presStyleLbl="alignNode1" presStyleIdx="0" presStyleCnt="4">
        <dgm:presLayoutVars>
          <dgm:chMax val="1"/>
          <dgm:bulletEnabled val="1"/>
        </dgm:presLayoutVars>
      </dgm:prSet>
      <dgm:spPr/>
    </dgm:pt>
    <dgm:pt modelId="{50E282D2-A77D-4D1E-BA74-43703201C57E}" type="pres">
      <dgm:prSet presAssocID="{3259081F-55A9-4082-A69A-55C0FF4A694E}" presName="descendantText" presStyleLbl="alignAcc1" presStyleIdx="0" presStyleCnt="4">
        <dgm:presLayoutVars>
          <dgm:bulletEnabled val="1"/>
        </dgm:presLayoutVars>
      </dgm:prSet>
      <dgm:spPr/>
    </dgm:pt>
    <dgm:pt modelId="{0CF7821A-18B8-4A46-8C95-1849345F0B57}" type="pres">
      <dgm:prSet presAssocID="{CBABBFBC-D942-4912-AE57-CF7995A4D79B}" presName="sp" presStyleCnt="0"/>
      <dgm:spPr/>
    </dgm:pt>
    <dgm:pt modelId="{86D49553-1E6F-4780-BDA1-A667A6D2DBAA}" type="pres">
      <dgm:prSet presAssocID="{8E7244A0-ECAC-44CD-9F27-BFD4E453A521}" presName="composite" presStyleCnt="0"/>
      <dgm:spPr/>
    </dgm:pt>
    <dgm:pt modelId="{4928CEB7-3FB2-4335-B1E0-8EB36765B6AD}" type="pres">
      <dgm:prSet presAssocID="{8E7244A0-ECAC-44CD-9F27-BFD4E453A521}" presName="parentText" presStyleLbl="alignNode1" presStyleIdx="1" presStyleCnt="4">
        <dgm:presLayoutVars>
          <dgm:chMax val="1"/>
          <dgm:bulletEnabled val="1"/>
        </dgm:presLayoutVars>
      </dgm:prSet>
      <dgm:spPr/>
    </dgm:pt>
    <dgm:pt modelId="{7A7B06EC-3754-405B-83FB-9F5193555828}" type="pres">
      <dgm:prSet presAssocID="{8E7244A0-ECAC-44CD-9F27-BFD4E453A521}" presName="descendantText" presStyleLbl="alignAcc1" presStyleIdx="1" presStyleCnt="4">
        <dgm:presLayoutVars>
          <dgm:bulletEnabled val="1"/>
        </dgm:presLayoutVars>
      </dgm:prSet>
      <dgm:spPr/>
    </dgm:pt>
    <dgm:pt modelId="{B424685D-BFF6-4C34-8E75-9978741985F0}" type="pres">
      <dgm:prSet presAssocID="{F5DCBA8D-0815-46CA-8D4F-CBBFA0B3A1BA}" presName="sp" presStyleCnt="0"/>
      <dgm:spPr/>
    </dgm:pt>
    <dgm:pt modelId="{D523759B-DE80-411E-B570-1BEFF6986690}" type="pres">
      <dgm:prSet presAssocID="{EB509865-88DC-4DC0-BBE1-A3255B831E6A}" presName="composite" presStyleCnt="0"/>
      <dgm:spPr/>
    </dgm:pt>
    <dgm:pt modelId="{BC645D0E-B649-4047-81E7-F6D4FB494495}" type="pres">
      <dgm:prSet presAssocID="{EB509865-88DC-4DC0-BBE1-A3255B831E6A}" presName="parentText" presStyleLbl="alignNode1" presStyleIdx="2" presStyleCnt="4">
        <dgm:presLayoutVars>
          <dgm:chMax val="1"/>
          <dgm:bulletEnabled val="1"/>
        </dgm:presLayoutVars>
      </dgm:prSet>
      <dgm:spPr/>
    </dgm:pt>
    <dgm:pt modelId="{C3DA4892-F42B-4D9B-977C-37DFD701AC3D}" type="pres">
      <dgm:prSet presAssocID="{EB509865-88DC-4DC0-BBE1-A3255B831E6A}" presName="descendantText" presStyleLbl="alignAcc1" presStyleIdx="2" presStyleCnt="4">
        <dgm:presLayoutVars>
          <dgm:bulletEnabled val="1"/>
        </dgm:presLayoutVars>
      </dgm:prSet>
      <dgm:spPr/>
    </dgm:pt>
    <dgm:pt modelId="{9E9EECFA-7EED-4F9F-BAFA-F11D1AAB17CD}" type="pres">
      <dgm:prSet presAssocID="{9BAB3703-CA50-4056-9909-AB4F88D92951}" presName="sp" presStyleCnt="0"/>
      <dgm:spPr/>
    </dgm:pt>
    <dgm:pt modelId="{12AEDC55-8A6F-41BC-9ECF-196EBDC9A26C}" type="pres">
      <dgm:prSet presAssocID="{2157E302-6CCC-4D36-8D9E-49330651006D}" presName="composite" presStyleCnt="0"/>
      <dgm:spPr/>
    </dgm:pt>
    <dgm:pt modelId="{50C12CB7-CE52-445E-8178-E1F930A2F934}" type="pres">
      <dgm:prSet presAssocID="{2157E302-6CCC-4D36-8D9E-49330651006D}" presName="parentText" presStyleLbl="alignNode1" presStyleIdx="3" presStyleCnt="4">
        <dgm:presLayoutVars>
          <dgm:chMax val="1"/>
          <dgm:bulletEnabled val="1"/>
        </dgm:presLayoutVars>
      </dgm:prSet>
      <dgm:spPr/>
    </dgm:pt>
    <dgm:pt modelId="{C15B505D-2196-48D8-A6B0-31F2551E030A}" type="pres">
      <dgm:prSet presAssocID="{2157E302-6CCC-4D36-8D9E-49330651006D}" presName="descendantText" presStyleLbl="alignAcc1" presStyleIdx="3" presStyleCnt="4">
        <dgm:presLayoutVars>
          <dgm:bulletEnabled val="1"/>
        </dgm:presLayoutVars>
      </dgm:prSet>
      <dgm:spPr/>
    </dgm:pt>
  </dgm:ptLst>
  <dgm:cxnLst>
    <dgm:cxn modelId="{28461A06-DAC0-4BF4-AFC5-D07F24267C98}" type="presOf" srcId="{BAEEFE3A-3799-44D8-8E0A-F8F01D84AFA5}" destId="{7A7B06EC-3754-405B-83FB-9F5193555828}" srcOrd="0" destOrd="0" presId="urn:microsoft.com/office/officeart/2005/8/layout/chevron2"/>
    <dgm:cxn modelId="{2CB12E0A-F356-4BAD-89E9-9E3D3DBBD925}" srcId="{3259081F-55A9-4082-A69A-55C0FF4A694E}" destId="{140CE4E1-5979-46FD-B313-C58C2C573383}" srcOrd="0" destOrd="0" parTransId="{C012BE07-2151-43EC-99A9-7E3683B76737}" sibTransId="{B834756C-21CF-45A7-8B62-1F93E6897EA6}"/>
    <dgm:cxn modelId="{9088AA13-D07B-44CB-93A7-A01988A14EC3}" type="presOf" srcId="{2157E302-6CCC-4D36-8D9E-49330651006D}" destId="{50C12CB7-CE52-445E-8178-E1F930A2F934}" srcOrd="0" destOrd="0" presId="urn:microsoft.com/office/officeart/2005/8/layout/chevron2"/>
    <dgm:cxn modelId="{B5828D14-4CEA-42CB-80A4-783248AB17A0}" type="presOf" srcId="{3259081F-55A9-4082-A69A-55C0FF4A694E}" destId="{01E3B142-D9D2-4FB0-9A0A-C8EF2DA9DAA2}" srcOrd="0" destOrd="0" presId="urn:microsoft.com/office/officeart/2005/8/layout/chevron2"/>
    <dgm:cxn modelId="{C1657B1E-A3DD-4A09-B2D5-1BB825F4577D}" srcId="{A863BF14-E7F2-40BA-9A64-AAF17F2F8704}" destId="{2157E302-6CCC-4D36-8D9E-49330651006D}" srcOrd="3" destOrd="0" parTransId="{62C63255-ECDC-45DC-B084-ACC34CAD5F5B}" sibTransId="{D8B7F6D7-119D-419A-BBA0-0A0E3FD4A884}"/>
    <dgm:cxn modelId="{F7AE932C-FCC9-41E6-BBB7-6662F227306A}" type="presOf" srcId="{5B14CFF2-D28B-41F2-B950-F88C53A65AA9}" destId="{C15B505D-2196-48D8-A6B0-31F2551E030A}" srcOrd="0" destOrd="0" presId="urn:microsoft.com/office/officeart/2005/8/layout/chevron2"/>
    <dgm:cxn modelId="{B0776146-77D2-492D-912B-7E8F8D6AAC7D}" type="presOf" srcId="{9BAB3703-CA50-4056-9909-AB4F88D92951}" destId="{9E9EECFA-7EED-4F9F-BAFA-F11D1AAB17CD}" srcOrd="0" destOrd="0" presId="urn:microsoft.com/office/officeart/2005/8/layout/chevron2"/>
    <dgm:cxn modelId="{3CE39567-B1D3-419B-86A1-E9C57439E115}" srcId="{2157E302-6CCC-4D36-8D9E-49330651006D}" destId="{5B14CFF2-D28B-41F2-B950-F88C53A65AA9}" srcOrd="0" destOrd="0" parTransId="{62D6736A-5A57-4DF4-8B32-07CEC247B028}" sibTransId="{AC2C2E8C-BF0F-4498-8B4C-019E1639804E}"/>
    <dgm:cxn modelId="{F9250649-7F0B-4C0A-9E14-CA1D58253E27}" type="presOf" srcId="{140CE4E1-5979-46FD-B313-C58C2C573383}" destId="{50E282D2-A77D-4D1E-BA74-43703201C57E}" srcOrd="0" destOrd="0" presId="urn:microsoft.com/office/officeart/2005/8/layout/chevron2"/>
    <dgm:cxn modelId="{7D645F4C-C211-44B0-91F5-AC5D3C116817}" type="presOf" srcId="{CBABBFBC-D942-4912-AE57-CF7995A4D79B}" destId="{0CF7821A-18B8-4A46-8C95-1849345F0B57}" srcOrd="0" destOrd="0" presId="urn:microsoft.com/office/officeart/2005/8/layout/chevron2"/>
    <dgm:cxn modelId="{BD106F6C-134C-4855-9E1B-97C829CAC15F}" srcId="{8E7244A0-ECAC-44CD-9F27-BFD4E453A521}" destId="{BAEEFE3A-3799-44D8-8E0A-F8F01D84AFA5}" srcOrd="0" destOrd="0" parTransId="{AAD47431-95EC-48FD-A468-3E426F2F1CD9}" sibTransId="{A8CCAA65-E0C2-41F2-B39A-F90A642EE74C}"/>
    <dgm:cxn modelId="{231D0C53-6A4A-4B4D-B094-5D5FEF6F1DF2}" type="presOf" srcId="{75C97846-D091-4842-B512-DDE5E06300A5}" destId="{C3DA4892-F42B-4D9B-977C-37DFD701AC3D}" srcOrd="0" destOrd="0" presId="urn:microsoft.com/office/officeart/2005/8/layout/chevron2"/>
    <dgm:cxn modelId="{77D72D81-2453-48E9-8CED-1AB262E6DA3F}" type="presOf" srcId="{8E7244A0-ECAC-44CD-9F27-BFD4E453A521}" destId="{4928CEB7-3FB2-4335-B1E0-8EB36765B6AD}" srcOrd="0" destOrd="0" presId="urn:microsoft.com/office/officeart/2005/8/layout/chevron2"/>
    <dgm:cxn modelId="{53DBCF94-FB75-4D1E-918A-44BEEF06E3A0}" srcId="{EB509865-88DC-4DC0-BBE1-A3255B831E6A}" destId="{75C97846-D091-4842-B512-DDE5E06300A5}" srcOrd="0" destOrd="0" parTransId="{04F34F56-FA31-4C69-A3D1-B90ED9E31391}" sibTransId="{F1040F43-1FD2-45A5-B565-35894BAD0212}"/>
    <dgm:cxn modelId="{F17A039E-A26C-4AE4-9289-F1C3DCDC124E}" srcId="{A863BF14-E7F2-40BA-9A64-AAF17F2F8704}" destId="{8E7244A0-ECAC-44CD-9F27-BFD4E453A521}" srcOrd="1" destOrd="0" parTransId="{6A32F471-4B4C-4980-BA4B-75C19D91DFD9}" sibTransId="{F5DCBA8D-0815-46CA-8D4F-CBBFA0B3A1BA}"/>
    <dgm:cxn modelId="{75A2A1AB-C65C-420D-9ED2-6E4E93897C19}" type="presOf" srcId="{F5DCBA8D-0815-46CA-8D4F-CBBFA0B3A1BA}" destId="{B424685D-BFF6-4C34-8E75-9978741985F0}" srcOrd="0" destOrd="0" presId="urn:microsoft.com/office/officeart/2005/8/layout/chevron2"/>
    <dgm:cxn modelId="{EF9A9EAE-CE46-4F43-853C-28A2C34838D5}" type="presOf" srcId="{EB509865-88DC-4DC0-BBE1-A3255B831E6A}" destId="{BC645D0E-B649-4047-81E7-F6D4FB494495}" srcOrd="0" destOrd="0" presId="urn:microsoft.com/office/officeart/2005/8/layout/chevron2"/>
    <dgm:cxn modelId="{97EDD4BA-2265-4B38-AF94-E472EFEC1300}" type="presOf" srcId="{A863BF14-E7F2-40BA-9A64-AAF17F2F8704}" destId="{60985A8C-992F-418B-B738-71469903ECD9}" srcOrd="0" destOrd="0" presId="urn:microsoft.com/office/officeart/2005/8/layout/chevron2"/>
    <dgm:cxn modelId="{03F01CEA-BD55-41DB-86B2-102C916A3100}" srcId="{A863BF14-E7F2-40BA-9A64-AAF17F2F8704}" destId="{EB509865-88DC-4DC0-BBE1-A3255B831E6A}" srcOrd="2" destOrd="0" parTransId="{BD868718-42DF-4F20-9A3C-F0D8800028D1}" sibTransId="{9BAB3703-CA50-4056-9909-AB4F88D92951}"/>
    <dgm:cxn modelId="{819EF9F4-19B2-4B95-95AE-4A8175F79667}" srcId="{A863BF14-E7F2-40BA-9A64-AAF17F2F8704}" destId="{3259081F-55A9-4082-A69A-55C0FF4A694E}" srcOrd="0" destOrd="0" parTransId="{2940766A-61F6-4133-892D-37FB767CB259}" sibTransId="{CBABBFBC-D942-4912-AE57-CF7995A4D79B}"/>
    <dgm:cxn modelId="{AA1C2D1F-CC19-4DE5-BEB6-731107D6F1DE}" type="presParOf" srcId="{60985A8C-992F-418B-B738-71469903ECD9}" destId="{D492E173-18E9-4D54-AAE5-5069C711678F}" srcOrd="0" destOrd="0" presId="urn:microsoft.com/office/officeart/2005/8/layout/chevron2"/>
    <dgm:cxn modelId="{EA76F680-E062-45F5-94DA-EC0DEEC73939}" type="presParOf" srcId="{D492E173-18E9-4D54-AAE5-5069C711678F}" destId="{01E3B142-D9D2-4FB0-9A0A-C8EF2DA9DAA2}" srcOrd="0" destOrd="0" presId="urn:microsoft.com/office/officeart/2005/8/layout/chevron2"/>
    <dgm:cxn modelId="{DB603D41-D907-41F3-ACD0-86C96B179231}" type="presParOf" srcId="{D492E173-18E9-4D54-AAE5-5069C711678F}" destId="{50E282D2-A77D-4D1E-BA74-43703201C57E}" srcOrd="1" destOrd="0" presId="urn:microsoft.com/office/officeart/2005/8/layout/chevron2"/>
    <dgm:cxn modelId="{DF2722B1-9131-4CDB-95B5-8F20F129FE48}" type="presParOf" srcId="{60985A8C-992F-418B-B738-71469903ECD9}" destId="{0CF7821A-18B8-4A46-8C95-1849345F0B57}" srcOrd="1" destOrd="0" presId="urn:microsoft.com/office/officeart/2005/8/layout/chevron2"/>
    <dgm:cxn modelId="{6CBFCB44-8134-495B-95B9-3A94FD510949}" type="presParOf" srcId="{60985A8C-992F-418B-B738-71469903ECD9}" destId="{86D49553-1E6F-4780-BDA1-A667A6D2DBAA}" srcOrd="2" destOrd="0" presId="urn:microsoft.com/office/officeart/2005/8/layout/chevron2"/>
    <dgm:cxn modelId="{B513AF65-9266-410E-AC6D-AD26D3F9BF55}" type="presParOf" srcId="{86D49553-1E6F-4780-BDA1-A667A6D2DBAA}" destId="{4928CEB7-3FB2-4335-B1E0-8EB36765B6AD}" srcOrd="0" destOrd="0" presId="urn:microsoft.com/office/officeart/2005/8/layout/chevron2"/>
    <dgm:cxn modelId="{890F0E63-16F8-47D3-B2E1-DB3139080F0E}" type="presParOf" srcId="{86D49553-1E6F-4780-BDA1-A667A6D2DBAA}" destId="{7A7B06EC-3754-405B-83FB-9F5193555828}" srcOrd="1" destOrd="0" presId="urn:microsoft.com/office/officeart/2005/8/layout/chevron2"/>
    <dgm:cxn modelId="{AC33807F-B1A7-4B87-87F0-4D4C013AAE8E}" type="presParOf" srcId="{60985A8C-992F-418B-B738-71469903ECD9}" destId="{B424685D-BFF6-4C34-8E75-9978741985F0}" srcOrd="3" destOrd="0" presId="urn:microsoft.com/office/officeart/2005/8/layout/chevron2"/>
    <dgm:cxn modelId="{5C855DDA-B022-4A1D-8D44-AECBA8B08B27}" type="presParOf" srcId="{60985A8C-992F-418B-B738-71469903ECD9}" destId="{D523759B-DE80-411E-B570-1BEFF6986690}" srcOrd="4" destOrd="0" presId="urn:microsoft.com/office/officeart/2005/8/layout/chevron2"/>
    <dgm:cxn modelId="{4AF0F8EE-93AF-47FD-B520-336EBFCF3ED0}" type="presParOf" srcId="{D523759B-DE80-411E-B570-1BEFF6986690}" destId="{BC645D0E-B649-4047-81E7-F6D4FB494495}" srcOrd="0" destOrd="0" presId="urn:microsoft.com/office/officeart/2005/8/layout/chevron2"/>
    <dgm:cxn modelId="{45343459-675C-4018-86F9-DBB8C470BF98}" type="presParOf" srcId="{D523759B-DE80-411E-B570-1BEFF6986690}" destId="{C3DA4892-F42B-4D9B-977C-37DFD701AC3D}" srcOrd="1" destOrd="0" presId="urn:microsoft.com/office/officeart/2005/8/layout/chevron2"/>
    <dgm:cxn modelId="{4A111C34-E127-4D1D-AFBE-92B66BB02EB1}" type="presParOf" srcId="{60985A8C-992F-418B-B738-71469903ECD9}" destId="{9E9EECFA-7EED-4F9F-BAFA-F11D1AAB17CD}" srcOrd="5" destOrd="0" presId="urn:microsoft.com/office/officeart/2005/8/layout/chevron2"/>
    <dgm:cxn modelId="{D437D644-31F8-4D7A-A30F-B1920F286AED}" type="presParOf" srcId="{60985A8C-992F-418B-B738-71469903ECD9}" destId="{12AEDC55-8A6F-41BC-9ECF-196EBDC9A26C}" srcOrd="6" destOrd="0" presId="urn:microsoft.com/office/officeart/2005/8/layout/chevron2"/>
    <dgm:cxn modelId="{45629CD2-AF27-4CC1-AAE0-46FE3BDE660D}" type="presParOf" srcId="{12AEDC55-8A6F-41BC-9ECF-196EBDC9A26C}" destId="{50C12CB7-CE52-445E-8178-E1F930A2F934}" srcOrd="0" destOrd="0" presId="urn:microsoft.com/office/officeart/2005/8/layout/chevron2"/>
    <dgm:cxn modelId="{E32ABB26-1D2A-4F82-B0E1-09693564FCE3}" type="presParOf" srcId="{12AEDC55-8A6F-41BC-9ECF-196EBDC9A26C}" destId="{C15B505D-2196-48D8-A6B0-31F2551E030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3B142-D9D2-4FB0-9A0A-C8EF2DA9DAA2}">
      <dsp:nvSpPr>
        <dsp:cNvPr id="0" name=""/>
        <dsp:cNvSpPr/>
      </dsp:nvSpPr>
      <dsp:spPr>
        <a:xfrm rot="5400000">
          <a:off x="-185979" y="189494"/>
          <a:ext cx="1239864" cy="867905"/>
        </a:xfrm>
        <a:prstGeom prst="chevron">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100000"/>
            </a:lnSpc>
            <a:spcBef>
              <a:spcPct val="0"/>
            </a:spcBef>
            <a:spcAft>
              <a:spcPct val="35000"/>
            </a:spcAft>
            <a:buNone/>
          </a:pPr>
          <a:r>
            <a:rPr lang="en-US" sz="2300" b="0" i="0" u="none" kern="1200" baseline="0">
              <a:rtl val="0"/>
            </a:rPr>
            <a:t>1 </a:t>
          </a:r>
          <a:endParaRPr altLang="en-US" sz="2300" kern="1200"/>
        </a:p>
      </dsp:txBody>
      <dsp:txXfrm rot="-5400000">
        <a:off x="1" y="437468"/>
        <a:ext cx="867905" cy="371959"/>
      </dsp:txXfrm>
    </dsp:sp>
    <dsp:sp modelId="{50E282D2-A77D-4D1E-BA74-43703201C57E}">
      <dsp:nvSpPr>
        <dsp:cNvPr id="0" name=""/>
        <dsp:cNvSpPr/>
      </dsp:nvSpPr>
      <dsp:spPr>
        <a:xfrm rot="5400000">
          <a:off x="5517396" y="-4645975"/>
          <a:ext cx="805912" cy="10104894"/>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sz="4000" kern="1200">
              <a:sym typeface="+mn-ea"/>
            </a:rPr>
            <a:t>T</a:t>
          </a:r>
          <a:r>
            <a:rPr lang="en-US" sz="4000" kern="1200">
              <a:sym typeface="+mn-ea"/>
            </a:rPr>
            <a:t>o Conduct the MARKET RESEARCH</a:t>
          </a:r>
          <a:endParaRPr lang="en-US" sz="4000" kern="1200"/>
        </a:p>
      </dsp:txBody>
      <dsp:txXfrm rot="-5400000">
        <a:off x="867906" y="42856"/>
        <a:ext cx="10065553" cy="727230"/>
      </dsp:txXfrm>
    </dsp:sp>
    <dsp:sp modelId="{4928CEB7-3FB2-4335-B1E0-8EB36765B6AD}">
      <dsp:nvSpPr>
        <dsp:cNvPr id="0" name=""/>
        <dsp:cNvSpPr/>
      </dsp:nvSpPr>
      <dsp:spPr>
        <a:xfrm rot="5400000">
          <a:off x="-185979" y="1282623"/>
          <a:ext cx="1239864" cy="867905"/>
        </a:xfrm>
        <a:prstGeom prst="chevron">
          <a:avLst/>
        </a:prstGeom>
        <a:solidFill>
          <a:schemeClr val="accent2">
            <a:alpha val="90000"/>
            <a:hueOff val="0"/>
            <a:satOff val="0"/>
            <a:lumOff val="0"/>
            <a:alphaOff val="-13333"/>
          </a:schemeClr>
        </a:solidFill>
        <a:ln w="12700" cap="flat" cmpd="sng" algn="ctr">
          <a:solidFill>
            <a:schemeClr val="accent2">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100000"/>
            </a:lnSpc>
            <a:spcBef>
              <a:spcPct val="0"/>
            </a:spcBef>
            <a:spcAft>
              <a:spcPct val="35000"/>
            </a:spcAft>
            <a:buNone/>
          </a:pPr>
          <a:r>
            <a:rPr lang="en-US" sz="2300" kern="1200"/>
            <a:t>2</a:t>
          </a:r>
        </a:p>
      </dsp:txBody>
      <dsp:txXfrm rot="-5400000">
        <a:off x="1" y="1530597"/>
        <a:ext cx="867905" cy="371959"/>
      </dsp:txXfrm>
    </dsp:sp>
    <dsp:sp modelId="{7A7B06EC-3754-405B-83FB-9F5193555828}">
      <dsp:nvSpPr>
        <dsp:cNvPr id="0" name=""/>
        <dsp:cNvSpPr/>
      </dsp:nvSpPr>
      <dsp:spPr>
        <a:xfrm rot="5400000">
          <a:off x="5517396" y="-3552847"/>
          <a:ext cx="805912" cy="10104894"/>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100000"/>
            </a:lnSpc>
            <a:spcBef>
              <a:spcPct val="0"/>
            </a:spcBef>
            <a:spcAft>
              <a:spcPct val="15000"/>
            </a:spcAft>
            <a:buChar char="•"/>
          </a:pPr>
          <a:r>
            <a:rPr lang="en-US" sz="4000" kern="1200">
              <a:sym typeface="+mn-ea"/>
            </a:rPr>
            <a:t>To Analyze the CONSUMER INSIGHT</a:t>
          </a:r>
          <a:endParaRPr lang="en-US" sz="4000" kern="1200"/>
        </a:p>
      </dsp:txBody>
      <dsp:txXfrm rot="-5400000">
        <a:off x="867906" y="1135984"/>
        <a:ext cx="10065553" cy="727230"/>
      </dsp:txXfrm>
    </dsp:sp>
    <dsp:sp modelId="{BC645D0E-B649-4047-81E7-F6D4FB494495}">
      <dsp:nvSpPr>
        <dsp:cNvPr id="0" name=""/>
        <dsp:cNvSpPr/>
      </dsp:nvSpPr>
      <dsp:spPr>
        <a:xfrm rot="5400000">
          <a:off x="-185979" y="2375751"/>
          <a:ext cx="1239864" cy="867905"/>
        </a:xfrm>
        <a:prstGeom prst="chevron">
          <a:avLst/>
        </a:prstGeom>
        <a:solidFill>
          <a:schemeClr val="accent2">
            <a:alpha val="90000"/>
            <a:hueOff val="0"/>
            <a:satOff val="0"/>
            <a:lumOff val="0"/>
            <a:alphaOff val="-26667"/>
          </a:schemeClr>
        </a:solidFill>
        <a:ln w="12700" cap="flat" cmpd="sng" algn="ctr">
          <a:solidFill>
            <a:schemeClr val="accent2">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100000"/>
            </a:lnSpc>
            <a:spcBef>
              <a:spcPct val="0"/>
            </a:spcBef>
            <a:spcAft>
              <a:spcPct val="35000"/>
            </a:spcAft>
            <a:buNone/>
          </a:pPr>
          <a:r>
            <a:rPr lang="en-US" sz="2300" kern="1200"/>
            <a:t>3</a:t>
          </a:r>
        </a:p>
      </dsp:txBody>
      <dsp:txXfrm rot="-5400000">
        <a:off x="1" y="2623725"/>
        <a:ext cx="867905" cy="371959"/>
      </dsp:txXfrm>
    </dsp:sp>
    <dsp:sp modelId="{C3DA4892-F42B-4D9B-977C-37DFD701AC3D}">
      <dsp:nvSpPr>
        <dsp:cNvPr id="0" name=""/>
        <dsp:cNvSpPr/>
      </dsp:nvSpPr>
      <dsp:spPr>
        <a:xfrm rot="5400000">
          <a:off x="5517396" y="-2459719"/>
          <a:ext cx="805912" cy="10104894"/>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sz="4000" kern="1200">
              <a:sym typeface="+mn-ea"/>
            </a:rPr>
            <a:t>T</a:t>
          </a:r>
          <a:r>
            <a:rPr lang="en-US" sz="4000" kern="1200">
              <a:sym typeface="+mn-ea"/>
            </a:rPr>
            <a:t>o understand the BRAND PERCEPTION</a:t>
          </a:r>
          <a:endParaRPr lang="en-US" sz="4000" kern="1200"/>
        </a:p>
      </dsp:txBody>
      <dsp:txXfrm rot="-5400000">
        <a:off x="867906" y="2229112"/>
        <a:ext cx="10065553" cy="727230"/>
      </dsp:txXfrm>
    </dsp:sp>
    <dsp:sp modelId="{50C12CB7-CE52-445E-8178-E1F930A2F934}">
      <dsp:nvSpPr>
        <dsp:cNvPr id="0" name=""/>
        <dsp:cNvSpPr/>
      </dsp:nvSpPr>
      <dsp:spPr>
        <a:xfrm rot="5400000">
          <a:off x="-185979" y="3468879"/>
          <a:ext cx="1239864" cy="867905"/>
        </a:xfrm>
        <a:prstGeom prst="chevron">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100000"/>
            </a:lnSpc>
            <a:spcBef>
              <a:spcPct val="0"/>
            </a:spcBef>
            <a:spcAft>
              <a:spcPct val="35000"/>
            </a:spcAft>
            <a:buNone/>
          </a:pPr>
          <a:r>
            <a:rPr lang="en-US" sz="2300" kern="1200"/>
            <a:t>4</a:t>
          </a:r>
        </a:p>
      </dsp:txBody>
      <dsp:txXfrm rot="-5400000">
        <a:off x="1" y="3716853"/>
        <a:ext cx="867905" cy="371959"/>
      </dsp:txXfrm>
    </dsp:sp>
    <dsp:sp modelId="{C15B505D-2196-48D8-A6B0-31F2551E030A}">
      <dsp:nvSpPr>
        <dsp:cNvPr id="0" name=""/>
        <dsp:cNvSpPr/>
      </dsp:nvSpPr>
      <dsp:spPr>
        <a:xfrm rot="5400000">
          <a:off x="5517396" y="-1366591"/>
          <a:ext cx="805912" cy="10104894"/>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sz="4000" kern="1200">
              <a:sym typeface="+mn-ea"/>
            </a:rPr>
            <a:t>T</a:t>
          </a:r>
          <a:r>
            <a:rPr lang="en-US" sz="4000" kern="1200">
              <a:sym typeface="+mn-ea"/>
            </a:rPr>
            <a:t>o Evaluate the PRICING STRATEGY</a:t>
          </a:r>
          <a:endParaRPr lang="en-US" sz="4000" kern="1200"/>
        </a:p>
      </dsp:txBody>
      <dsp:txXfrm rot="-5400000">
        <a:off x="867906" y="3322240"/>
        <a:ext cx="10065553" cy="7272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4/16/2024</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a:effectLst>
                  <a:glow rad="139700">
                    <a:schemeClr val="accent4">
                      <a:satMod val="175000"/>
                      <a:alpha val="40000"/>
                    </a:schemeClr>
                  </a:glow>
                </a:effectLst>
              </a:rPr>
              <a:t> SUMMER INTERNSHIP PRESENTATION</a:t>
            </a:r>
          </a:p>
        </p:txBody>
      </p:sp>
      <p:pic>
        <p:nvPicPr>
          <p:cNvPr id="4" name="Content Placeholder 3"/>
          <p:cNvPicPr>
            <a:picLocks noGrp="1" noChangeAspect="1"/>
          </p:cNvPicPr>
          <p:nvPr>
            <p:ph sz="half" idx="1"/>
          </p:nvPr>
        </p:nvPicPr>
        <p:blipFill>
          <a:blip r:embed="rId2"/>
          <a:stretch>
            <a:fillRect/>
          </a:stretch>
        </p:blipFill>
        <p:spPr>
          <a:xfrm>
            <a:off x="188595" y="0"/>
            <a:ext cx="1555115" cy="1555115"/>
          </a:xfrm>
          <a:prstGeom prst="rect">
            <a:avLst/>
          </a:prstGeom>
        </p:spPr>
      </p:pic>
      <p:sp>
        <p:nvSpPr>
          <p:cNvPr id="6" name="Text Box 5"/>
          <p:cNvSpPr txBox="1"/>
          <p:nvPr/>
        </p:nvSpPr>
        <p:spPr>
          <a:xfrm>
            <a:off x="688975" y="4483100"/>
            <a:ext cx="1845945" cy="1198880"/>
          </a:xfrm>
          <a:prstGeom prst="rect">
            <a:avLst/>
          </a:prstGeom>
          <a:noFill/>
        </p:spPr>
        <p:txBody>
          <a:bodyPr wrap="none" rtlCol="0">
            <a:spAutoFit/>
          </a:bodyPr>
          <a:lstStyle/>
          <a:p>
            <a:r>
              <a:rPr lang="en-US"/>
              <a:t>PREPARED BY-</a:t>
            </a:r>
          </a:p>
          <a:p>
            <a:r>
              <a:rPr lang="en-US"/>
              <a:t>Aakash Sahu</a:t>
            </a:r>
          </a:p>
          <a:p>
            <a:r>
              <a:rPr lang="en-US"/>
              <a:t>2206258001</a:t>
            </a:r>
          </a:p>
          <a:p>
            <a:r>
              <a:rPr lang="en-US"/>
              <a:t>MBA 2nd year</a:t>
            </a:r>
          </a:p>
        </p:txBody>
      </p:sp>
      <p:sp>
        <p:nvSpPr>
          <p:cNvPr id="8" name="Text Box 7"/>
          <p:cNvSpPr txBox="1"/>
          <p:nvPr/>
        </p:nvSpPr>
        <p:spPr>
          <a:xfrm>
            <a:off x="7129780" y="4483100"/>
            <a:ext cx="4644390" cy="922020"/>
          </a:xfrm>
          <a:prstGeom prst="rect">
            <a:avLst/>
          </a:prstGeom>
          <a:noFill/>
        </p:spPr>
        <p:txBody>
          <a:bodyPr wrap="none" rtlCol="0">
            <a:spAutoFit/>
          </a:bodyPr>
          <a:lstStyle/>
          <a:p>
            <a:r>
              <a:rPr lang="en-US"/>
              <a:t>SIP MENTOR- Prof. Naveen L</a:t>
            </a:r>
          </a:p>
          <a:p>
            <a:r>
              <a:rPr lang="en-US"/>
              <a:t>CORPORATE MENTOR- Mr Sanjeev Gupta</a:t>
            </a:r>
          </a:p>
          <a:p>
            <a:r>
              <a:rPr lang="en-US"/>
              <a:t>Vice President, “My Home Group”</a:t>
            </a:r>
          </a:p>
        </p:txBody>
      </p:sp>
      <p:pic>
        <p:nvPicPr>
          <p:cNvPr id="9" name="Content Placeholder 8"/>
          <p:cNvPicPr>
            <a:picLocks noGrp="1" noChangeAspect="1"/>
          </p:cNvPicPr>
          <p:nvPr>
            <p:ph sz="half" idx="2"/>
          </p:nvPr>
        </p:nvPicPr>
        <p:blipFill>
          <a:blip r:embed="rId3"/>
          <a:stretch>
            <a:fillRect/>
          </a:stretch>
        </p:blipFill>
        <p:spPr>
          <a:xfrm>
            <a:off x="10680700" y="0"/>
            <a:ext cx="1511300" cy="1555750"/>
          </a:xfrm>
          <a:prstGeom prst="rect">
            <a:avLst/>
          </a:prstGeom>
        </p:spPr>
      </p:pic>
      <p:sp>
        <p:nvSpPr>
          <p:cNvPr id="10" name="Text Box 9"/>
          <p:cNvSpPr txBox="1"/>
          <p:nvPr/>
        </p:nvSpPr>
        <p:spPr>
          <a:xfrm>
            <a:off x="2150110" y="2292350"/>
            <a:ext cx="7891780" cy="1753235"/>
          </a:xfrm>
          <a:prstGeom prst="rect">
            <a:avLst/>
          </a:prstGeom>
          <a:solidFill>
            <a:schemeClr val="accent2">
              <a:lumMod val="20000"/>
              <a:lumOff val="80000"/>
            </a:schemeClr>
          </a:solidFill>
        </p:spPr>
        <p:txBody>
          <a:bodyPr wrap="square" rtlCol="0">
            <a:spAutoFit/>
          </a:bodyPr>
          <a:lstStyle/>
          <a:p>
            <a:pPr algn="l"/>
            <a:r>
              <a:rPr lang="en-US" sz="3600" i="1">
                <a:effectLst>
                  <a:reflection blurRad="6350" stA="55000" endA="300" endPos="45500" dir="5400000" sy="-100000" algn="bl" rotWithShape="0"/>
                </a:effectLst>
              </a:rPr>
              <a:t>Study of Dealers perception at “My Home Industries”: A quantitative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715" y="0"/>
            <a:ext cx="12197080" cy="6858635"/>
          </a:xfrm>
          <a:prstGeom prst="rect">
            <a:avLst/>
          </a:prstGeom>
        </p:spPr>
      </p:pic>
    </p:spTree>
  </p:cSld>
  <p:clrMapOvr>
    <a:masterClrMapping/>
  </p:clrMapOvr>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16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483"/>
            <a:ext cx="10972800" cy="1143000"/>
          </a:xfrm>
        </p:spPr>
        <p:txBody>
          <a:bodyPr>
            <a:scene3d>
              <a:camera prst="orthographicFront"/>
              <a:lightRig rig="threePt" dir="t"/>
            </a:scene3d>
          </a:bodyPr>
          <a:lstStyle/>
          <a:p>
            <a:pPr algn="ctr"/>
            <a:r>
              <a:rPr lang="en-US" b="1" u="sng">
                <a:ln w="22225">
                  <a:solidFill>
                    <a:schemeClr val="accent2"/>
                  </a:solidFill>
                  <a:prstDash val="solid"/>
                </a:ln>
                <a:solidFill>
                  <a:schemeClr val="accent2">
                    <a:lumMod val="40000"/>
                    <a:lumOff val="60000"/>
                  </a:schemeClr>
                </a:solidFill>
                <a:effectLst/>
                <a:sym typeface="+mn-ea"/>
              </a:rPr>
              <a:t>Company Overview</a:t>
            </a:r>
            <a:br>
              <a:rPr lang="en-US" b="1" u="sng">
                <a:ln w="22225">
                  <a:solidFill>
                    <a:schemeClr val="accent2"/>
                  </a:solidFill>
                  <a:prstDash val="solid"/>
                </a:ln>
                <a:solidFill>
                  <a:schemeClr val="accent2">
                    <a:lumMod val="40000"/>
                    <a:lumOff val="60000"/>
                  </a:schemeClr>
                </a:solidFill>
                <a:effectLst/>
              </a:rPr>
            </a:br>
            <a:r>
              <a:rPr lang="en-US">
                <a:ln w="22225">
                  <a:solidFill>
                    <a:schemeClr val="accent2"/>
                  </a:solidFill>
                  <a:prstDash val="solid"/>
                </a:ln>
                <a:solidFill>
                  <a:schemeClr val="accent2">
                    <a:lumMod val="40000"/>
                    <a:lumOff val="60000"/>
                  </a:schemeClr>
                </a:solidFill>
                <a:effectLst/>
              </a:rPr>
              <a:t> </a:t>
            </a:r>
          </a:p>
        </p:txBody>
      </p:sp>
      <p:sp>
        <p:nvSpPr>
          <p:cNvPr id="9" name="Content Placeholder 8"/>
          <p:cNvSpPr>
            <a:spLocks noGrp="1"/>
          </p:cNvSpPr>
          <p:nvPr>
            <p:ph idx="1"/>
          </p:nvPr>
        </p:nvSpPr>
        <p:spPr/>
        <p:txBody>
          <a:bodyPr/>
          <a:lstStyle/>
          <a:p>
            <a:pPr algn="l"/>
            <a:r>
              <a:rPr lang="en-US"/>
              <a:t>Industry- Manufact</a:t>
            </a:r>
            <a:r>
              <a:rPr lang="en-US">
                <a:sym typeface="+mn-ea"/>
              </a:rPr>
              <a:t>uring</a:t>
            </a:r>
            <a:endParaRPr lang="en-US"/>
          </a:p>
          <a:p>
            <a:r>
              <a:rPr lang="en-US"/>
              <a:t>Founded- 1997</a:t>
            </a:r>
          </a:p>
          <a:p>
            <a:r>
              <a:rPr lang="en-US"/>
              <a:t>Headquarter- Hyderabad, Telangana</a:t>
            </a:r>
          </a:p>
          <a:p>
            <a:r>
              <a:rPr lang="en-US"/>
              <a:t>States presence- 11 </a:t>
            </a:r>
          </a:p>
          <a:p>
            <a:r>
              <a:rPr lang="en-US"/>
              <a:t>Products- Cement( Solid HD+, Maha cement etc.)</a:t>
            </a:r>
          </a:p>
          <a:p>
            <a:r>
              <a:rPr lang="en-US"/>
              <a:t>Revenue- over INR 500cr (ending of  31 March 2023)</a:t>
            </a:r>
          </a:p>
          <a:p>
            <a:r>
              <a:rPr lang="en-US"/>
              <a:t>Number of employees- 1001- 5000 employees</a:t>
            </a:r>
          </a:p>
        </p:txBody>
      </p:sp>
      <p:pic>
        <p:nvPicPr>
          <p:cNvPr id="10" name="image4.jpeg"/>
          <p:cNvPicPr>
            <a:picLocks noChangeAspect="1"/>
          </p:cNvPicPr>
          <p:nvPr/>
        </p:nvPicPr>
        <p:blipFill>
          <a:blip r:embed="rId3" cstate="print"/>
          <a:stretch>
            <a:fillRect/>
          </a:stretch>
        </p:blipFill>
        <p:spPr>
          <a:xfrm>
            <a:off x="10109200" y="-317"/>
            <a:ext cx="2082800" cy="2143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ircle(in)">
                                      <p:cBhvr>
                                        <p:cTn id="7" dur="2000"/>
                                        <p:tgtEl>
                                          <p:spTgt spid="9">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circle(in)">
                                      <p:cBhvr>
                                        <p:cTn id="10" dur="2000"/>
                                        <p:tgtEl>
                                          <p:spTgt spid="9">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circle(in)">
                                      <p:cBhvr>
                                        <p:cTn id="13" dur="2000"/>
                                        <p:tgtEl>
                                          <p:spTgt spid="9">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circle(in)">
                                      <p:cBhvr>
                                        <p:cTn id="16" dur="2000"/>
                                        <p:tgtEl>
                                          <p:spTgt spid="9">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circle(in)">
                                      <p:cBhvr>
                                        <p:cTn id="19" dur="2000"/>
                                        <p:tgtEl>
                                          <p:spTgt spid="9">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circle(in)">
                                      <p:cBhvr>
                                        <p:cTn id="22" dur="2000"/>
                                        <p:tgtEl>
                                          <p:spTgt spid="9">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circle(in)">
                                      <p:cBhvr>
                                        <p:cTn id="25" dur="20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7235"/>
            <a:ext cx="9144000" cy="937260"/>
          </a:xfrm>
        </p:spPr>
        <p:style>
          <a:lnRef idx="2">
            <a:schemeClr val="dk1"/>
          </a:lnRef>
          <a:fillRef idx="1">
            <a:schemeClr val="lt1"/>
          </a:fillRef>
          <a:effectRef idx="0">
            <a:schemeClr val="dk1"/>
          </a:effectRef>
          <a:fontRef idx="minor">
            <a:schemeClr val="dk1"/>
          </a:fontRef>
        </p:style>
        <p:txBody>
          <a:bodyPr>
            <a:scene3d>
              <a:camera prst="orthographicFront"/>
              <a:lightRig rig="threePt" dir="t"/>
            </a:scene3d>
          </a:bodyPr>
          <a:lstStyle/>
          <a:p>
            <a:r>
              <a:rPr lang="en-US" u="sng" dirty="0">
                <a:ln w="9525">
                  <a:solidFill>
                    <a:schemeClr val="bg1"/>
                  </a:solidFill>
                  <a:prstDash val="solid"/>
                </a:ln>
                <a:solidFill>
                  <a:schemeClr val="tx1"/>
                </a:solidFill>
                <a:effectLst>
                  <a:glow rad="101600">
                    <a:schemeClr val="accent1">
                      <a:lumMod val="50000"/>
                      <a:alpha val="40000"/>
                    </a:schemeClr>
                  </a:glow>
                  <a:outerShdw blurRad="12700" dist="38100" dir="2700000" algn="tl" rotWithShape="0">
                    <a:schemeClr val="bg1">
                      <a:lumMod val="50000"/>
                    </a:schemeClr>
                  </a:outerShdw>
                </a:effectLst>
              </a:rPr>
              <a:t>INTRODUCTION</a:t>
            </a:r>
          </a:p>
        </p:txBody>
      </p:sp>
      <p:sp>
        <p:nvSpPr>
          <p:cNvPr id="3" name="Subtitle 2"/>
          <p:cNvSpPr>
            <a:spLocks noGrp="1"/>
          </p:cNvSpPr>
          <p:nvPr>
            <p:ph type="subTitle" idx="1"/>
          </p:nvPr>
        </p:nvSpPr>
        <p:spPr>
          <a:xfrm>
            <a:off x="1524000" y="1979930"/>
            <a:ext cx="9144000" cy="3277870"/>
          </a:xfrm>
        </p:spPr>
        <p:txBody>
          <a:bodyPr/>
          <a:lstStyle/>
          <a:p>
            <a:pPr algn="l"/>
            <a:r>
              <a:rPr lang="en-US" b="1" u="sng"/>
              <a:t>QUANTITATIVE ANALYSIS</a:t>
            </a:r>
          </a:p>
          <a:p>
            <a:pPr algn="l"/>
            <a:r>
              <a:rPr lang="en-US"/>
              <a:t>Quantitative analysis is a method of understanding and evaluating data through mathematical and statistical techniques.</a:t>
            </a:r>
          </a:p>
          <a:p>
            <a:pPr algn="l"/>
            <a:r>
              <a:rPr lang="en-US" b="1" i="1" u="sng"/>
              <a:t>Key Features</a:t>
            </a:r>
          </a:p>
          <a:p>
            <a:pPr marL="285750" indent="-285750" algn="l">
              <a:buFont typeface="Wingdings" panose="05000000000000000000" charset="0"/>
              <a:buChar char="Ø"/>
            </a:pPr>
            <a:r>
              <a:rPr lang="en-US"/>
              <a:t> Data Collection</a:t>
            </a:r>
          </a:p>
          <a:p>
            <a:pPr marL="285750" indent="-285750" algn="l">
              <a:buFont typeface="Wingdings" panose="05000000000000000000" charset="0"/>
              <a:buChar char="Ø"/>
            </a:pPr>
            <a:r>
              <a:rPr lang="en-US"/>
              <a:t> Data Organization</a:t>
            </a:r>
          </a:p>
          <a:p>
            <a:pPr marL="285750" indent="-285750" algn="l">
              <a:buFont typeface="Wingdings" panose="05000000000000000000" charset="0"/>
              <a:buChar char="Ø"/>
            </a:pPr>
            <a:r>
              <a:rPr lang="en-US"/>
              <a:t> Data Visualization</a:t>
            </a:r>
          </a:p>
          <a:p>
            <a:pPr marL="285750" indent="-285750" algn="l">
              <a:buFont typeface="Wingdings" panose="05000000000000000000" charset="0"/>
              <a:buChar char="Ø"/>
            </a:pPr>
            <a:r>
              <a:rPr lang="en-US"/>
              <a:t> Interpretation and Conclusion</a:t>
            </a:r>
          </a:p>
          <a:p>
            <a:pPr algn="l">
              <a:buFont typeface="Wingdings" panose="05000000000000000000" charset="0"/>
            </a:pPr>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44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1" u="sng">
                <a:effectLst>
                  <a:glow rad="139700">
                    <a:schemeClr val="accent4">
                      <a:satMod val="175000"/>
                      <a:alpha val="40000"/>
                    </a:schemeClr>
                  </a:glow>
                </a:effectLst>
              </a:rPr>
              <a:t>OBJECTIVES</a:t>
            </a:r>
          </a:p>
        </p:txBody>
      </p:sp>
      <p:graphicFrame>
        <p:nvGraphicFramePr>
          <p:cNvPr id="8" name="Diagram 7"/>
          <p:cNvGraphicFramePr/>
          <p:nvPr/>
        </p:nvGraphicFramePr>
        <p:xfrm>
          <a:off x="609600" y="1600200"/>
          <a:ext cx="10972800" cy="4526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45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228600">
                    <a:schemeClr val="bg2">
                      <a:lumMod val="50000"/>
                      <a:alpha val="40000"/>
                    </a:schemeClr>
                  </a:glow>
                </a:effectLst>
              </a:rPr>
              <a:t>RESEARCH METHODOLOGY</a:t>
            </a:r>
          </a:p>
        </p:txBody>
      </p:sp>
      <p:graphicFrame>
        <p:nvGraphicFramePr>
          <p:cNvPr id="7" name="Content Placeholder 6"/>
          <p:cNvGraphicFramePr>
            <a:graphicFrameLocks noGrp="1"/>
          </p:cNvGraphicFramePr>
          <p:nvPr>
            <p:ph idx="1"/>
          </p:nvPr>
        </p:nvGraphicFramePr>
        <p:xfrm>
          <a:off x="1390650" y="1489075"/>
          <a:ext cx="9634855" cy="5006975"/>
        </p:xfrm>
        <a:graphic>
          <a:graphicData uri="http://schemas.openxmlformats.org/drawingml/2006/table">
            <a:tbl>
              <a:tblPr firstRow="1" bandRow="1">
                <a:tableStyleId>{5940675A-B579-460E-94D1-54222C63F5DA}</a:tableStyleId>
              </a:tblPr>
              <a:tblGrid>
                <a:gridCol w="4451985">
                  <a:extLst>
                    <a:ext uri="{9D8B030D-6E8A-4147-A177-3AD203B41FA5}">
                      <a16:colId xmlns:a16="http://schemas.microsoft.com/office/drawing/2014/main" val="20000"/>
                    </a:ext>
                  </a:extLst>
                </a:gridCol>
                <a:gridCol w="5182870">
                  <a:extLst>
                    <a:ext uri="{9D8B030D-6E8A-4147-A177-3AD203B41FA5}">
                      <a16:colId xmlns:a16="http://schemas.microsoft.com/office/drawing/2014/main" val="20001"/>
                    </a:ext>
                  </a:extLst>
                </a:gridCol>
              </a:tblGrid>
              <a:tr h="568325">
                <a:tc>
                  <a:txBody>
                    <a:bodyPr/>
                    <a:lstStyle/>
                    <a:p>
                      <a:pPr algn="ctr">
                        <a:buNone/>
                      </a:pPr>
                      <a:r>
                        <a:rPr lang="en-US" sz="2800" b="1">
                          <a:solidFill>
                            <a:srgbClr val="212121"/>
                          </a:solidFill>
                          <a:latin typeface="Times New Roman" panose="02020603050405020304" charset="0"/>
                          <a:cs typeface="Times New Roman" panose="02020603050405020304" charset="0"/>
                        </a:rPr>
                        <a:t>Research</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lstStyle/>
                    <a:p>
                      <a:pPr algn="ctr">
                        <a:buNone/>
                      </a:pPr>
                      <a:r>
                        <a:rPr lang="en-US" sz="2800">
                          <a:solidFill>
                            <a:srgbClr val="212121"/>
                          </a:solidFill>
                          <a:latin typeface="Times New Roman" panose="02020603050405020304" charset="0"/>
                          <a:cs typeface="Times New Roman" panose="02020603050405020304" charset="0"/>
                        </a:rPr>
                        <a:t>Quantitative</a:t>
                      </a:r>
                      <a:endParaRPr lang="en-US" sz="2800">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8325">
                <a:tc>
                  <a:txBody>
                    <a:bodyPr/>
                    <a:lstStyle/>
                    <a:p>
                      <a:pPr algn="ctr">
                        <a:buNone/>
                      </a:pPr>
                      <a:r>
                        <a:rPr lang="en-US" sz="2800" b="1">
                          <a:solidFill>
                            <a:srgbClr val="212121"/>
                          </a:solidFill>
                          <a:latin typeface="Times New Roman" panose="02020603050405020304" charset="0"/>
                          <a:cs typeface="Times New Roman" panose="02020603050405020304" charset="0"/>
                        </a:rPr>
                        <a:t>DataCollection</a:t>
                      </a:r>
                      <a:endParaRPr lang="en-US" sz="2800" b="1">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accent1">
                        <a:lumMod val="40000"/>
                        <a:lumOff val="60000"/>
                      </a:schemeClr>
                    </a:solidFill>
                  </a:tcPr>
                </a:tc>
                <a:tc>
                  <a:txBody>
                    <a:bodyPr/>
                    <a:lstStyle/>
                    <a:p>
                      <a:pPr algn="ctr">
                        <a:buNone/>
                      </a:pPr>
                      <a:r>
                        <a:rPr lang="en-US" sz="2800">
                          <a:solidFill>
                            <a:srgbClr val="212121"/>
                          </a:solidFill>
                          <a:latin typeface="Times New Roman" panose="02020603050405020304" charset="0"/>
                          <a:cs typeface="Times New Roman" panose="02020603050405020304" charset="0"/>
                        </a:rPr>
                        <a:t>Primary Data</a:t>
                      </a:r>
                      <a:endParaRPr lang="en-US" sz="2800">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546735">
                <a:tc>
                  <a:txBody>
                    <a:bodyPr/>
                    <a:lstStyle/>
                    <a:p>
                      <a:pPr algn="ctr">
                        <a:buNone/>
                      </a:pPr>
                      <a:r>
                        <a:rPr lang="en-US" sz="2800" b="1">
                          <a:solidFill>
                            <a:srgbClr val="212121"/>
                          </a:solidFill>
                          <a:latin typeface="Times New Roman" panose="02020603050405020304" charset="0"/>
                          <a:cs typeface="Times New Roman" panose="02020603050405020304" charset="0"/>
                        </a:rPr>
                        <a:t>SampleArea</a:t>
                      </a:r>
                      <a:endParaRPr lang="en-US" sz="2800" b="1">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lstStyle/>
                    <a:p>
                      <a:pPr algn="ctr">
                        <a:buNone/>
                      </a:pPr>
                      <a:r>
                        <a:rPr lang="en-US" sz="2800">
                          <a:solidFill>
                            <a:srgbClr val="212121"/>
                          </a:solidFill>
                          <a:latin typeface="Times New Roman" panose="02020603050405020304" charset="0"/>
                          <a:cs typeface="Times New Roman" panose="02020603050405020304" charset="0"/>
                        </a:rPr>
                        <a:t>Bhubaneswar,Cuttack</a:t>
                      </a:r>
                      <a:endParaRPr lang="en-US" sz="2800">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6735">
                <a:tc>
                  <a:txBody>
                    <a:bodyPr/>
                    <a:lstStyle/>
                    <a:p>
                      <a:pPr algn="ctr">
                        <a:buNone/>
                      </a:pPr>
                      <a:r>
                        <a:rPr lang="en-US" sz="2800" b="1">
                          <a:solidFill>
                            <a:srgbClr val="212121"/>
                          </a:solidFill>
                          <a:latin typeface="Times New Roman" panose="02020603050405020304" charset="0"/>
                          <a:cs typeface="Times New Roman" panose="02020603050405020304" charset="0"/>
                        </a:rPr>
                        <a:t>Samplesize</a:t>
                      </a:r>
                      <a:endParaRPr lang="en-US" sz="2800" b="1">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p>
                      <a:pPr algn="ctr">
                        <a:buNone/>
                      </a:pPr>
                      <a:r>
                        <a:rPr lang="en-US" sz="2800">
                          <a:solidFill>
                            <a:srgbClr val="212121"/>
                          </a:solidFill>
                          <a:latin typeface="Times New Roman" panose="02020603050405020304" charset="0"/>
                          <a:cs typeface="Times New Roman" panose="02020603050405020304" charset="0"/>
                        </a:rPr>
                        <a:t>80Dealers</a:t>
                      </a:r>
                      <a:endParaRPr lang="en-US" sz="2800">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3"/>
                  </a:ext>
                </a:extLst>
              </a:tr>
              <a:tr h="545465">
                <a:tc>
                  <a:txBody>
                    <a:bodyPr/>
                    <a:lstStyle/>
                    <a:p>
                      <a:pPr algn="ctr">
                        <a:buNone/>
                      </a:pPr>
                      <a:r>
                        <a:rPr lang="en-US" sz="2800" b="1">
                          <a:solidFill>
                            <a:srgbClr val="212121"/>
                          </a:solidFill>
                          <a:latin typeface="Times New Roman" panose="02020603050405020304" charset="0"/>
                          <a:cs typeface="Times New Roman" panose="02020603050405020304" charset="0"/>
                        </a:rPr>
                        <a:t>Samplingdesign</a:t>
                      </a:r>
                      <a:endParaRPr lang="en-US" sz="2800" b="1">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lstStyle/>
                    <a:p>
                      <a:pPr algn="ctr">
                        <a:buNone/>
                      </a:pPr>
                      <a:r>
                        <a:rPr lang="en-US" sz="2800">
                          <a:solidFill>
                            <a:srgbClr val="212121"/>
                          </a:solidFill>
                          <a:latin typeface="Times New Roman" panose="02020603050405020304" charset="0"/>
                          <a:cs typeface="Times New Roman" panose="02020603050405020304" charset="0"/>
                        </a:rPr>
                        <a:t>Nonprobability technique</a:t>
                      </a:r>
                      <a:endParaRPr lang="en-US" sz="2800">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9595">
                <a:tc>
                  <a:txBody>
                    <a:bodyPr/>
                    <a:lstStyle/>
                    <a:p>
                      <a:pPr algn="ctr">
                        <a:buNone/>
                      </a:pPr>
                      <a:r>
                        <a:rPr lang="en-US" sz="2800" b="1">
                          <a:solidFill>
                            <a:srgbClr val="212121"/>
                          </a:solidFill>
                          <a:latin typeface="Times New Roman" panose="02020603050405020304" charset="0"/>
                          <a:cs typeface="Times New Roman" panose="02020603050405020304" charset="0"/>
                        </a:rPr>
                        <a:t>Researchapproach</a:t>
                      </a:r>
                      <a:endParaRPr lang="en-US" sz="2800" b="1">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accent1">
                        <a:lumMod val="40000"/>
                        <a:lumOff val="60000"/>
                      </a:schemeClr>
                    </a:solidFill>
                  </a:tcPr>
                </a:tc>
                <a:tc>
                  <a:txBody>
                    <a:bodyPr/>
                    <a:lstStyle/>
                    <a:p>
                      <a:pPr algn="ctr">
                        <a:buNone/>
                      </a:pPr>
                      <a:r>
                        <a:rPr lang="en-US" sz="2800">
                          <a:solidFill>
                            <a:srgbClr val="212121"/>
                          </a:solidFill>
                          <a:latin typeface="Times New Roman" panose="02020603050405020304" charset="0"/>
                          <a:cs typeface="Times New Roman" panose="02020603050405020304" charset="0"/>
                        </a:rPr>
                        <a:t>Survey method</a:t>
                      </a:r>
                      <a:endParaRPr lang="en-US" sz="2800">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r h="567690">
                <a:tc>
                  <a:txBody>
                    <a:bodyPr/>
                    <a:lstStyle/>
                    <a:p>
                      <a:pPr algn="ctr">
                        <a:buNone/>
                      </a:pPr>
                      <a:r>
                        <a:rPr lang="en-US" sz="2800" b="1">
                          <a:solidFill>
                            <a:srgbClr val="212121"/>
                          </a:solidFill>
                          <a:latin typeface="Times New Roman" panose="02020603050405020304" charset="0"/>
                          <a:cs typeface="Times New Roman" panose="02020603050405020304" charset="0"/>
                        </a:rPr>
                        <a:t>ResearchInstrument</a:t>
                      </a:r>
                      <a:endParaRPr lang="en-US" sz="2800" b="1">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lstStyle/>
                    <a:p>
                      <a:pPr algn="ctr">
                        <a:buNone/>
                      </a:pPr>
                      <a:r>
                        <a:rPr lang="en-US" sz="2800">
                          <a:solidFill>
                            <a:srgbClr val="212121"/>
                          </a:solidFill>
                          <a:latin typeface="Times New Roman" panose="02020603050405020304" charset="0"/>
                          <a:cs typeface="Times New Roman" panose="02020603050405020304" charset="0"/>
                        </a:rPr>
                        <a:t>Questionnaire</a:t>
                      </a:r>
                      <a:endParaRPr lang="en-US" sz="2800">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9595">
                <a:tc>
                  <a:txBody>
                    <a:bodyPr/>
                    <a:lstStyle/>
                    <a:p>
                      <a:pPr algn="ctr">
                        <a:buNone/>
                      </a:pPr>
                      <a:r>
                        <a:rPr lang="en-US" sz="2800" b="1">
                          <a:solidFill>
                            <a:srgbClr val="212121"/>
                          </a:solidFill>
                          <a:latin typeface="Times New Roman" panose="02020603050405020304" charset="0"/>
                          <a:cs typeface="Times New Roman" panose="02020603050405020304" charset="0"/>
                        </a:rPr>
                        <a:t>SamplingTool</a:t>
                      </a:r>
                      <a:endParaRPr lang="en-US" sz="2800" b="1">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algn="ctr">
                        <a:buNone/>
                      </a:pPr>
                      <a:r>
                        <a:rPr lang="en-US" sz="2800">
                          <a:solidFill>
                            <a:srgbClr val="212121"/>
                          </a:solidFill>
                          <a:latin typeface="Times New Roman" panose="02020603050405020304" charset="0"/>
                          <a:cs typeface="Times New Roman" panose="02020603050405020304" charset="0"/>
                        </a:rPr>
                        <a:t>Structured Questionnaire method</a:t>
                      </a:r>
                      <a:endParaRPr lang="en-US" sz="2800">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r h="524510">
                <a:tc>
                  <a:txBody>
                    <a:bodyPr/>
                    <a:lstStyle/>
                    <a:p>
                      <a:pPr algn="ctr">
                        <a:buNone/>
                      </a:pPr>
                      <a:r>
                        <a:rPr lang="en-US" sz="2800" b="1">
                          <a:solidFill>
                            <a:srgbClr val="212121"/>
                          </a:solidFill>
                          <a:latin typeface="Times New Roman" panose="02020603050405020304" charset="0"/>
                          <a:cs typeface="Times New Roman" panose="02020603050405020304" charset="0"/>
                        </a:rPr>
                        <a:t>AnalyticalTool</a:t>
                      </a:r>
                      <a:endParaRPr lang="en-US" sz="2800" b="1">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tc>
                  <a:txBody>
                    <a:bodyPr/>
                    <a:lstStyle/>
                    <a:p>
                      <a:pPr algn="ctr">
                        <a:buNone/>
                      </a:pPr>
                      <a:r>
                        <a:rPr lang="en-US" sz="2800">
                          <a:solidFill>
                            <a:srgbClr val="212121"/>
                          </a:solidFill>
                          <a:latin typeface="Times New Roman" panose="02020603050405020304" charset="0"/>
                          <a:cs typeface="Times New Roman" panose="02020603050405020304" charset="0"/>
                        </a:rPr>
                        <a:t>RatingScale Method</a:t>
                      </a:r>
                      <a:endParaRPr lang="en-US" sz="2800">
                        <a:solidFill>
                          <a:srgbClr val="21212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3.jpeg"/>
          <p:cNvPicPr>
            <a:picLocks noGrp="1" noChangeAspect="1"/>
          </p:cNvPicPr>
          <p:nvPr>
            <p:ph idx="1"/>
          </p:nvPr>
        </p:nvPicPr>
        <p:blipFill>
          <a:blip r:embed="rId2" cstate="print"/>
          <a:stretch>
            <a:fillRect/>
          </a:stretch>
        </p:blipFill>
        <p:spPr>
          <a:xfrm>
            <a:off x="2995295" y="0"/>
            <a:ext cx="6951345" cy="68573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34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609918"/>
            <a:ext cx="10972800" cy="1143000"/>
          </a:xfrm>
        </p:spPr>
        <p:txBody>
          <a:bodyPr>
            <a:scene3d>
              <a:camera prst="orthographicFront"/>
              <a:lightRig rig="threePt" dir="t"/>
            </a:scene3d>
          </a:bodyPr>
          <a:lstStyle/>
          <a:p>
            <a:pPr algn="l"/>
            <a:r>
              <a:rPr lang="en-US" b="1" i="1" u="sng">
                <a:ln w="13462">
                  <a:solidFill>
                    <a:schemeClr val="bg1"/>
                  </a:solidFill>
                  <a:prstDash val="solid"/>
                </a:ln>
                <a:solidFill>
                  <a:schemeClr val="tx1">
                    <a:lumMod val="85000"/>
                    <a:lumOff val="15000"/>
                  </a:schemeClr>
                </a:solidFill>
                <a:effectLst>
                  <a:glow rad="139700">
                    <a:schemeClr val="accent4">
                      <a:satMod val="175000"/>
                      <a:alpha val="40000"/>
                    </a:schemeClr>
                  </a:glow>
                  <a:outerShdw dist="38100" dir="2700000" algn="bl" rotWithShape="0">
                    <a:schemeClr val="accent5"/>
                  </a:outerShdw>
                </a:effectLst>
              </a:rPr>
              <a:t>FINDINGS</a:t>
            </a:r>
          </a:p>
        </p:txBody>
      </p:sp>
      <p:sp>
        <p:nvSpPr>
          <p:cNvPr id="3" name="Content Placeholder 2"/>
          <p:cNvSpPr>
            <a:spLocks noGrp="1"/>
          </p:cNvSpPr>
          <p:nvPr>
            <p:ph idx="1"/>
          </p:nvPr>
        </p:nvSpPr>
        <p:spPr/>
        <p:txBody>
          <a:bodyPr/>
          <a:lstStyle/>
          <a:p>
            <a:pPr algn="just">
              <a:lnSpc>
                <a:spcPct val="100000"/>
              </a:lnSpc>
              <a:buAutoNum type="arabicPeriod"/>
            </a:pPr>
            <a:endParaRPr lang="en-US" sz="1600"/>
          </a:p>
          <a:p>
            <a:pPr algn="just">
              <a:lnSpc>
                <a:spcPct val="100000"/>
              </a:lnSpc>
              <a:buAutoNum type="arabicPeriod"/>
            </a:pPr>
            <a:endParaRPr lang="en-US" sz="1600"/>
          </a:p>
          <a:p>
            <a:pPr algn="just">
              <a:lnSpc>
                <a:spcPct val="100000"/>
              </a:lnSpc>
              <a:buAutoNum type="arabicPeriod"/>
            </a:pPr>
            <a:r>
              <a:rPr lang="en-US" sz="1600"/>
              <a:t>Ultra Tech have succesful distribution channel and other companies are still struggling to keep strong distribution channelto deliver products in each location.</a:t>
            </a:r>
          </a:p>
          <a:p>
            <a:pPr algn="just">
              <a:lnSpc>
                <a:spcPct val="100000"/>
              </a:lnSpc>
              <a:buAutoNum type="arabicPeriod"/>
            </a:pPr>
            <a:r>
              <a:rPr lang="en-US" sz="1600"/>
              <a:t>Most of the dealers have 6 to 10 years of experience in dealership among that they are dealing with Solid HD            cements above 10 years</a:t>
            </a:r>
          </a:p>
          <a:p>
            <a:pPr algn="just">
              <a:lnSpc>
                <a:spcPct val="100000"/>
              </a:lnSpc>
              <a:buAutoNum type="arabicPeriod"/>
            </a:pPr>
            <a:r>
              <a:rPr lang="en-US" sz="1600"/>
              <a:t>Most of the dealer rated that the quality of Solid HD is very good</a:t>
            </a:r>
          </a:p>
          <a:p>
            <a:pPr algn="just">
              <a:lnSpc>
                <a:spcPct val="100000"/>
              </a:lnSpc>
              <a:buAutoNum type="arabicPeriod"/>
            </a:pPr>
            <a:r>
              <a:rPr lang="en-US" sz="1600"/>
              <a:t>Most of the dealers are also dealing with the other brands to satisfy the need of various customers.</a:t>
            </a:r>
          </a:p>
          <a:p>
            <a:pPr algn="just">
              <a:lnSpc>
                <a:spcPct val="100000"/>
              </a:lnSpc>
              <a:buAutoNum type="arabicPeriod"/>
            </a:pPr>
            <a:r>
              <a:rPr lang="en-US" sz="1600"/>
              <a:t>According to the retailers outdoor advertisement and electronic media are consider to be more effective to promote Solid HD cements.</a:t>
            </a:r>
          </a:p>
          <a:p>
            <a:pPr algn="just">
              <a:lnSpc>
                <a:spcPct val="100000"/>
              </a:lnSpc>
              <a:buAutoNum type="arabicPeriod"/>
            </a:pPr>
            <a:r>
              <a:rPr lang="en-US" sz="1600"/>
              <a:t>Overall, 60% above dealers rated Solid HD cements as Good one in the current market.</a:t>
            </a:r>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0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pPr algn="l"/>
            <a:r>
              <a:rPr lang="en-US" b="1" i="1" u="sng">
                <a:effectLst>
                  <a:glow rad="139700">
                    <a:schemeClr val="accent4">
                      <a:satMod val="175000"/>
                      <a:alpha val="40000"/>
                    </a:schemeClr>
                  </a:glow>
                </a:effectLst>
              </a:rPr>
              <a:t>RECOMMENDATIONS</a:t>
            </a:r>
          </a:p>
        </p:txBody>
      </p:sp>
      <p:sp>
        <p:nvSpPr>
          <p:cNvPr id="3" name="Content Placeholder 2"/>
          <p:cNvSpPr>
            <a:spLocks noGrp="1"/>
          </p:cNvSpPr>
          <p:nvPr>
            <p:ph idx="1"/>
          </p:nvPr>
        </p:nvSpPr>
        <p:spPr/>
        <p:txBody>
          <a:bodyPr/>
          <a:lstStyle/>
          <a:p>
            <a:pPr marL="0" indent="0">
              <a:buNone/>
            </a:pPr>
            <a:endParaRPr lang="en-US" sz="1800"/>
          </a:p>
          <a:p>
            <a:r>
              <a:rPr lang="en-US" sz="1800"/>
              <a:t>Reach to the rural area market need to be strengthened.</a:t>
            </a:r>
          </a:p>
          <a:p>
            <a:endParaRPr lang="en-US" sz="1800"/>
          </a:p>
          <a:p>
            <a:r>
              <a:rPr lang="en-US" sz="1800"/>
              <a:t>More Transportation facility &amp; Incentives need to be provided to the retailers for strengthened the brand for better performance in market.</a:t>
            </a:r>
          </a:p>
          <a:p>
            <a:endParaRPr lang="en-US" sz="1800"/>
          </a:p>
          <a:p>
            <a:r>
              <a:rPr lang="en-US" sz="1800"/>
              <a:t>On interviewing dealers the most important thing they said about the price flexibility, they want the company should give price flexibility to play in the market.</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35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lumMod val="75000"/>
                <a:alpha val="40000"/>
              </a:schemeClr>
            </a:glow>
          </a:effectLst>
        </p:spPr>
        <p:txBody>
          <a:bodyPr anchor="b" anchorCtr="0"/>
          <a:lstStyle/>
          <a:p>
            <a:pPr algn="l"/>
            <a:r>
              <a:rPr lang="en-US" b="1" i="1" u="sng">
                <a:ln w="13462">
                  <a:solidFill>
                    <a:schemeClr val="bg1"/>
                  </a:solidFill>
                  <a:prstDash val="solid"/>
                </a:ln>
                <a:solidFill>
                  <a:schemeClr val="tx1">
                    <a:lumMod val="85000"/>
                    <a:lumOff val="15000"/>
                  </a:schemeClr>
                </a:solidFill>
                <a:effectLst>
                  <a:glow rad="228600">
                    <a:schemeClr val="accent2">
                      <a:lumMod val="75000"/>
                      <a:alpha val="40000"/>
                    </a:schemeClr>
                  </a:glow>
                  <a:outerShdw dist="38100" dir="2700000" algn="bl" rotWithShape="0">
                    <a:schemeClr val="accent5"/>
                  </a:outerShdw>
                </a:effectLst>
              </a:rPr>
              <a:t>CONCLUSION</a:t>
            </a:r>
          </a:p>
        </p:txBody>
      </p:sp>
      <p:sp>
        <p:nvSpPr>
          <p:cNvPr id="3" name="Content Placeholder 2"/>
          <p:cNvSpPr>
            <a:spLocks noGrp="1"/>
          </p:cNvSpPr>
          <p:nvPr>
            <p:ph idx="1"/>
          </p:nvPr>
        </p:nvSpPr>
        <p:spPr/>
        <p:txBody>
          <a:bodyPr/>
          <a:lstStyle/>
          <a:p>
            <a:pPr marL="0" indent="0" algn="l">
              <a:buNone/>
            </a:pPr>
            <a:r>
              <a:rPr lang="en-US" sz="2800">
                <a:solidFill>
                  <a:schemeClr val="tx2">
                    <a:lumMod val="95000"/>
                    <a:lumOff val="5000"/>
                  </a:schemeClr>
                </a:solidFill>
              </a:rPr>
              <a:t> Setting the right prices and employing effective marketing strategies are pivotal for business success. Our market research in Bhubaneswar emphasizes SOLID HD cement's strength due to superior quality and robust marketing. With customers satisfied and a competitive edge in a crowded market, SOLID HD cement benefits from effective branding and a well-established distribution network, showcasing the significant impact of strategic marketing efforts."</a:t>
            </a:r>
          </a:p>
        </p:txBody>
      </p:sp>
    </p:spTree>
  </p:cSld>
  <p:clrMapOvr>
    <a:masterClrMapping/>
  </p:clrMapOvr>
  <mc:AlternateContent xmlns:mc="http://schemas.openxmlformats.org/markup-compatibility/2006" xmlns:p14="http://schemas.microsoft.com/office/powerpoint/2010/main">
    <mc:Choice Requires="p14">
      <p:transition spd="slow">
        <p:wheel spokes="3"/>
      </p:transition>
    </mc:Choice>
    <mc:Fallback xmlns="">
      <p:transition spd="slow">
        <p:wheel spokes="3"/>
      </p:transition>
    </mc:Fallback>
  </mc:AlternateContent>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Default Design</vt:lpstr>
      <vt:lpstr> SUMMER INTERNSHIP PRESENTATION</vt:lpstr>
      <vt:lpstr>Company Overview  </vt:lpstr>
      <vt:lpstr>INTRODUCTION</vt:lpstr>
      <vt:lpstr>OBJECTIVES</vt:lpstr>
      <vt:lpstr>RESEARCH METHODOLOGY</vt:lpstr>
      <vt:lpstr>PowerPoint Presentation</vt:lpstr>
      <vt:lpstr>FINDINGS</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DELL</dc:creator>
  <cp:lastModifiedBy>Aashish Sahu</cp:lastModifiedBy>
  <cp:revision>5</cp:revision>
  <dcterms:created xsi:type="dcterms:W3CDTF">2023-12-03T20:41:00Z</dcterms:created>
  <dcterms:modified xsi:type="dcterms:W3CDTF">2024-04-16T09:32:59Z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8BC19BFE955D4EE1A4363FADAEB5F492</vt:lpwstr>
  </property>
  <property fmtid="{D5CDD505-2E9C-101B-9397-08002B2CF9AE}" pid="3" name="KSOProductBuildVer">
    <vt:lpwstr>1033-11.2.0.11225</vt:lpwstr>
  </property>
</Properties>
</file>