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3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3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Slide Image Placeholder 1"/>
          <p:cNvSpPr>
            <a:spLocks noChangeAspect="1" noRot="1" noGrp="1"/>
          </p:cNvSpPr>
          <p:nvPr>
            <p:ph type="sldImg"/>
          </p:nvPr>
        </p:nvSpPr>
        <p:spPr/>
      </p:sp>
      <p:sp>
        <p:nvSpPr>
          <p:cNvPr id="1048678" name="Notes Placeholder 2"/>
          <p:cNvSpPr>
            <a:spLocks noGrp="1"/>
          </p:cNvSpPr>
          <p:nvPr>
            <p:ph type="body" idx="1"/>
          </p:nvPr>
        </p:nvSpPr>
        <p:spPr/>
        <p:txBody>
          <a:bodyPr/>
          <a:p>
            <a:endParaRPr dirty="0" lang="en-IN"/>
          </a:p>
        </p:txBody>
      </p:sp>
      <p:sp>
        <p:nvSpPr>
          <p:cNvPr id="104867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4" name="Slide Image Placeholder 1"/>
          <p:cNvSpPr>
            <a:spLocks noChangeAspect="1" noRot="1" noGrp="1"/>
          </p:cNvSpPr>
          <p:nvPr>
            <p:ph type="sldImg"/>
          </p:nvPr>
        </p:nvSpPr>
        <p:spPr/>
      </p:sp>
      <p:sp>
        <p:nvSpPr>
          <p:cNvPr id="1048715" name="Notes Placeholder 2"/>
          <p:cNvSpPr>
            <a:spLocks noGrp="1"/>
          </p:cNvSpPr>
          <p:nvPr>
            <p:ph type="body" idx="1"/>
          </p:nvPr>
        </p:nvSpPr>
        <p:spPr/>
        <p:txBody>
          <a:bodyPr/>
          <a:p>
            <a:r>
              <a:rPr dirty="0" lang="en-US"/>
              <a:t>Restate your topic and why it is important,
Restate your thesis/claim,
Address opposing viewpoints and explain why readers should align with your position,
Call for action or overview future research possibilities.</a:t>
            </a:r>
          </a:p>
        </p:txBody>
      </p:sp>
      <p:sp>
        <p:nvSpPr>
          <p:cNvPr id="1048716" name="Slide Number Placeholder 3"/>
          <p:cNvSpPr>
            <a:spLocks noGrp="1"/>
          </p:cNvSpPr>
          <p:nvPr>
            <p:ph type="sldNum" sz="quarter" idx="5"/>
          </p:nvPr>
        </p:nvSpPr>
        <p:spPr/>
        <p:txBody>
          <a:bodyPr/>
          <a:p>
            <a:fld id="{F7F439ED-1E90-4106-847A-8EF19031FE2F}" type="slidenum">
              <a:rPr lang="en-IN" smtClean="0"/>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lang="en-US"/>
          </a:p>
        </p:txBody>
      </p:sp>
      <p:sp>
        <p:nvSpPr>
          <p:cNvPr id="1048603"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p>
            <a:endParaRPr lang="en-US"/>
          </a:p>
        </p:txBody>
      </p:sp>
      <p:sp>
        <p:nvSpPr>
          <p:cNvPr id="1048612"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lang="en-US"/>
          </a:p>
        </p:txBody>
      </p:sp>
      <p:sp>
        <p:nvSpPr>
          <p:cNvPr id="1048638" name="Slide Number Placeholder 3"/>
          <p:cNvSpPr>
            <a:spLocks noGrp="1"/>
          </p:cNvSpPr>
          <p:nvPr>
            <p:ph type="sldNum" sz="quarter" idx="5"/>
          </p:nvPr>
        </p:nvSpPr>
        <p:spPr/>
        <p:txBody>
          <a:bodyPr/>
          <a:p>
            <a:fld id="{F7F439ED-1E90-4106-847A-8EF19031FE2F}" type="slidenum">
              <a:rPr lang="en-IN" smtClean="0"/>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dirty="0" lang="en-US"/>
          </a:p>
        </p:txBody>
      </p:sp>
      <p:sp>
        <p:nvSpPr>
          <p:cNvPr id="1048664" name="Slide Number Placeholder 3"/>
          <p:cNvSpPr>
            <a:spLocks noGrp="1"/>
          </p:cNvSpPr>
          <p:nvPr>
            <p:ph type="sldNum" sz="quarter" idx="5"/>
          </p:nvPr>
        </p:nvSpPr>
        <p:spPr/>
        <p:txBody>
          <a:bodyPr/>
          <a:p>
            <a:fld id="{F7F439ED-1E90-4106-847A-8EF19031FE2F}" type="slidenum">
              <a:rPr lang="en-IN" smtClean="0"/>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p>
            <a:endParaRPr dirty="0" lang="en-US"/>
          </a:p>
        </p:txBody>
      </p:sp>
      <p:sp>
        <p:nvSpPr>
          <p:cNvPr id="1048684" name="Slide Number Placeholder 3"/>
          <p:cNvSpPr>
            <a:spLocks noGrp="1"/>
          </p:cNvSpPr>
          <p:nvPr>
            <p:ph type="sldNum" sz="quarter" idx="5"/>
          </p:nvPr>
        </p:nvSpPr>
        <p:spPr/>
        <p:txBody>
          <a:bodyPr/>
          <a:p>
            <a:fld id="{F7F439ED-1E90-4106-847A-8EF19031FE2F}" type="slidenum">
              <a:rPr lang="en-IN" smtClean="0"/>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US"/>
          </a:p>
        </p:txBody>
      </p:sp>
      <p:sp>
        <p:nvSpPr>
          <p:cNvPr id="1048694" name="Slide Number Placeholder 3"/>
          <p:cNvSpPr>
            <a:spLocks noGrp="1"/>
          </p:cNvSpPr>
          <p:nvPr>
            <p:ph type="sldNum" sz="quarter" idx="5"/>
          </p:nvPr>
        </p:nvSpPr>
        <p:spPr/>
        <p:txBody>
          <a:bodyPr/>
          <a:p>
            <a:fld id="{F7F439ED-1E90-4106-847A-8EF19031FE2F}" type="slidenum">
              <a:rPr lang="en-IN" smtClean="0"/>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0" name="Slide Image Placeholder 1"/>
          <p:cNvSpPr>
            <a:spLocks noChangeAspect="1" noRot="1" noGrp="1"/>
          </p:cNvSpPr>
          <p:nvPr>
            <p:ph type="sldImg"/>
          </p:nvPr>
        </p:nvSpPr>
        <p:spPr/>
      </p:sp>
      <p:sp>
        <p:nvSpPr>
          <p:cNvPr id="1048701" name="Notes Placeholder 2"/>
          <p:cNvSpPr>
            <a:spLocks noGrp="1"/>
          </p:cNvSpPr>
          <p:nvPr>
            <p:ph type="body" idx="1"/>
          </p:nvPr>
        </p:nvSpPr>
        <p:spPr/>
        <p:txBody>
          <a:bodyPr/>
          <a:p>
            <a:endParaRPr dirty="0" lang="en-US"/>
          </a:p>
        </p:txBody>
      </p:sp>
      <p:sp>
        <p:nvSpPr>
          <p:cNvPr id="1048702"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9" name="Slide Image Placeholder 1"/>
          <p:cNvSpPr>
            <a:spLocks noChangeAspect="1" noRot="1" noGrp="1"/>
          </p:cNvSpPr>
          <p:nvPr>
            <p:ph type="sldImg"/>
          </p:nvPr>
        </p:nvSpPr>
        <p:spPr/>
      </p:sp>
      <p:sp>
        <p:nvSpPr>
          <p:cNvPr id="1048710" name="Notes Placeholder 2"/>
          <p:cNvSpPr>
            <a:spLocks noGrp="1"/>
          </p:cNvSpPr>
          <p:nvPr>
            <p:ph type="body" idx="1"/>
          </p:nvPr>
        </p:nvSpPr>
        <p:spPr/>
        <p:txBody>
          <a:bodyPr/>
          <a:p>
            <a:r>
              <a:rPr dirty="0" lang="en-US"/>
              <a:t>Something that results as a consequence, issue, or conclusion. Also : beneficial or tangible effect : fruit. 2. : something obtained by calculation or investigation.</a:t>
            </a:r>
          </a:p>
        </p:txBody>
      </p:sp>
      <p:sp>
        <p:nvSpPr>
          <p:cNvPr id="1048711" name="Slide Number Placeholder 3"/>
          <p:cNvSpPr>
            <a:spLocks noGrp="1"/>
          </p:cNvSpPr>
          <p:nvPr>
            <p:ph type="sldNum" sz="quarter" idx="5"/>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41" name=""/>
        <p:cNvGrpSpPr/>
        <p:nvPr/>
      </p:nvGrpSpPr>
      <p:grpSpPr>
        <a:xfrm>
          <a:off x="0" y="0"/>
          <a:ext cx="0" cy="0"/>
          <a:chOff x="0" y="0"/>
          <a:chExt cx="0" cy="0"/>
        </a:xfrm>
      </p:grpSpPr>
      <p:sp>
        <p:nvSpPr>
          <p:cNvPr id="1048665"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66"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6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6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71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8" name="Holder 3"/>
          <p:cNvSpPr>
            <a:spLocks noGrp="1"/>
          </p:cNvSpPr>
          <p:nvPr>
            <p:ph type="body" idx="1"/>
          </p:nvPr>
        </p:nvSpPr>
        <p:spPr/>
        <p:txBody>
          <a:bodyPr bIns="0" lIns="0" rIns="0" tIns="0"/>
          <a:p/>
        </p:txBody>
      </p:sp>
      <p:sp>
        <p:nvSpPr>
          <p:cNvPr id="104871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2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2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2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2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3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76299" y="990600"/>
            <a:ext cx="1743075" cy="1333500"/>
            <a:chOff x="742950" y="1104900"/>
            <a:chExt cx="1743075" cy="1333500"/>
          </a:xfrm>
        </p:grpSpPr>
        <p:sp>
          <p:nvSpPr>
            <p:cNvPr id="104867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7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7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7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7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7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76" name="TextBox 13"/>
          <p:cNvSpPr txBox="1"/>
          <p:nvPr/>
        </p:nvSpPr>
        <p:spPr>
          <a:xfrm>
            <a:off x="2554542" y="3314150"/>
            <a:ext cx="4181992" cy="2225041"/>
          </a:xfrm>
          <a:prstGeom prst="rect"/>
          <a:noFill/>
        </p:spPr>
        <p:txBody>
          <a:bodyPr rtlCol="0" wrap="square">
            <a:spAutoFit/>
          </a:bodyPr>
          <a:p>
            <a:r>
              <a:rPr b="1" sz="2400" i="1" lang="en-US"/>
              <a:t>STUDENT NAME: Aakash.J</a:t>
            </a:r>
            <a:endParaRPr b="1" dirty="0" sz="2400" i="1" lang="en-US"/>
          </a:p>
          <a:p>
            <a:r>
              <a:rPr b="1" dirty="0" sz="2400" i="1" lang="en-US"/>
              <a:t>REGISTER NO:312207883</a:t>
            </a:r>
          </a:p>
          <a:p>
            <a:r>
              <a:rPr b="1" dirty="0" sz="2400" i="1" lang="en-US"/>
              <a:t>DEPARTMENT: General </a:t>
            </a:r>
          </a:p>
          <a:p>
            <a:r>
              <a:rPr b="1" dirty="0" sz="2400" i="1" lang="en-US"/>
              <a:t>COLLEGE:The Quaide Milleth College For Men </a:t>
            </a:r>
          </a:p>
          <a:p>
            <a:r>
              <a:rPr b="1" dirty="0" sz="2400" i="1" lang="en-US"/>
              <a:t>           </a:t>
            </a:r>
            <a:endParaRPr b="1"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TextBox 2"/>
          <p:cNvSpPr txBox="1"/>
          <p:nvPr/>
        </p:nvSpPr>
        <p:spPr>
          <a:xfrm>
            <a:off x="565184" y="2505670"/>
            <a:ext cx="7932949" cy="891540"/>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BFBFBF"/>
                </a:solidFill>
                <a:effectLst/>
                <a:latin typeface="Google Sans"/>
              </a:rPr>
              <a:t>The spelling tends to vary based on whether you're using UK or US English: </a:t>
            </a:r>
            <a:r>
              <a:rPr b="0" dirty="0" i="0" lang="en-US">
                <a:solidFill>
                  <a:srgbClr val="FFFFFF"/>
                </a:solidFill>
                <a:effectLst/>
                <a:latin typeface="Google Sans"/>
              </a:rPr>
              <a:t>In UK English, “modelling” (double “l”) is standard, but “modeling” (one “l”) is acceptable</a:t>
            </a:r>
            <a:r>
              <a:rPr b="0" dirty="0" i="0" lang="en-US">
                <a:solidFill>
                  <a:srgbClr val="BFBFBF"/>
                </a:solidFill>
                <a:effectLst/>
                <a:latin typeface="Google Sans"/>
              </a:rPr>
              <a:t>. In US English, “modeling” (one “l”) is correct</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TextBox 7"/>
          <p:cNvSpPr txBox="1"/>
          <p:nvPr/>
        </p:nvSpPr>
        <p:spPr>
          <a:xfrm>
            <a:off x="440085" y="2194314"/>
            <a:ext cx="7776882" cy="891539"/>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FFFFFF"/>
                </a:solidFill>
                <a:effectLst/>
                <a:latin typeface="Google Sans"/>
              </a:rPr>
              <a:t>something that results as a consequence, issue, or conclusion</a:t>
            </a:r>
            <a:r>
              <a:rPr b="0" dirty="0" i="0" lang="en-US">
                <a:solidFill>
                  <a:srgbClr val="BFBFBF"/>
                </a:solidFill>
                <a:effectLst/>
                <a:latin typeface="Google Sans"/>
              </a:rPr>
              <a:t>. also : beneficial or tangible effect : fruit. 2. : something obtained by calculation or investigation.</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1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TextBox 3"/>
          <p:cNvSpPr txBox="1"/>
          <p:nvPr/>
        </p:nvSpPr>
        <p:spPr>
          <a:xfrm>
            <a:off x="586780" y="1951672"/>
            <a:ext cx="8290315" cy="1424940"/>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pPr algn="l">
              <a:buFont typeface="+mj-lt"/>
              <a:buAutoNum type="arabicPeriod"/>
            </a:pPr>
            <a:r>
              <a:rPr b="0" dirty="0" i="0" lang="en-US">
                <a:solidFill>
                  <a:srgbClr val="E8E8E8"/>
                </a:solidFill>
                <a:effectLst/>
                <a:latin typeface="Google Sans"/>
              </a:rPr>
              <a:t>Restate your topic and why it is important,</a:t>
            </a:r>
          </a:p>
          <a:p>
            <a:pPr algn="l">
              <a:buFont typeface="+mj-lt"/>
              <a:buAutoNum type="arabicPeriod"/>
            </a:pPr>
            <a:r>
              <a:rPr b="0" dirty="0" i="0" lang="en-US">
                <a:solidFill>
                  <a:srgbClr val="E8E8E8"/>
                </a:solidFill>
                <a:effectLst/>
                <a:latin typeface="Google Sans"/>
              </a:rPr>
              <a:t>Restate your thesis/claim,</a:t>
            </a:r>
          </a:p>
          <a:p>
            <a:pPr algn="l">
              <a:buFont typeface="+mj-lt"/>
              <a:buAutoNum type="arabicPeriod"/>
            </a:pPr>
            <a:r>
              <a:rPr b="0" dirty="0" i="0" lang="en-US">
                <a:solidFill>
                  <a:srgbClr val="E8E8E8"/>
                </a:solidFill>
                <a:effectLst/>
                <a:latin typeface="Google Sans"/>
              </a:rPr>
              <a:t>Address opposing viewpoints and explain why readers should align with your position,</a:t>
            </a:r>
          </a:p>
          <a:p>
            <a:pPr algn="l">
              <a:buFont typeface="+mj-lt"/>
              <a:buAutoNum type="arabicPeriod"/>
            </a:pPr>
            <a:r>
              <a:rPr b="0" dirty="0" i="0" lang="en-US">
                <a:solidFill>
                  <a:srgbClr val="E8E8E8"/>
                </a:solidFill>
                <a:effectLst/>
                <a:latin typeface="Google Sans"/>
              </a:rPr>
              <a:t>Call for action or overview future research possibilities.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3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9"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TextBox 10"/>
          <p:cNvSpPr txBox="1"/>
          <p:nvPr/>
        </p:nvSpPr>
        <p:spPr>
          <a:xfrm>
            <a:off x="996305" y="2215660"/>
            <a:ext cx="6100074" cy="1958340"/>
          </a:xfrm>
          <a:prstGeom prst="rect"/>
          <a:noFill/>
        </p:spPr>
        <p:txBody>
          <a:bodyPr wrap="square">
            <a:spAutoFit/>
          </a:bodyPr>
          <a:p>
            <a:r>
              <a:rPr lang="en-US"/>
              <a:t>A decent Problem Statement should have 5 essential elements: Importance Problem–Solution Gap Quantification Neutrality Scope Forming a Problem Statement raises the probability of taking advantage of the potencies of Conscious Processing and may also develop the environment for causing and then assessing an 'Aha' moment ...29 Aug 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658225" y="2647950"/>
            <a:ext cx="3533775" cy="3810000"/>
            <a:chOff x="8658225" y="2647950"/>
            <a:chExt cx="3533775" cy="3810000"/>
          </a:xfrm>
        </p:grpSpPr>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9" name="TextBox 11"/>
          <p:cNvSpPr txBox="1"/>
          <p:nvPr/>
        </p:nvSpPr>
        <p:spPr>
          <a:xfrm>
            <a:off x="1747837" y="2344019"/>
            <a:ext cx="6102966" cy="1691640"/>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BFBFBF"/>
                </a:solidFill>
                <a:effectLst/>
                <a:latin typeface="Google Sans"/>
              </a:rPr>
              <a:t>project is defined as </a:t>
            </a:r>
            <a:r>
              <a:rPr b="0" dirty="0" i="0" lang="en-US">
                <a:solidFill>
                  <a:srgbClr val="FFFFFF"/>
                </a:solidFill>
                <a:effectLst/>
                <a:latin typeface="Google Sans"/>
              </a:rPr>
              <a:t>a sequence of tasks that must be completed to attain a certain outcome</a:t>
            </a:r>
            <a:r>
              <a:rPr b="0" dirty="0" i="0" lang="en-US">
                <a:solidFill>
                  <a:srgbClr val="BFBFBF"/>
                </a:solidFill>
                <a:effectLst/>
                <a:latin typeface="Google Sans"/>
              </a:rPr>
              <a:t>. According to the Project Management Institute (PMI), the term Project refers to ” to any temporary endeavor with a definite beginning and end”. Depending on its complexity, it can be managed by a single person or hundreds.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5" name="TextBox 8"/>
          <p:cNvSpPr txBox="1"/>
          <p:nvPr/>
        </p:nvSpPr>
        <p:spPr>
          <a:xfrm>
            <a:off x="1297845" y="2019300"/>
            <a:ext cx="6100074" cy="1424940"/>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BFBFBF"/>
                </a:solidFill>
                <a:effectLst/>
                <a:latin typeface="Google Sans"/>
              </a:rPr>
              <a:t>An end user is </a:t>
            </a:r>
            <a:r>
              <a:rPr b="0" dirty="0" i="0" lang="en-US">
                <a:solidFill>
                  <a:srgbClr val="FFFFFF"/>
                </a:solidFill>
                <a:effectLst/>
                <a:latin typeface="Google Sans"/>
              </a:rPr>
              <a:t>a person or other entity that consumes or makes use of the goods or services produced by businesses</a:t>
            </a:r>
            <a:r>
              <a:rPr b="0" dirty="0" i="0" lang="en-US">
                <a:solidFill>
                  <a:srgbClr val="BFBFBF"/>
                </a:solidFill>
                <a:effectLst/>
                <a:latin typeface="Google Sans"/>
              </a:rPr>
              <a:t>. In this way, an end user may differ from a customer—since the entity or person that buys a product or service may not be the one who actually uses it.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045963" y="2690336"/>
            <a:ext cx="6100074" cy="1691640"/>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BFBFBF"/>
                </a:solidFill>
                <a:effectLst/>
                <a:latin typeface="Google Sans"/>
              </a:rPr>
              <a:t>value proposition should </a:t>
            </a:r>
            <a:r>
              <a:rPr b="0" dirty="0" i="0" lang="en-US">
                <a:solidFill>
                  <a:srgbClr val="FFFFFF"/>
                </a:solidFill>
                <a:effectLst/>
                <a:latin typeface="Google Sans"/>
              </a:rPr>
              <a:t>clearly explain how a product fills a need, communicate the specifics of its added benefit, and state the reason why it's better than similar products on the market</a:t>
            </a:r>
            <a:r>
              <a:rPr b="0" dirty="0" i="0" lang="en-US">
                <a:solidFill>
                  <a:srgbClr val="BFBFBF"/>
                </a:solidFill>
                <a:effectLst/>
                <a:latin typeface="Google Sans"/>
              </a:rPr>
              <a:t>. The ideal value proposition is to-the-point and appeals to a customer's strongest decision-making drivers.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Title 1"/>
          <p:cNvSpPr>
            <a:spLocks noGrp="1"/>
          </p:cNvSpPr>
          <p:nvPr>
            <p:ph type="title"/>
          </p:nvPr>
        </p:nvSpPr>
        <p:spPr>
          <a:xfrm>
            <a:off x="755332" y="385444"/>
            <a:ext cx="10681335" cy="723901"/>
          </a:xfrm>
        </p:spPr>
        <p:txBody>
          <a:bodyPr/>
          <a:p>
            <a:r>
              <a:rPr dirty="0" lang="en-IN"/>
              <a:t>Dataset Description</a:t>
            </a:r>
          </a:p>
        </p:txBody>
      </p:sp>
      <p:sp>
        <p:nvSpPr>
          <p:cNvPr id="1048681" name="TextBox 3"/>
          <p:cNvSpPr txBox="1"/>
          <p:nvPr/>
        </p:nvSpPr>
        <p:spPr>
          <a:xfrm>
            <a:off x="596412" y="1797017"/>
            <a:ext cx="8390705" cy="1158241"/>
          </a:xfrm>
          <a:prstGeom prst="rect"/>
        </p:spPr>
        <p:style>
          <a:lnRef idx="2">
            <a:schemeClr val="dk1">
              <a:shade val="15000"/>
            </a:schemeClr>
          </a:lnRef>
          <a:fillRef idx="1">
            <a:schemeClr val="dk1"/>
          </a:fillRef>
          <a:effectRef idx="0">
            <a:schemeClr val="dk1"/>
          </a:effectRef>
          <a:fontRef idx="minor">
            <a:schemeClr val="lt1"/>
          </a:fontRef>
        </p:style>
        <p:txBody>
          <a:bodyPr wrap="square">
            <a:spAutoFit/>
          </a:bodyPr>
          <a:p>
            <a:r>
              <a:rPr b="0" dirty="0" i="0" lang="en-US">
                <a:solidFill>
                  <a:srgbClr val="BFBFBF"/>
                </a:solidFill>
                <a:effectLst/>
                <a:latin typeface="Google Sans"/>
              </a:rPr>
              <a:t>At a bare minimum, </a:t>
            </a:r>
            <a:r>
              <a:rPr b="0" dirty="0" i="0" lang="en-US">
                <a:solidFill>
                  <a:srgbClr val="FFFFFF"/>
                </a:solidFill>
                <a:effectLst/>
                <a:latin typeface="Google Sans"/>
              </a:rPr>
              <a:t>the document should contain a list of each file in the dataset, a short description of the contents of the data, and the software used to create the data</a:t>
            </a:r>
            <a:r>
              <a:rPr b="0" dirty="0" i="0" lang="en-US">
                <a:solidFill>
                  <a:srgbClr val="BFBFBF"/>
                </a:solidFill>
                <a:effectLst/>
                <a:latin typeface="Google Sans"/>
              </a:rPr>
              <a:t>. If there are any obvious (or egregious) issues, quirks, or “</a:t>
            </a:r>
            <a:r>
              <a:rPr b="0" dirty="0" i="0" lang="en-US" err="1">
                <a:solidFill>
                  <a:srgbClr val="BFBFBF"/>
                </a:solidFill>
                <a:effectLst/>
                <a:latin typeface="Google Sans"/>
              </a:rPr>
              <a:t>gotchas</a:t>
            </a:r>
            <a:r>
              <a:rPr b="0" dirty="0" i="0" lang="en-US">
                <a:solidFill>
                  <a:srgbClr val="BFBFBF"/>
                </a:solidFill>
                <a:effectLst/>
                <a:latin typeface="Google Sans"/>
              </a:rPr>
              <a:t>” with using the data, these should be noted as well.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91" name="TextBox 8"/>
          <p:cNvSpPr txBox="1"/>
          <p:nvPr/>
        </p:nvSpPr>
        <p:spPr>
          <a:xfrm>
            <a:off x="1104492" y="1857375"/>
            <a:ext cx="8534018" cy="1348740"/>
          </a:xfrm>
          <a:prstGeom prst="rect"/>
        </p:spPr>
        <p:style>
          <a:lnRef idx="2">
            <a:schemeClr val="dk1">
              <a:shade val="15000"/>
            </a:schemeClr>
          </a:lnRef>
          <a:fillRef idx="1">
            <a:schemeClr val="dk1"/>
          </a:fillRef>
          <a:effectRef idx="0">
            <a:schemeClr val="dk1"/>
          </a:effectRef>
          <a:fontRef idx="minor">
            <a:schemeClr val="lt1"/>
          </a:fontRef>
        </p:style>
        <p:txBody>
          <a:bodyPr rtlCol="0" wrap="square">
            <a:spAutoFit/>
          </a:bodyPr>
          <a:p>
            <a:pPr algn="l">
              <a:buFont typeface="Arial" panose="020B0604020202020204" pitchFamily="34" charset="0"/>
              <a:buChar char="•"/>
            </a:pPr>
            <a:r>
              <a:rPr b="0" sz="2800" i="0" lang="en-US">
                <a:solidFill>
                  <a:srgbClr val="FFFFFF"/>
                </a:solidFill>
                <a:effectLst/>
                <a:latin typeface="Google Sans"/>
              </a:rPr>
              <a:t>respected and heard, we are impressed</a:t>
            </a:r>
            <a:r>
              <a:rPr b="0" sz="2800" i="0" lang="en-US">
                <a:solidFill>
                  <a:srgbClr val="BDC1C6"/>
                </a:solidFill>
                <a:effectLst/>
                <a:latin typeface="Google Sans"/>
              </a:rPr>
              <a:t>.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aakash12122004@gmail.com</cp:lastModifiedBy>
  <dcterms:created xsi:type="dcterms:W3CDTF">2024-03-29T04:07:22Z</dcterms:created>
  <dcterms:modified xsi:type="dcterms:W3CDTF">2024-09-04T10:10:19Z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4361835c9bba4c658efa5ff2c249147b</vt:lpwstr>
  </property>
</Properties>
</file>