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7" r:id="rId2"/>
    <p:sldId id="310" r:id="rId3"/>
    <p:sldId id="316" r:id="rId4"/>
    <p:sldId id="313" r:id="rId5"/>
    <p:sldId id="314" r:id="rId6"/>
    <p:sldId id="31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BB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2" d="100"/>
          <a:sy n="82" d="100"/>
        </p:scale>
        <p:origin x="8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chartUserShapes" Target="../drawings/drawing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0203272463282521E-2"/>
          <c:y val="2.9891304347826088E-2"/>
          <c:w val="0.89615379460546152"/>
          <c:h val="0.84473681958233482"/>
        </c:manualLayout>
      </c:layout>
      <c:areaChart>
        <c:grouping val="standard"/>
        <c:varyColors val="0"/>
        <c:ser>
          <c:idx val="2"/>
          <c:order val="1"/>
          <c:tx>
            <c:v>Recession</c:v>
          </c:tx>
          <c:spPr>
            <a:solidFill>
              <a:schemeClr val="bg1">
                <a:lumMod val="85000"/>
              </a:schemeClr>
            </a:solidFill>
            <a:ln>
              <a:solidFill>
                <a:schemeClr val="bg1">
                  <a:lumMod val="85000"/>
                </a:schemeClr>
              </a:solidFill>
            </a:ln>
            <a:effectLst/>
          </c:spPr>
          <c:val>
            <c:numRef>
              <c:f>'Sector vs overnight'!$C$2:$C$247</c:f>
              <c:numCache>
                <c:formatCode>General</c:formatCode>
                <c:ptCount val="246"/>
                <c:pt idx="56">
                  <c:v>20</c:v>
                </c:pt>
                <c:pt idx="57">
                  <c:v>20</c:v>
                </c:pt>
                <c:pt idx="58">
                  <c:v>20</c:v>
                </c:pt>
                <c:pt idx="59">
                  <c:v>20</c:v>
                </c:pt>
                <c:pt idx="60">
                  <c:v>20</c:v>
                </c:pt>
                <c:pt idx="61">
                  <c:v>20</c:v>
                </c:pt>
                <c:pt idx="62">
                  <c:v>20</c:v>
                </c:pt>
                <c:pt idx="63">
                  <c:v>20</c:v>
                </c:pt>
                <c:pt idx="64">
                  <c:v>20</c:v>
                </c:pt>
                <c:pt idx="65">
                  <c:v>20</c:v>
                </c:pt>
                <c:pt idx="66">
                  <c:v>20</c:v>
                </c:pt>
                <c:pt idx="67">
                  <c:v>20</c:v>
                </c:pt>
                <c:pt idx="68">
                  <c:v>20</c:v>
                </c:pt>
                <c:pt idx="69">
                  <c:v>20</c:v>
                </c:pt>
                <c:pt idx="70">
                  <c:v>20</c:v>
                </c:pt>
                <c:pt idx="71">
                  <c:v>20</c:v>
                </c:pt>
                <c:pt idx="72">
                  <c:v>20</c:v>
                </c:pt>
                <c:pt idx="73">
                  <c:v>20</c:v>
                </c:pt>
                <c:pt idx="74">
                  <c:v>20</c:v>
                </c:pt>
                <c:pt idx="75">
                  <c:v>20</c:v>
                </c:pt>
                <c:pt idx="76">
                  <c:v>20</c:v>
                </c:pt>
                <c:pt idx="193">
                  <c:v>6</c:v>
                </c:pt>
                <c:pt idx="194">
                  <c:v>6</c:v>
                </c:pt>
                <c:pt idx="195">
                  <c:v>6</c:v>
                </c:pt>
              </c:numCache>
            </c:numRef>
          </c:val>
          <c:extLst>
            <c:ext xmlns:c16="http://schemas.microsoft.com/office/drawing/2014/chart" uri="{C3380CC4-5D6E-409C-BE32-E72D297353CC}">
              <c16:uniqueId val="{00000000-D3C5-4913-A90F-818FD83315D5}"/>
            </c:ext>
          </c:extLst>
        </c:ser>
        <c:dLbls>
          <c:showLegendKey val="0"/>
          <c:showVal val="0"/>
          <c:showCatName val="0"/>
          <c:showSerName val="0"/>
          <c:showPercent val="0"/>
          <c:showBubbleSize val="0"/>
        </c:dLbls>
        <c:axId val="1421847680"/>
        <c:axId val="1648340528"/>
      </c:areaChart>
      <c:lineChart>
        <c:grouping val="standard"/>
        <c:varyColors val="0"/>
        <c:ser>
          <c:idx val="0"/>
          <c:order val="0"/>
          <c:tx>
            <c:strRef>
              <c:f>'Sector vs overnight'!$B$1</c:f>
              <c:strCache>
                <c:ptCount val="1"/>
                <c:pt idx="0">
                  <c:v>Column1</c:v>
                </c:pt>
              </c:strCache>
            </c:strRef>
          </c:tx>
          <c:spPr>
            <a:ln w="28575" cap="rnd">
              <a:solidFill>
                <a:srgbClr val="002D72"/>
              </a:solidFill>
              <a:round/>
            </a:ln>
            <a:effectLst/>
          </c:spPr>
          <c:marker>
            <c:symbol val="none"/>
          </c:marker>
          <c:cat>
            <c:numRef>
              <c:f>'Sector vs overnight'!$A$2:$A$247</c:f>
              <c:numCache>
                <c:formatCode>m/d/yyyy</c:formatCode>
                <c:ptCount val="246"/>
                <c:pt idx="0">
                  <c:v>37986</c:v>
                </c:pt>
                <c:pt idx="1">
                  <c:v>38016</c:v>
                </c:pt>
                <c:pt idx="2">
                  <c:v>38044</c:v>
                </c:pt>
                <c:pt idx="3">
                  <c:v>38077</c:v>
                </c:pt>
                <c:pt idx="4">
                  <c:v>38107</c:v>
                </c:pt>
                <c:pt idx="5">
                  <c:v>38138</c:v>
                </c:pt>
                <c:pt idx="6">
                  <c:v>38168</c:v>
                </c:pt>
                <c:pt idx="7">
                  <c:v>38198</c:v>
                </c:pt>
                <c:pt idx="8">
                  <c:v>38230</c:v>
                </c:pt>
                <c:pt idx="9">
                  <c:v>38260</c:v>
                </c:pt>
                <c:pt idx="10">
                  <c:v>38289</c:v>
                </c:pt>
                <c:pt idx="11">
                  <c:v>38321</c:v>
                </c:pt>
                <c:pt idx="12">
                  <c:v>38352</c:v>
                </c:pt>
                <c:pt idx="13">
                  <c:v>38383</c:v>
                </c:pt>
                <c:pt idx="14">
                  <c:v>38411</c:v>
                </c:pt>
                <c:pt idx="15">
                  <c:v>38442</c:v>
                </c:pt>
                <c:pt idx="16">
                  <c:v>38471</c:v>
                </c:pt>
                <c:pt idx="17">
                  <c:v>38503</c:v>
                </c:pt>
                <c:pt idx="18">
                  <c:v>38533</c:v>
                </c:pt>
                <c:pt idx="19">
                  <c:v>38562</c:v>
                </c:pt>
                <c:pt idx="20">
                  <c:v>38595</c:v>
                </c:pt>
                <c:pt idx="21">
                  <c:v>38625</c:v>
                </c:pt>
                <c:pt idx="22">
                  <c:v>38656</c:v>
                </c:pt>
                <c:pt idx="23">
                  <c:v>38686</c:v>
                </c:pt>
                <c:pt idx="24">
                  <c:v>38716</c:v>
                </c:pt>
                <c:pt idx="25">
                  <c:v>38748</c:v>
                </c:pt>
                <c:pt idx="26">
                  <c:v>38776</c:v>
                </c:pt>
                <c:pt idx="27">
                  <c:v>38807</c:v>
                </c:pt>
                <c:pt idx="28">
                  <c:v>38835</c:v>
                </c:pt>
                <c:pt idx="29">
                  <c:v>38868</c:v>
                </c:pt>
                <c:pt idx="30">
                  <c:v>38898</c:v>
                </c:pt>
                <c:pt idx="31">
                  <c:v>38929</c:v>
                </c:pt>
                <c:pt idx="32">
                  <c:v>38960</c:v>
                </c:pt>
                <c:pt idx="33">
                  <c:v>38989</c:v>
                </c:pt>
                <c:pt idx="34">
                  <c:v>39021</c:v>
                </c:pt>
                <c:pt idx="35">
                  <c:v>39051</c:v>
                </c:pt>
                <c:pt idx="36">
                  <c:v>39080</c:v>
                </c:pt>
                <c:pt idx="37">
                  <c:v>39113</c:v>
                </c:pt>
                <c:pt idx="38">
                  <c:v>39141</c:v>
                </c:pt>
                <c:pt idx="39">
                  <c:v>39171</c:v>
                </c:pt>
                <c:pt idx="40">
                  <c:v>39202</c:v>
                </c:pt>
                <c:pt idx="41">
                  <c:v>39233</c:v>
                </c:pt>
                <c:pt idx="42">
                  <c:v>39262</c:v>
                </c:pt>
                <c:pt idx="43">
                  <c:v>39294</c:v>
                </c:pt>
                <c:pt idx="44">
                  <c:v>39325</c:v>
                </c:pt>
                <c:pt idx="45">
                  <c:v>39353</c:v>
                </c:pt>
                <c:pt idx="46">
                  <c:v>39386</c:v>
                </c:pt>
                <c:pt idx="47">
                  <c:v>39416</c:v>
                </c:pt>
                <c:pt idx="48">
                  <c:v>39447</c:v>
                </c:pt>
                <c:pt idx="49">
                  <c:v>39478</c:v>
                </c:pt>
                <c:pt idx="50">
                  <c:v>39507</c:v>
                </c:pt>
                <c:pt idx="51">
                  <c:v>39538</c:v>
                </c:pt>
                <c:pt idx="52">
                  <c:v>39568</c:v>
                </c:pt>
                <c:pt idx="53">
                  <c:v>39598</c:v>
                </c:pt>
                <c:pt idx="54">
                  <c:v>39629</c:v>
                </c:pt>
                <c:pt idx="55">
                  <c:v>39660</c:v>
                </c:pt>
                <c:pt idx="56">
                  <c:v>39689</c:v>
                </c:pt>
                <c:pt idx="57">
                  <c:v>39721</c:v>
                </c:pt>
                <c:pt idx="58">
                  <c:v>39752</c:v>
                </c:pt>
                <c:pt idx="59">
                  <c:v>39780</c:v>
                </c:pt>
                <c:pt idx="60">
                  <c:v>39813</c:v>
                </c:pt>
                <c:pt idx="61">
                  <c:v>39843</c:v>
                </c:pt>
                <c:pt idx="62">
                  <c:v>39871</c:v>
                </c:pt>
                <c:pt idx="63">
                  <c:v>39903</c:v>
                </c:pt>
                <c:pt idx="64">
                  <c:v>39933</c:v>
                </c:pt>
                <c:pt idx="65">
                  <c:v>39962</c:v>
                </c:pt>
                <c:pt idx="66">
                  <c:v>39994</c:v>
                </c:pt>
                <c:pt idx="67">
                  <c:v>40025</c:v>
                </c:pt>
                <c:pt idx="68">
                  <c:v>40056</c:v>
                </c:pt>
                <c:pt idx="69">
                  <c:v>40086</c:v>
                </c:pt>
                <c:pt idx="70">
                  <c:v>40116</c:v>
                </c:pt>
                <c:pt idx="71">
                  <c:v>40147</c:v>
                </c:pt>
                <c:pt idx="72">
                  <c:v>40178</c:v>
                </c:pt>
                <c:pt idx="73">
                  <c:v>40207</c:v>
                </c:pt>
                <c:pt idx="74">
                  <c:v>40235</c:v>
                </c:pt>
                <c:pt idx="75">
                  <c:v>40268</c:v>
                </c:pt>
                <c:pt idx="76">
                  <c:v>40298</c:v>
                </c:pt>
                <c:pt idx="77">
                  <c:v>40329</c:v>
                </c:pt>
                <c:pt idx="78">
                  <c:v>40359</c:v>
                </c:pt>
                <c:pt idx="79">
                  <c:v>40389</c:v>
                </c:pt>
                <c:pt idx="80">
                  <c:v>40421</c:v>
                </c:pt>
                <c:pt idx="81">
                  <c:v>40451</c:v>
                </c:pt>
                <c:pt idx="82">
                  <c:v>40480</c:v>
                </c:pt>
                <c:pt idx="83">
                  <c:v>40512</c:v>
                </c:pt>
                <c:pt idx="84">
                  <c:v>40543</c:v>
                </c:pt>
                <c:pt idx="85">
                  <c:v>40574</c:v>
                </c:pt>
                <c:pt idx="86">
                  <c:v>40602</c:v>
                </c:pt>
                <c:pt idx="87">
                  <c:v>40633</c:v>
                </c:pt>
                <c:pt idx="88">
                  <c:v>40662</c:v>
                </c:pt>
                <c:pt idx="89">
                  <c:v>40694</c:v>
                </c:pt>
                <c:pt idx="90">
                  <c:v>40724</c:v>
                </c:pt>
                <c:pt idx="91">
                  <c:v>40753</c:v>
                </c:pt>
                <c:pt idx="92">
                  <c:v>40786</c:v>
                </c:pt>
                <c:pt idx="93">
                  <c:v>40816</c:v>
                </c:pt>
                <c:pt idx="94">
                  <c:v>40847</c:v>
                </c:pt>
                <c:pt idx="95">
                  <c:v>40877</c:v>
                </c:pt>
                <c:pt idx="96">
                  <c:v>40907</c:v>
                </c:pt>
                <c:pt idx="97">
                  <c:v>40939</c:v>
                </c:pt>
                <c:pt idx="98">
                  <c:v>40968</c:v>
                </c:pt>
                <c:pt idx="99">
                  <c:v>40998</c:v>
                </c:pt>
                <c:pt idx="100">
                  <c:v>41029</c:v>
                </c:pt>
                <c:pt idx="101">
                  <c:v>41060</c:v>
                </c:pt>
                <c:pt idx="102">
                  <c:v>41089</c:v>
                </c:pt>
                <c:pt idx="103">
                  <c:v>41121</c:v>
                </c:pt>
                <c:pt idx="104">
                  <c:v>41152</c:v>
                </c:pt>
                <c:pt idx="105">
                  <c:v>41180</c:v>
                </c:pt>
                <c:pt idx="106">
                  <c:v>41213</c:v>
                </c:pt>
                <c:pt idx="107">
                  <c:v>41243</c:v>
                </c:pt>
                <c:pt idx="108">
                  <c:v>41274</c:v>
                </c:pt>
                <c:pt idx="109">
                  <c:v>41305</c:v>
                </c:pt>
                <c:pt idx="110">
                  <c:v>41333</c:v>
                </c:pt>
                <c:pt idx="111">
                  <c:v>41361</c:v>
                </c:pt>
                <c:pt idx="112">
                  <c:v>41394</c:v>
                </c:pt>
                <c:pt idx="113">
                  <c:v>41425</c:v>
                </c:pt>
                <c:pt idx="114">
                  <c:v>41453</c:v>
                </c:pt>
                <c:pt idx="115">
                  <c:v>41486</c:v>
                </c:pt>
                <c:pt idx="116">
                  <c:v>41516</c:v>
                </c:pt>
                <c:pt idx="117">
                  <c:v>41547</c:v>
                </c:pt>
                <c:pt idx="118">
                  <c:v>41578</c:v>
                </c:pt>
                <c:pt idx="119">
                  <c:v>41607</c:v>
                </c:pt>
                <c:pt idx="120">
                  <c:v>41639</c:v>
                </c:pt>
                <c:pt idx="121">
                  <c:v>41670</c:v>
                </c:pt>
                <c:pt idx="122">
                  <c:v>41698</c:v>
                </c:pt>
                <c:pt idx="123">
                  <c:v>41729</c:v>
                </c:pt>
                <c:pt idx="124">
                  <c:v>41759</c:v>
                </c:pt>
                <c:pt idx="125">
                  <c:v>41789</c:v>
                </c:pt>
                <c:pt idx="126">
                  <c:v>41820</c:v>
                </c:pt>
                <c:pt idx="127">
                  <c:v>41851</c:v>
                </c:pt>
                <c:pt idx="128">
                  <c:v>41880</c:v>
                </c:pt>
                <c:pt idx="129">
                  <c:v>41912</c:v>
                </c:pt>
                <c:pt idx="130">
                  <c:v>41943</c:v>
                </c:pt>
                <c:pt idx="131">
                  <c:v>41971</c:v>
                </c:pt>
                <c:pt idx="132">
                  <c:v>42004</c:v>
                </c:pt>
                <c:pt idx="133">
                  <c:v>42034</c:v>
                </c:pt>
                <c:pt idx="134">
                  <c:v>42062</c:v>
                </c:pt>
                <c:pt idx="135">
                  <c:v>42094</c:v>
                </c:pt>
                <c:pt idx="136">
                  <c:v>42124</c:v>
                </c:pt>
                <c:pt idx="137">
                  <c:v>42153</c:v>
                </c:pt>
                <c:pt idx="138">
                  <c:v>42185</c:v>
                </c:pt>
                <c:pt idx="139">
                  <c:v>42216</c:v>
                </c:pt>
                <c:pt idx="140">
                  <c:v>42247</c:v>
                </c:pt>
                <c:pt idx="141">
                  <c:v>42277</c:v>
                </c:pt>
                <c:pt idx="142">
                  <c:v>42307</c:v>
                </c:pt>
                <c:pt idx="143">
                  <c:v>42338</c:v>
                </c:pt>
                <c:pt idx="144">
                  <c:v>42369</c:v>
                </c:pt>
                <c:pt idx="145">
                  <c:v>42398</c:v>
                </c:pt>
                <c:pt idx="146">
                  <c:v>42429</c:v>
                </c:pt>
                <c:pt idx="147">
                  <c:v>42460</c:v>
                </c:pt>
                <c:pt idx="148">
                  <c:v>42489</c:v>
                </c:pt>
                <c:pt idx="149">
                  <c:v>42521</c:v>
                </c:pt>
                <c:pt idx="150">
                  <c:v>42551</c:v>
                </c:pt>
                <c:pt idx="151">
                  <c:v>42580</c:v>
                </c:pt>
                <c:pt idx="152">
                  <c:v>42613</c:v>
                </c:pt>
                <c:pt idx="153">
                  <c:v>42643</c:v>
                </c:pt>
                <c:pt idx="154">
                  <c:v>42674</c:v>
                </c:pt>
                <c:pt idx="155">
                  <c:v>42704</c:v>
                </c:pt>
                <c:pt idx="156">
                  <c:v>42734</c:v>
                </c:pt>
                <c:pt idx="157">
                  <c:v>42766</c:v>
                </c:pt>
                <c:pt idx="158">
                  <c:v>42794</c:v>
                </c:pt>
                <c:pt idx="159">
                  <c:v>42825</c:v>
                </c:pt>
                <c:pt idx="160">
                  <c:v>42853</c:v>
                </c:pt>
                <c:pt idx="161">
                  <c:v>42886</c:v>
                </c:pt>
                <c:pt idx="162">
                  <c:v>42916</c:v>
                </c:pt>
                <c:pt idx="163">
                  <c:v>42947</c:v>
                </c:pt>
                <c:pt idx="164">
                  <c:v>42978</c:v>
                </c:pt>
                <c:pt idx="165">
                  <c:v>43007</c:v>
                </c:pt>
                <c:pt idx="166">
                  <c:v>43039</c:v>
                </c:pt>
                <c:pt idx="167">
                  <c:v>43069</c:v>
                </c:pt>
                <c:pt idx="168">
                  <c:v>43098</c:v>
                </c:pt>
                <c:pt idx="169">
                  <c:v>43131</c:v>
                </c:pt>
                <c:pt idx="170">
                  <c:v>43159</c:v>
                </c:pt>
                <c:pt idx="171">
                  <c:v>43188</c:v>
                </c:pt>
                <c:pt idx="172">
                  <c:v>43220</c:v>
                </c:pt>
                <c:pt idx="173">
                  <c:v>43251</c:v>
                </c:pt>
                <c:pt idx="174">
                  <c:v>43280</c:v>
                </c:pt>
                <c:pt idx="175">
                  <c:v>43312</c:v>
                </c:pt>
                <c:pt idx="176">
                  <c:v>43343</c:v>
                </c:pt>
                <c:pt idx="177">
                  <c:v>43371</c:v>
                </c:pt>
                <c:pt idx="178">
                  <c:v>43404</c:v>
                </c:pt>
                <c:pt idx="179">
                  <c:v>43434</c:v>
                </c:pt>
                <c:pt idx="180">
                  <c:v>43465</c:v>
                </c:pt>
                <c:pt idx="181">
                  <c:v>43496</c:v>
                </c:pt>
                <c:pt idx="182">
                  <c:v>43524</c:v>
                </c:pt>
                <c:pt idx="183">
                  <c:v>43553</c:v>
                </c:pt>
                <c:pt idx="184">
                  <c:v>43585</c:v>
                </c:pt>
                <c:pt idx="185">
                  <c:v>43616</c:v>
                </c:pt>
                <c:pt idx="186">
                  <c:v>43644</c:v>
                </c:pt>
                <c:pt idx="187">
                  <c:v>43677</c:v>
                </c:pt>
                <c:pt idx="188">
                  <c:v>43707</c:v>
                </c:pt>
                <c:pt idx="189">
                  <c:v>43738</c:v>
                </c:pt>
                <c:pt idx="190">
                  <c:v>43769</c:v>
                </c:pt>
                <c:pt idx="191">
                  <c:v>43798</c:v>
                </c:pt>
                <c:pt idx="192">
                  <c:v>43830</c:v>
                </c:pt>
                <c:pt idx="193">
                  <c:v>43861</c:v>
                </c:pt>
                <c:pt idx="194">
                  <c:v>43889</c:v>
                </c:pt>
                <c:pt idx="195">
                  <c:v>43921</c:v>
                </c:pt>
                <c:pt idx="196">
                  <c:v>43951</c:v>
                </c:pt>
                <c:pt idx="197">
                  <c:v>43980</c:v>
                </c:pt>
                <c:pt idx="198">
                  <c:v>44012</c:v>
                </c:pt>
                <c:pt idx="199">
                  <c:v>44043</c:v>
                </c:pt>
                <c:pt idx="200">
                  <c:v>44074</c:v>
                </c:pt>
                <c:pt idx="201">
                  <c:v>44104</c:v>
                </c:pt>
                <c:pt idx="202">
                  <c:v>44134</c:v>
                </c:pt>
                <c:pt idx="203">
                  <c:v>44165</c:v>
                </c:pt>
                <c:pt idx="204">
                  <c:v>44196</c:v>
                </c:pt>
                <c:pt idx="205">
                  <c:v>44225</c:v>
                </c:pt>
                <c:pt idx="206">
                  <c:v>44253</c:v>
                </c:pt>
                <c:pt idx="207">
                  <c:v>44286</c:v>
                </c:pt>
                <c:pt idx="208">
                  <c:v>44316</c:v>
                </c:pt>
                <c:pt idx="209">
                  <c:v>44347</c:v>
                </c:pt>
                <c:pt idx="210">
                  <c:v>44377</c:v>
                </c:pt>
                <c:pt idx="211">
                  <c:v>44407</c:v>
                </c:pt>
                <c:pt idx="212">
                  <c:v>44439</c:v>
                </c:pt>
                <c:pt idx="213">
                  <c:v>44498</c:v>
                </c:pt>
                <c:pt idx="214">
                  <c:v>44530</c:v>
                </c:pt>
                <c:pt idx="215">
                  <c:v>44561</c:v>
                </c:pt>
                <c:pt idx="216">
                  <c:v>44592</c:v>
                </c:pt>
                <c:pt idx="217">
                  <c:v>44620</c:v>
                </c:pt>
                <c:pt idx="218">
                  <c:v>44651</c:v>
                </c:pt>
                <c:pt idx="219">
                  <c:v>44680</c:v>
                </c:pt>
                <c:pt idx="220">
                  <c:v>44712</c:v>
                </c:pt>
                <c:pt idx="221">
                  <c:v>44742</c:v>
                </c:pt>
                <c:pt idx="222">
                  <c:v>44771</c:v>
                </c:pt>
                <c:pt idx="223">
                  <c:v>44804</c:v>
                </c:pt>
                <c:pt idx="224">
                  <c:v>44865</c:v>
                </c:pt>
                <c:pt idx="225">
                  <c:v>44895</c:v>
                </c:pt>
                <c:pt idx="226">
                  <c:v>44925</c:v>
                </c:pt>
                <c:pt idx="227">
                  <c:v>44957</c:v>
                </c:pt>
                <c:pt idx="228">
                  <c:v>44985</c:v>
                </c:pt>
                <c:pt idx="229">
                  <c:v>45016</c:v>
                </c:pt>
                <c:pt idx="230">
                  <c:v>45044</c:v>
                </c:pt>
                <c:pt idx="231">
                  <c:v>45077</c:v>
                </c:pt>
                <c:pt idx="232">
                  <c:v>45107</c:v>
                </c:pt>
                <c:pt idx="233">
                  <c:v>45138</c:v>
                </c:pt>
                <c:pt idx="234">
                  <c:v>45169</c:v>
                </c:pt>
                <c:pt idx="235">
                  <c:v>45198</c:v>
                </c:pt>
                <c:pt idx="236">
                  <c:v>45230</c:v>
                </c:pt>
                <c:pt idx="237">
                  <c:v>45260</c:v>
                </c:pt>
                <c:pt idx="238">
                  <c:v>45289</c:v>
                </c:pt>
                <c:pt idx="239">
                  <c:v>45322</c:v>
                </c:pt>
                <c:pt idx="240">
                  <c:v>45351</c:v>
                </c:pt>
                <c:pt idx="241">
                  <c:v>45379</c:v>
                </c:pt>
                <c:pt idx="242">
                  <c:v>45412</c:v>
                </c:pt>
                <c:pt idx="243">
                  <c:v>45443</c:v>
                </c:pt>
                <c:pt idx="244">
                  <c:v>45455</c:v>
                </c:pt>
                <c:pt idx="245">
                  <c:v>45497</c:v>
                </c:pt>
              </c:numCache>
            </c:numRef>
          </c:cat>
          <c:val>
            <c:numRef>
              <c:f>'Sector vs overnight'!$B$2:$B$247</c:f>
              <c:numCache>
                <c:formatCode>General</c:formatCode>
                <c:ptCount val="246"/>
              </c:numCache>
            </c:numRef>
          </c:val>
          <c:smooth val="0"/>
          <c:extLst>
            <c:ext xmlns:c16="http://schemas.microsoft.com/office/drawing/2014/chart" uri="{C3380CC4-5D6E-409C-BE32-E72D297353CC}">
              <c16:uniqueId val="{00000001-D3C5-4913-A90F-818FD83315D5}"/>
            </c:ext>
          </c:extLst>
        </c:ser>
        <c:ser>
          <c:idx val="3"/>
          <c:order val="2"/>
          <c:tx>
            <c:strRef>
              <c:f>'Sector vs overnight'!$F$1</c:f>
              <c:strCache>
                <c:ptCount val="1"/>
                <c:pt idx="0">
                  <c:v>Bank of Canada Policy Rate</c:v>
                </c:pt>
              </c:strCache>
            </c:strRef>
          </c:tx>
          <c:spPr>
            <a:ln w="41275" cap="rnd">
              <a:solidFill>
                <a:srgbClr val="182145"/>
              </a:solidFill>
              <a:round/>
            </a:ln>
            <a:effectLst/>
          </c:spPr>
          <c:marker>
            <c:symbol val="none"/>
          </c:marker>
          <c:val>
            <c:numRef>
              <c:f>'Sector vs overnight'!$F$2:$F$247</c:f>
              <c:numCache>
                <c:formatCode>0.00</c:formatCode>
                <c:ptCount val="246"/>
                <c:pt idx="0">
                  <c:v>3</c:v>
                </c:pt>
                <c:pt idx="1">
                  <c:v>2.75</c:v>
                </c:pt>
                <c:pt idx="2">
                  <c:v>2.75</c:v>
                </c:pt>
                <c:pt idx="3">
                  <c:v>2.5</c:v>
                </c:pt>
                <c:pt idx="4">
                  <c:v>2.25</c:v>
                </c:pt>
                <c:pt idx="5">
                  <c:v>2.25</c:v>
                </c:pt>
                <c:pt idx="6">
                  <c:v>2.25</c:v>
                </c:pt>
                <c:pt idx="7">
                  <c:v>2.25</c:v>
                </c:pt>
                <c:pt idx="8">
                  <c:v>2.25</c:v>
                </c:pt>
                <c:pt idx="9">
                  <c:v>2.5</c:v>
                </c:pt>
                <c:pt idx="10">
                  <c:v>2.75</c:v>
                </c:pt>
                <c:pt idx="11">
                  <c:v>2.75</c:v>
                </c:pt>
                <c:pt idx="12">
                  <c:v>2.75</c:v>
                </c:pt>
                <c:pt idx="13">
                  <c:v>2.75</c:v>
                </c:pt>
                <c:pt idx="14">
                  <c:v>2.75</c:v>
                </c:pt>
                <c:pt idx="15">
                  <c:v>2.75</c:v>
                </c:pt>
                <c:pt idx="16">
                  <c:v>2.75</c:v>
                </c:pt>
                <c:pt idx="17">
                  <c:v>2.75</c:v>
                </c:pt>
                <c:pt idx="18">
                  <c:v>2.75</c:v>
                </c:pt>
                <c:pt idx="19">
                  <c:v>2.75</c:v>
                </c:pt>
                <c:pt idx="20">
                  <c:v>2.75</c:v>
                </c:pt>
                <c:pt idx="21">
                  <c:v>3</c:v>
                </c:pt>
                <c:pt idx="22">
                  <c:v>3.25</c:v>
                </c:pt>
                <c:pt idx="23">
                  <c:v>3.25</c:v>
                </c:pt>
                <c:pt idx="24">
                  <c:v>3.5</c:v>
                </c:pt>
                <c:pt idx="25">
                  <c:v>3.75</c:v>
                </c:pt>
                <c:pt idx="26">
                  <c:v>3.75</c:v>
                </c:pt>
                <c:pt idx="27">
                  <c:v>4</c:v>
                </c:pt>
                <c:pt idx="28">
                  <c:v>4.25</c:v>
                </c:pt>
                <c:pt idx="29">
                  <c:v>4.5</c:v>
                </c:pt>
                <c:pt idx="30">
                  <c:v>4.5</c:v>
                </c:pt>
                <c:pt idx="31">
                  <c:v>4.5</c:v>
                </c:pt>
                <c:pt idx="32">
                  <c:v>4.5</c:v>
                </c:pt>
                <c:pt idx="33">
                  <c:v>4.5</c:v>
                </c:pt>
                <c:pt idx="34">
                  <c:v>4.5</c:v>
                </c:pt>
                <c:pt idx="35">
                  <c:v>4.5</c:v>
                </c:pt>
                <c:pt idx="36">
                  <c:v>4.5</c:v>
                </c:pt>
                <c:pt idx="37">
                  <c:v>4.5</c:v>
                </c:pt>
                <c:pt idx="38">
                  <c:v>4.5</c:v>
                </c:pt>
                <c:pt idx="39">
                  <c:v>4.5</c:v>
                </c:pt>
                <c:pt idx="40">
                  <c:v>4.5</c:v>
                </c:pt>
                <c:pt idx="41">
                  <c:v>4.5</c:v>
                </c:pt>
                <c:pt idx="42">
                  <c:v>4.5</c:v>
                </c:pt>
                <c:pt idx="43">
                  <c:v>4.75</c:v>
                </c:pt>
                <c:pt idx="44">
                  <c:v>4.75</c:v>
                </c:pt>
                <c:pt idx="45">
                  <c:v>4.75</c:v>
                </c:pt>
                <c:pt idx="46">
                  <c:v>4.75</c:v>
                </c:pt>
                <c:pt idx="47">
                  <c:v>4.75</c:v>
                </c:pt>
                <c:pt idx="48">
                  <c:v>4.5</c:v>
                </c:pt>
                <c:pt idx="49">
                  <c:v>4.25</c:v>
                </c:pt>
                <c:pt idx="50">
                  <c:v>4.25</c:v>
                </c:pt>
                <c:pt idx="51">
                  <c:v>3.75</c:v>
                </c:pt>
                <c:pt idx="52">
                  <c:v>3.25</c:v>
                </c:pt>
                <c:pt idx="53">
                  <c:v>3.25</c:v>
                </c:pt>
                <c:pt idx="54">
                  <c:v>3.25</c:v>
                </c:pt>
                <c:pt idx="55">
                  <c:v>3.25</c:v>
                </c:pt>
                <c:pt idx="56">
                  <c:v>3.25</c:v>
                </c:pt>
                <c:pt idx="57">
                  <c:v>3.25</c:v>
                </c:pt>
                <c:pt idx="58">
                  <c:v>2.5</c:v>
                </c:pt>
                <c:pt idx="59">
                  <c:v>2.5</c:v>
                </c:pt>
                <c:pt idx="60">
                  <c:v>1.75</c:v>
                </c:pt>
                <c:pt idx="61">
                  <c:v>1.25</c:v>
                </c:pt>
                <c:pt idx="62">
                  <c:v>1.25</c:v>
                </c:pt>
                <c:pt idx="63">
                  <c:v>0.75</c:v>
                </c:pt>
                <c:pt idx="64">
                  <c:v>0.5</c:v>
                </c:pt>
                <c:pt idx="65">
                  <c:v>0.5</c:v>
                </c:pt>
                <c:pt idx="66">
                  <c:v>0.5</c:v>
                </c:pt>
                <c:pt idx="67">
                  <c:v>0.5</c:v>
                </c:pt>
                <c:pt idx="68">
                  <c:v>0.5</c:v>
                </c:pt>
                <c:pt idx="69">
                  <c:v>0.5</c:v>
                </c:pt>
                <c:pt idx="70">
                  <c:v>0.5</c:v>
                </c:pt>
                <c:pt idx="71">
                  <c:v>0.5</c:v>
                </c:pt>
                <c:pt idx="72">
                  <c:v>0.5</c:v>
                </c:pt>
                <c:pt idx="73">
                  <c:v>0.5</c:v>
                </c:pt>
                <c:pt idx="74">
                  <c:v>0.5</c:v>
                </c:pt>
                <c:pt idx="75">
                  <c:v>0.5</c:v>
                </c:pt>
                <c:pt idx="76">
                  <c:v>0.5</c:v>
                </c:pt>
                <c:pt idx="77">
                  <c:v>0.5</c:v>
                </c:pt>
                <c:pt idx="78">
                  <c:v>0.75</c:v>
                </c:pt>
                <c:pt idx="79">
                  <c:v>1</c:v>
                </c:pt>
                <c:pt idx="80">
                  <c:v>1</c:v>
                </c:pt>
                <c:pt idx="81">
                  <c:v>1.25</c:v>
                </c:pt>
                <c:pt idx="82">
                  <c:v>1.25</c:v>
                </c:pt>
                <c:pt idx="83">
                  <c:v>1.25</c:v>
                </c:pt>
                <c:pt idx="84">
                  <c:v>1.25</c:v>
                </c:pt>
                <c:pt idx="85">
                  <c:v>1.25</c:v>
                </c:pt>
                <c:pt idx="86">
                  <c:v>1.25</c:v>
                </c:pt>
                <c:pt idx="87">
                  <c:v>1.25</c:v>
                </c:pt>
                <c:pt idx="88">
                  <c:v>1.25</c:v>
                </c:pt>
                <c:pt idx="89">
                  <c:v>1.25</c:v>
                </c:pt>
                <c:pt idx="90">
                  <c:v>1.25</c:v>
                </c:pt>
                <c:pt idx="91">
                  <c:v>1.25</c:v>
                </c:pt>
                <c:pt idx="92">
                  <c:v>1.25</c:v>
                </c:pt>
                <c:pt idx="93">
                  <c:v>1.25</c:v>
                </c:pt>
                <c:pt idx="94">
                  <c:v>1.25</c:v>
                </c:pt>
                <c:pt idx="95">
                  <c:v>1.25</c:v>
                </c:pt>
                <c:pt idx="96">
                  <c:v>1.25</c:v>
                </c:pt>
                <c:pt idx="97">
                  <c:v>1.25</c:v>
                </c:pt>
                <c:pt idx="98">
                  <c:v>1.25</c:v>
                </c:pt>
                <c:pt idx="99">
                  <c:v>1.25</c:v>
                </c:pt>
                <c:pt idx="100">
                  <c:v>1.25</c:v>
                </c:pt>
                <c:pt idx="101">
                  <c:v>1.25</c:v>
                </c:pt>
                <c:pt idx="102">
                  <c:v>1.25</c:v>
                </c:pt>
                <c:pt idx="103">
                  <c:v>1.25</c:v>
                </c:pt>
                <c:pt idx="104">
                  <c:v>1.25</c:v>
                </c:pt>
                <c:pt idx="105">
                  <c:v>1.25</c:v>
                </c:pt>
                <c:pt idx="106">
                  <c:v>1.25</c:v>
                </c:pt>
                <c:pt idx="107">
                  <c:v>1.25</c:v>
                </c:pt>
                <c:pt idx="108">
                  <c:v>1.25</c:v>
                </c:pt>
                <c:pt idx="109">
                  <c:v>1.25</c:v>
                </c:pt>
                <c:pt idx="110">
                  <c:v>1.25</c:v>
                </c:pt>
                <c:pt idx="111">
                  <c:v>1.25</c:v>
                </c:pt>
                <c:pt idx="112">
                  <c:v>1.25</c:v>
                </c:pt>
                <c:pt idx="113">
                  <c:v>1.25</c:v>
                </c:pt>
                <c:pt idx="114">
                  <c:v>1.25</c:v>
                </c:pt>
                <c:pt idx="115">
                  <c:v>1.25</c:v>
                </c:pt>
                <c:pt idx="116">
                  <c:v>1.25</c:v>
                </c:pt>
                <c:pt idx="117">
                  <c:v>1.25</c:v>
                </c:pt>
                <c:pt idx="118">
                  <c:v>1.25</c:v>
                </c:pt>
                <c:pt idx="119">
                  <c:v>1.25</c:v>
                </c:pt>
                <c:pt idx="120">
                  <c:v>1.25</c:v>
                </c:pt>
                <c:pt idx="121">
                  <c:v>1.25</c:v>
                </c:pt>
                <c:pt idx="122">
                  <c:v>1.25</c:v>
                </c:pt>
                <c:pt idx="123">
                  <c:v>1.25</c:v>
                </c:pt>
                <c:pt idx="124">
                  <c:v>1.25</c:v>
                </c:pt>
                <c:pt idx="125">
                  <c:v>1.25</c:v>
                </c:pt>
                <c:pt idx="126">
                  <c:v>1.25</c:v>
                </c:pt>
                <c:pt idx="127">
                  <c:v>1.25</c:v>
                </c:pt>
                <c:pt idx="128">
                  <c:v>1.25</c:v>
                </c:pt>
                <c:pt idx="129">
                  <c:v>1.25</c:v>
                </c:pt>
                <c:pt idx="130">
                  <c:v>1.25</c:v>
                </c:pt>
                <c:pt idx="131">
                  <c:v>1.25</c:v>
                </c:pt>
                <c:pt idx="132">
                  <c:v>1.25</c:v>
                </c:pt>
                <c:pt idx="133">
                  <c:v>1</c:v>
                </c:pt>
                <c:pt idx="134">
                  <c:v>1</c:v>
                </c:pt>
                <c:pt idx="135">
                  <c:v>1</c:v>
                </c:pt>
                <c:pt idx="136">
                  <c:v>1</c:v>
                </c:pt>
                <c:pt idx="137">
                  <c:v>1</c:v>
                </c:pt>
                <c:pt idx="138">
                  <c:v>1</c:v>
                </c:pt>
                <c:pt idx="139">
                  <c:v>0.75</c:v>
                </c:pt>
                <c:pt idx="140">
                  <c:v>0.75</c:v>
                </c:pt>
                <c:pt idx="141">
                  <c:v>0.75</c:v>
                </c:pt>
                <c:pt idx="142">
                  <c:v>0.75</c:v>
                </c:pt>
                <c:pt idx="143">
                  <c:v>0.75</c:v>
                </c:pt>
                <c:pt idx="144">
                  <c:v>0.75</c:v>
                </c:pt>
                <c:pt idx="145">
                  <c:v>0.75</c:v>
                </c:pt>
                <c:pt idx="146">
                  <c:v>0.75</c:v>
                </c:pt>
                <c:pt idx="147">
                  <c:v>0.75</c:v>
                </c:pt>
                <c:pt idx="148">
                  <c:v>0.75</c:v>
                </c:pt>
                <c:pt idx="149">
                  <c:v>0.75</c:v>
                </c:pt>
                <c:pt idx="150">
                  <c:v>0.75</c:v>
                </c:pt>
                <c:pt idx="151">
                  <c:v>0.75</c:v>
                </c:pt>
                <c:pt idx="152">
                  <c:v>0.75</c:v>
                </c:pt>
                <c:pt idx="153">
                  <c:v>0.75</c:v>
                </c:pt>
                <c:pt idx="154">
                  <c:v>0.75</c:v>
                </c:pt>
                <c:pt idx="155">
                  <c:v>0.75</c:v>
                </c:pt>
                <c:pt idx="156">
                  <c:v>0.75</c:v>
                </c:pt>
                <c:pt idx="157">
                  <c:v>0.75</c:v>
                </c:pt>
                <c:pt idx="158">
                  <c:v>0.75</c:v>
                </c:pt>
                <c:pt idx="159">
                  <c:v>0.75</c:v>
                </c:pt>
                <c:pt idx="160">
                  <c:v>0.75</c:v>
                </c:pt>
                <c:pt idx="161">
                  <c:v>0.75</c:v>
                </c:pt>
                <c:pt idx="162">
                  <c:v>0.75</c:v>
                </c:pt>
                <c:pt idx="163">
                  <c:v>1</c:v>
                </c:pt>
                <c:pt idx="164">
                  <c:v>1</c:v>
                </c:pt>
                <c:pt idx="165">
                  <c:v>1.25</c:v>
                </c:pt>
                <c:pt idx="166">
                  <c:v>1.25</c:v>
                </c:pt>
                <c:pt idx="167">
                  <c:v>1.25</c:v>
                </c:pt>
                <c:pt idx="168">
                  <c:v>1.25</c:v>
                </c:pt>
                <c:pt idx="169">
                  <c:v>1.5</c:v>
                </c:pt>
                <c:pt idx="170">
                  <c:v>1.5</c:v>
                </c:pt>
                <c:pt idx="171">
                  <c:v>1.5</c:v>
                </c:pt>
                <c:pt idx="172">
                  <c:v>1.5</c:v>
                </c:pt>
                <c:pt idx="173">
                  <c:v>1.5</c:v>
                </c:pt>
                <c:pt idx="174">
                  <c:v>1.5</c:v>
                </c:pt>
                <c:pt idx="175">
                  <c:v>1.75</c:v>
                </c:pt>
                <c:pt idx="176">
                  <c:v>1.75</c:v>
                </c:pt>
                <c:pt idx="177">
                  <c:v>1.75</c:v>
                </c:pt>
                <c:pt idx="178">
                  <c:v>2</c:v>
                </c:pt>
                <c:pt idx="179">
                  <c:v>2</c:v>
                </c:pt>
                <c:pt idx="180">
                  <c:v>2</c:v>
                </c:pt>
                <c:pt idx="181">
                  <c:v>2</c:v>
                </c:pt>
                <c:pt idx="182">
                  <c:v>2</c:v>
                </c:pt>
                <c:pt idx="183">
                  <c:v>2</c:v>
                </c:pt>
                <c:pt idx="184">
                  <c:v>2</c:v>
                </c:pt>
                <c:pt idx="185">
                  <c:v>2</c:v>
                </c:pt>
                <c:pt idx="186">
                  <c:v>2</c:v>
                </c:pt>
                <c:pt idx="187">
                  <c:v>2</c:v>
                </c:pt>
                <c:pt idx="188">
                  <c:v>2</c:v>
                </c:pt>
                <c:pt idx="189">
                  <c:v>2</c:v>
                </c:pt>
                <c:pt idx="190">
                  <c:v>2</c:v>
                </c:pt>
                <c:pt idx="191">
                  <c:v>2</c:v>
                </c:pt>
                <c:pt idx="192">
                  <c:v>2</c:v>
                </c:pt>
                <c:pt idx="193">
                  <c:v>2</c:v>
                </c:pt>
                <c:pt idx="194">
                  <c:v>2</c:v>
                </c:pt>
                <c:pt idx="195">
                  <c:v>1</c:v>
                </c:pt>
                <c:pt idx="196">
                  <c:v>0.5</c:v>
                </c:pt>
                <c:pt idx="197">
                  <c:v>0.5</c:v>
                </c:pt>
                <c:pt idx="198">
                  <c:v>0.5</c:v>
                </c:pt>
                <c:pt idx="199">
                  <c:v>0.5</c:v>
                </c:pt>
                <c:pt idx="200">
                  <c:v>0.5</c:v>
                </c:pt>
                <c:pt idx="201">
                  <c:v>0.5</c:v>
                </c:pt>
                <c:pt idx="202">
                  <c:v>0.5</c:v>
                </c:pt>
                <c:pt idx="203">
                  <c:v>0.5</c:v>
                </c:pt>
                <c:pt idx="204">
                  <c:v>0.5</c:v>
                </c:pt>
                <c:pt idx="205">
                  <c:v>0.5</c:v>
                </c:pt>
                <c:pt idx="206">
                  <c:v>0.5</c:v>
                </c:pt>
                <c:pt idx="207">
                  <c:v>0.5</c:v>
                </c:pt>
                <c:pt idx="208">
                  <c:v>0.5</c:v>
                </c:pt>
                <c:pt idx="209">
                  <c:v>0.5</c:v>
                </c:pt>
                <c:pt idx="210">
                  <c:v>0.5</c:v>
                </c:pt>
                <c:pt idx="211">
                  <c:v>0.5</c:v>
                </c:pt>
                <c:pt idx="212">
                  <c:v>0.5</c:v>
                </c:pt>
                <c:pt idx="213">
                  <c:v>0.5</c:v>
                </c:pt>
                <c:pt idx="214">
                  <c:v>0.5</c:v>
                </c:pt>
                <c:pt idx="215">
                  <c:v>0.5</c:v>
                </c:pt>
                <c:pt idx="216">
                  <c:v>0.5</c:v>
                </c:pt>
                <c:pt idx="217">
                  <c:v>0.5</c:v>
                </c:pt>
                <c:pt idx="218">
                  <c:v>0.5</c:v>
                </c:pt>
                <c:pt idx="219">
                  <c:v>0.75</c:v>
                </c:pt>
                <c:pt idx="220">
                  <c:v>1.25</c:v>
                </c:pt>
                <c:pt idx="221">
                  <c:v>1.25</c:v>
                </c:pt>
                <c:pt idx="222">
                  <c:v>1.75</c:v>
                </c:pt>
                <c:pt idx="223">
                  <c:v>2.75</c:v>
                </c:pt>
                <c:pt idx="224">
                  <c:v>2.75</c:v>
                </c:pt>
                <c:pt idx="225">
                  <c:v>3.5</c:v>
                </c:pt>
                <c:pt idx="226">
                  <c:v>3.5</c:v>
                </c:pt>
                <c:pt idx="227">
                  <c:v>4</c:v>
                </c:pt>
                <c:pt idx="228">
                  <c:v>4.5</c:v>
                </c:pt>
                <c:pt idx="229">
                  <c:v>4.5</c:v>
                </c:pt>
                <c:pt idx="230">
                  <c:v>4.75</c:v>
                </c:pt>
                <c:pt idx="231">
                  <c:v>4.75</c:v>
                </c:pt>
                <c:pt idx="232">
                  <c:v>4.75</c:v>
                </c:pt>
                <c:pt idx="233">
                  <c:v>4.75</c:v>
                </c:pt>
                <c:pt idx="234">
                  <c:v>5</c:v>
                </c:pt>
                <c:pt idx="235">
                  <c:v>5.25</c:v>
                </c:pt>
                <c:pt idx="236">
                  <c:v>5.25</c:v>
                </c:pt>
                <c:pt idx="237">
                  <c:v>5.25</c:v>
                </c:pt>
                <c:pt idx="238">
                  <c:v>5.25</c:v>
                </c:pt>
                <c:pt idx="239">
                  <c:v>5.25</c:v>
                </c:pt>
                <c:pt idx="240">
                  <c:v>5.25</c:v>
                </c:pt>
                <c:pt idx="241" formatCode="General">
                  <c:v>5</c:v>
                </c:pt>
                <c:pt idx="242" formatCode="General">
                  <c:v>5</c:v>
                </c:pt>
                <c:pt idx="243" formatCode="General">
                  <c:v>5</c:v>
                </c:pt>
                <c:pt idx="244" formatCode="General">
                  <c:v>4.75</c:v>
                </c:pt>
                <c:pt idx="245" formatCode="General">
                  <c:v>4.5</c:v>
                </c:pt>
              </c:numCache>
            </c:numRef>
          </c:val>
          <c:smooth val="0"/>
          <c:extLst>
            <c:ext xmlns:c16="http://schemas.microsoft.com/office/drawing/2014/chart" uri="{C3380CC4-5D6E-409C-BE32-E72D297353CC}">
              <c16:uniqueId val="{00000002-D3C5-4913-A90F-818FD83315D5}"/>
            </c:ext>
          </c:extLst>
        </c:ser>
        <c:dLbls>
          <c:showLegendKey val="0"/>
          <c:showVal val="0"/>
          <c:showCatName val="0"/>
          <c:showSerName val="0"/>
          <c:showPercent val="0"/>
          <c:showBubbleSize val="0"/>
        </c:dLbls>
        <c:marker val="1"/>
        <c:smooth val="0"/>
        <c:axId val="415959488"/>
        <c:axId val="415644224"/>
      </c:lineChart>
      <c:dateAx>
        <c:axId val="415959488"/>
        <c:scaling>
          <c:orientation val="minMax"/>
        </c:scaling>
        <c:delete val="0"/>
        <c:axPos val="b"/>
        <c:numFmt formatCode="yyyy"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ontserrat" panose="020F0502020204030204" pitchFamily="34" charset="0"/>
                <a:ea typeface="+mn-ea"/>
                <a:cs typeface="Montserrat" panose="020F0502020204030204" pitchFamily="34" charset="0"/>
              </a:defRPr>
            </a:pPr>
            <a:endParaRPr lang="en-US"/>
          </a:p>
        </c:txPr>
        <c:crossAx val="415644224"/>
        <c:crosses val="autoZero"/>
        <c:auto val="1"/>
        <c:lblOffset val="100"/>
        <c:baseTimeUnit val="days"/>
        <c:majorUnit val="3"/>
        <c:majorTimeUnit val="years"/>
      </c:dateAx>
      <c:valAx>
        <c:axId val="415644224"/>
        <c:scaling>
          <c:orientation val="minMax"/>
          <c:max val="6"/>
          <c:min val="0"/>
        </c:scaling>
        <c:delete val="0"/>
        <c:axPos val="l"/>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CA" sz="1100">
                    <a:solidFill>
                      <a:sysClr val="windowText" lastClr="000000"/>
                    </a:solidFill>
                    <a:latin typeface="Montserrat" panose="00000500000000000000" pitchFamily="2" charset="0"/>
                  </a:rPr>
                  <a:t>Bank</a:t>
                </a:r>
                <a:r>
                  <a:rPr lang="en-CA" sz="1100" baseline="0">
                    <a:solidFill>
                      <a:sysClr val="windowText" lastClr="000000"/>
                    </a:solidFill>
                    <a:latin typeface="Montserrat" panose="00000500000000000000" pitchFamily="2" charset="0"/>
                  </a:rPr>
                  <a:t> of Canada Policy Rate (%)</a:t>
                </a:r>
                <a:endParaRPr lang="en-CA" sz="1100">
                  <a:solidFill>
                    <a:sysClr val="windowText" lastClr="000000"/>
                  </a:solidFill>
                  <a:latin typeface="Montserrat" panose="00000500000000000000" pitchFamily="2" charset="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0.0"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100" b="0" i="0" u="none" strike="noStrike" kern="1200" baseline="0">
                <a:solidFill>
                  <a:schemeClr val="tx1"/>
                </a:solidFill>
                <a:latin typeface="Montserrat" panose="020F0502020204030204" pitchFamily="34" charset="0"/>
                <a:ea typeface="+mn-ea"/>
                <a:cs typeface="Montserrat" panose="020F0502020204030204" pitchFamily="34" charset="0"/>
              </a:defRPr>
            </a:pPr>
            <a:endParaRPr lang="en-US"/>
          </a:p>
        </c:txPr>
        <c:crossAx val="415959488"/>
        <c:crosses val="autoZero"/>
        <c:crossBetween val="between"/>
      </c:valAx>
      <c:valAx>
        <c:axId val="1648340528"/>
        <c:scaling>
          <c:orientation val="minMax"/>
          <c:max val="6"/>
        </c:scaling>
        <c:delete val="1"/>
        <c:axPos val="r"/>
        <c:numFmt formatCode="#,##0.0" sourceLinked="0"/>
        <c:majorTickMark val="out"/>
        <c:minorTickMark val="none"/>
        <c:tickLblPos val="nextTo"/>
        <c:crossAx val="1421847680"/>
        <c:crosses val="max"/>
        <c:crossBetween val="between"/>
      </c:valAx>
      <c:catAx>
        <c:axId val="1421847680"/>
        <c:scaling>
          <c:orientation val="minMax"/>
        </c:scaling>
        <c:delete val="1"/>
        <c:axPos val="b"/>
        <c:numFmt formatCode="m/d/yy" sourceLinked="1"/>
        <c:majorTickMark val="out"/>
        <c:minorTickMark val="none"/>
        <c:tickLblPos val="nextTo"/>
        <c:crossAx val="1648340528"/>
        <c:crosses val="autoZero"/>
        <c:auto val="1"/>
        <c:lblAlgn val="ctr"/>
        <c:lblOffset val="100"/>
        <c:noMultiLvlLbl val="1"/>
      </c:catAx>
      <c:spPr>
        <a:noFill/>
        <a:ln>
          <a:noFill/>
        </a:ln>
        <a:effectLst/>
      </c:spPr>
    </c:plotArea>
    <c:legend>
      <c:legendPos val="t"/>
      <c:legendEntry>
        <c:idx val="1"/>
        <c:delete val="1"/>
      </c:legendEntry>
      <c:layout>
        <c:manualLayout>
          <c:xMode val="edge"/>
          <c:yMode val="edge"/>
          <c:x val="0.35012490279275482"/>
          <c:y val="2.9161956551440198E-2"/>
          <c:w val="0.36728966091608978"/>
          <c:h val="4.9167747610843561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ontserrat" panose="020F0502020204030204" pitchFamily="34" charset="0"/>
              <a:ea typeface="+mn-ea"/>
              <a:cs typeface="Montserrat"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4">
    <c:autoUpdate val="0"/>
  </c:externalData>
  <c:userShapes r:id="rId5"/>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921204039345798"/>
          <c:y val="8.0716921853682094E-2"/>
          <c:w val="0.83829942061761054"/>
          <c:h val="0.71335075023927019"/>
        </c:manualLayout>
      </c:layout>
      <c:barChart>
        <c:barDir val="col"/>
        <c:grouping val="clustered"/>
        <c:varyColors val="0"/>
        <c:ser>
          <c:idx val="1"/>
          <c:order val="1"/>
          <c:tx>
            <c:v>Population Growth (YoY)</c:v>
          </c:tx>
          <c:spPr>
            <a:solidFill>
              <a:srgbClr val="B1BBE4"/>
            </a:solidFill>
            <a:ln>
              <a:noFill/>
            </a:ln>
            <a:effectLst/>
          </c:spPr>
          <c:invertIfNegative val="0"/>
          <c:cat>
            <c:strLit>
              <c:ptCount val="24"/>
              <c:pt idx="0">
                <c:v>21</c:v>
              </c:pt>
              <c:pt idx="1">
                <c:v>22</c:v>
              </c:pt>
              <c:pt idx="2">
                <c:v>23</c:v>
              </c:pt>
              <c:pt idx="3">
                <c:v>24</c:v>
              </c:pt>
              <c:pt idx="4">
                <c:v>25</c:v>
              </c:pt>
              <c:pt idx="5">
                <c:v>26</c:v>
              </c:pt>
              <c:pt idx="6">
                <c:v>27</c:v>
              </c:pt>
              <c:pt idx="7">
                <c:v>28</c:v>
              </c:pt>
              <c:pt idx="8">
                <c:v>29</c:v>
              </c:pt>
              <c:pt idx="9">
                <c:v>30</c:v>
              </c:pt>
              <c:pt idx="10">
                <c:v>31</c:v>
              </c:pt>
              <c:pt idx="11">
                <c:v>32</c:v>
              </c:pt>
              <c:pt idx="12">
                <c:v>33</c:v>
              </c:pt>
              <c:pt idx="13">
                <c:v>34</c:v>
              </c:pt>
              <c:pt idx="14">
                <c:v>35</c:v>
              </c:pt>
              <c:pt idx="15">
                <c:v>36</c:v>
              </c:pt>
              <c:pt idx="16">
                <c:v>37</c:v>
              </c:pt>
              <c:pt idx="17">
                <c:v>38</c:v>
              </c:pt>
              <c:pt idx="18">
                <c:v>39</c:v>
              </c:pt>
              <c:pt idx="19">
                <c:v>40</c:v>
              </c:pt>
              <c:pt idx="20">
                <c:v>41</c:v>
              </c:pt>
              <c:pt idx="21">
                <c:v>42</c:v>
              </c:pt>
              <c:pt idx="22">
                <c:v>43</c:v>
              </c:pt>
              <c:pt idx="23">
                <c:v>44</c:v>
              </c:pt>
              <c:extLst>
                <c:ext xmlns:c15="http://schemas.microsoft.com/office/drawing/2012/chart" uri="{02D57815-91ED-43cb-92C2-25804820EDAC}">
                  <c15:autoCat val="1"/>
                </c:ext>
              </c:extLst>
            </c:strLit>
          </c:cat>
          <c:val>
            <c:numRef>
              <c:f>Sheet1!$E$23:$E$46</c:f>
              <c:numCache>
                <c:formatCode>General</c:formatCode>
                <c:ptCount val="24"/>
                <c:pt idx="0">
                  <c:v>0.95717560472865504</c:v>
                </c:pt>
                <c:pt idx="1">
                  <c:v>1.1204013361629794</c:v>
                </c:pt>
                <c:pt idx="2">
                  <c:v>1.0337797966537332</c:v>
                </c:pt>
                <c:pt idx="3">
                  <c:v>0.90765613725898309</c:v>
                </c:pt>
                <c:pt idx="4">
                  <c:v>0.95180444276448117</c:v>
                </c:pt>
                <c:pt idx="5">
                  <c:v>0.98352570104811576</c:v>
                </c:pt>
                <c:pt idx="6">
                  <c:v>1.0123477006727333</c:v>
                </c:pt>
                <c:pt idx="7">
                  <c:v>0.98246865693991658</c:v>
                </c:pt>
                <c:pt idx="8">
                  <c:v>1.1243588933224968</c:v>
                </c:pt>
                <c:pt idx="9">
                  <c:v>1.1554347951806987</c:v>
                </c:pt>
                <c:pt idx="10">
                  <c:v>1.1077183605554985</c:v>
                </c:pt>
                <c:pt idx="11">
                  <c:v>0.9527040347520721</c:v>
                </c:pt>
                <c:pt idx="12">
                  <c:v>1.0948492141657828</c:v>
                </c:pt>
                <c:pt idx="13">
                  <c:v>1.0754249759286516</c:v>
                </c:pt>
                <c:pt idx="14">
                  <c:v>0.98185730441617824</c:v>
                </c:pt>
                <c:pt idx="15">
                  <c:v>0.75455969228783726</c:v>
                </c:pt>
                <c:pt idx="16">
                  <c:v>0.80173983674611815</c:v>
                </c:pt>
                <c:pt idx="17">
                  <c:v>1.6927676739838748</c:v>
                </c:pt>
                <c:pt idx="18">
                  <c:v>1.4634521605873196</c:v>
                </c:pt>
                <c:pt idx="19">
                  <c:v>2.0610080896179772</c:v>
                </c:pt>
                <c:pt idx="20">
                  <c:v>1.115111559279125</c:v>
                </c:pt>
                <c:pt idx="21">
                  <c:v>1.2680976901419561</c:v>
                </c:pt>
                <c:pt idx="22">
                  <c:v>0.86567070347056685</c:v>
                </c:pt>
                <c:pt idx="23">
                  <c:v>3.1883377541683133</c:v>
                </c:pt>
              </c:numCache>
              <c:extLst/>
            </c:numRef>
          </c:val>
          <c:extLst>
            <c:ext xmlns:c16="http://schemas.microsoft.com/office/drawing/2014/chart" uri="{C3380CC4-5D6E-409C-BE32-E72D297353CC}">
              <c16:uniqueId val="{00000000-9B80-486D-BCB4-2FD3AF68A55B}"/>
            </c:ext>
          </c:extLst>
        </c:ser>
        <c:dLbls>
          <c:showLegendKey val="0"/>
          <c:showVal val="0"/>
          <c:showCatName val="0"/>
          <c:showSerName val="0"/>
          <c:showPercent val="0"/>
          <c:showBubbleSize val="0"/>
        </c:dLbls>
        <c:gapWidth val="12"/>
        <c:axId val="1902025503"/>
        <c:axId val="1938361567"/>
      </c:barChart>
      <c:lineChart>
        <c:grouping val="standard"/>
        <c:varyColors val="0"/>
        <c:ser>
          <c:idx val="0"/>
          <c:order val="0"/>
          <c:tx>
            <c:strRef>
              <c:f>Sheet1!$D$2</c:f>
              <c:strCache>
                <c:ptCount val="1"/>
                <c:pt idx="0">
                  <c:v>Population</c:v>
                </c:pt>
              </c:strCache>
            </c:strRef>
          </c:tx>
          <c:spPr>
            <a:ln w="38100" cap="rnd">
              <a:solidFill>
                <a:srgbClr val="182145"/>
              </a:solidFill>
              <a:round/>
            </a:ln>
            <a:effectLst/>
          </c:spPr>
          <c:marker>
            <c:symbol val="none"/>
          </c:marker>
          <c:cat>
            <c:numRef>
              <c:f>Sheet1!$C$23:$C$47</c:f>
              <c:numCache>
                <c:formatCode>yyyy</c:formatCode>
                <c:ptCount val="25"/>
                <c:pt idx="0">
                  <c:v>36526</c:v>
                </c:pt>
                <c:pt idx="1">
                  <c:v>36892</c:v>
                </c:pt>
                <c:pt idx="2">
                  <c:v>37257</c:v>
                </c:pt>
                <c:pt idx="3">
                  <c:v>37622</c:v>
                </c:pt>
                <c:pt idx="4">
                  <c:v>37987</c:v>
                </c:pt>
                <c:pt idx="5">
                  <c:v>38353</c:v>
                </c:pt>
                <c:pt idx="6">
                  <c:v>38718</c:v>
                </c:pt>
                <c:pt idx="7">
                  <c:v>39083</c:v>
                </c:pt>
                <c:pt idx="8">
                  <c:v>39448</c:v>
                </c:pt>
                <c:pt idx="9">
                  <c:v>39814</c:v>
                </c:pt>
                <c:pt idx="10">
                  <c:v>40179</c:v>
                </c:pt>
                <c:pt idx="11">
                  <c:v>40544</c:v>
                </c:pt>
                <c:pt idx="12">
                  <c:v>40909</c:v>
                </c:pt>
                <c:pt idx="13">
                  <c:v>41275</c:v>
                </c:pt>
                <c:pt idx="14">
                  <c:v>41640</c:v>
                </c:pt>
                <c:pt idx="15">
                  <c:v>42005</c:v>
                </c:pt>
                <c:pt idx="16">
                  <c:v>42370</c:v>
                </c:pt>
                <c:pt idx="17">
                  <c:v>42736</c:v>
                </c:pt>
                <c:pt idx="18">
                  <c:v>43101</c:v>
                </c:pt>
                <c:pt idx="19">
                  <c:v>43466</c:v>
                </c:pt>
                <c:pt idx="20">
                  <c:v>43831</c:v>
                </c:pt>
                <c:pt idx="21">
                  <c:v>44197</c:v>
                </c:pt>
                <c:pt idx="22">
                  <c:v>44562</c:v>
                </c:pt>
                <c:pt idx="23">
                  <c:v>44927</c:v>
                </c:pt>
                <c:pt idx="24">
                  <c:v>45292</c:v>
                </c:pt>
              </c:numCache>
              <c:extLst/>
            </c:numRef>
          </c:cat>
          <c:val>
            <c:numRef>
              <c:f>Sheet1!$D$23:$D$47</c:f>
              <c:numCache>
                <c:formatCode>#,##0</c:formatCode>
                <c:ptCount val="25"/>
                <c:pt idx="0">
                  <c:v>30783969</c:v>
                </c:pt>
                <c:pt idx="1">
                  <c:v>31128873</c:v>
                </c:pt>
                <c:pt idx="2">
                  <c:v>31450677</c:v>
                </c:pt>
                <c:pt idx="3">
                  <c:v>31736141</c:v>
                </c:pt>
                <c:pt idx="4">
                  <c:v>32038207</c:v>
                </c:pt>
                <c:pt idx="5">
                  <c:v>32353311</c:v>
                </c:pt>
                <c:pt idx="6">
                  <c:v>32680839</c:v>
                </c:pt>
                <c:pt idx="7">
                  <c:v>33001918</c:v>
                </c:pt>
                <c:pt idx="8">
                  <c:v>33372978</c:v>
                </c:pt>
                <c:pt idx="9">
                  <c:v>33758581</c:v>
                </c:pt>
                <c:pt idx="10">
                  <c:v>34132531</c:v>
                </c:pt>
                <c:pt idx="11">
                  <c:v>34457713</c:v>
                </c:pt>
                <c:pt idx="12">
                  <c:v>34834973</c:v>
                </c:pt>
                <c:pt idx="13">
                  <c:v>35209597</c:v>
                </c:pt>
                <c:pt idx="14">
                  <c:v>35555305</c:v>
                </c:pt>
                <c:pt idx="15">
                  <c:v>35823591</c:v>
                </c:pt>
                <c:pt idx="16">
                  <c:v>36110803</c:v>
                </c:pt>
                <c:pt idx="17">
                  <c:v>36722075</c:v>
                </c:pt>
                <c:pt idx="18">
                  <c:v>37259485</c:v>
                </c:pt>
                <c:pt idx="19">
                  <c:v>38027406</c:v>
                </c:pt>
                <c:pt idx="20">
                  <c:v>38451454</c:v>
                </c:pt>
                <c:pt idx="21">
                  <c:v>38939056</c:v>
                </c:pt>
                <c:pt idx="22">
                  <c:v>39276140</c:v>
                </c:pt>
                <c:pt idx="23">
                  <c:v>40528396</c:v>
                </c:pt>
                <c:pt idx="24">
                  <c:v>41491218</c:v>
                </c:pt>
              </c:numCache>
              <c:extLst/>
            </c:numRef>
          </c:val>
          <c:smooth val="0"/>
          <c:extLst>
            <c:ext xmlns:c16="http://schemas.microsoft.com/office/drawing/2014/chart" uri="{C3380CC4-5D6E-409C-BE32-E72D297353CC}">
              <c16:uniqueId val="{00000001-9B80-486D-BCB4-2FD3AF68A55B}"/>
            </c:ext>
          </c:extLst>
        </c:ser>
        <c:dLbls>
          <c:showLegendKey val="0"/>
          <c:showVal val="0"/>
          <c:showCatName val="0"/>
          <c:showSerName val="0"/>
          <c:showPercent val="0"/>
          <c:showBubbleSize val="0"/>
        </c:dLbls>
        <c:marker val="1"/>
        <c:smooth val="0"/>
        <c:axId val="1938358207"/>
        <c:axId val="1938358687"/>
      </c:lineChart>
      <c:dateAx>
        <c:axId val="1938358207"/>
        <c:scaling>
          <c:orientation val="minMax"/>
        </c:scaling>
        <c:delete val="0"/>
        <c:axPos val="b"/>
        <c:numFmt formatCode="yyyy"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ontserrat" panose="00000500000000000000" pitchFamily="2" charset="0"/>
                <a:ea typeface="+mn-ea"/>
                <a:cs typeface="+mn-cs"/>
              </a:defRPr>
            </a:pPr>
            <a:endParaRPr lang="en-US"/>
          </a:p>
        </c:txPr>
        <c:crossAx val="1938358687"/>
        <c:crosses val="autoZero"/>
        <c:auto val="0"/>
        <c:lblOffset val="100"/>
        <c:baseTimeUnit val="years"/>
        <c:majorUnit val="1"/>
        <c:majorTimeUnit val="years"/>
      </c:dateAx>
      <c:valAx>
        <c:axId val="1938358687"/>
        <c:scaling>
          <c:orientation val="minMax"/>
          <c:max val="42000000"/>
          <c:min val="30000000"/>
        </c:scaling>
        <c:delete val="0"/>
        <c:axPos val="l"/>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CA" sz="1100">
                    <a:latin typeface="Montserrat" panose="00000500000000000000" pitchFamily="2" charset="0"/>
                  </a:rPr>
                  <a:t>Population</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ontserrat" panose="00000500000000000000" pitchFamily="2" charset="0"/>
                <a:ea typeface="+mn-ea"/>
                <a:cs typeface="+mn-cs"/>
              </a:defRPr>
            </a:pPr>
            <a:endParaRPr lang="en-US"/>
          </a:p>
        </c:txPr>
        <c:crossAx val="1938358207"/>
        <c:crosses val="autoZero"/>
        <c:crossBetween val="between"/>
      </c:valAx>
      <c:valAx>
        <c:axId val="1938361567"/>
        <c:scaling>
          <c:orientation val="minMax"/>
          <c:max val="3.25"/>
          <c:min val="0.5"/>
        </c:scaling>
        <c:delete val="0"/>
        <c:axPos val="r"/>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CA" sz="1100">
                    <a:latin typeface="Montserrat" panose="00000500000000000000" pitchFamily="2" charset="0"/>
                  </a:rPr>
                  <a:t>Population Growth Chg.</a:t>
                </a:r>
                <a:r>
                  <a:rPr lang="en-CA" sz="1100" baseline="0">
                    <a:latin typeface="Montserrat" panose="00000500000000000000" pitchFamily="2" charset="0"/>
                  </a:rPr>
                  <a:t> (%YoY)</a:t>
                </a:r>
                <a:endParaRPr lang="en-CA" sz="1100">
                  <a:latin typeface="Montserrat" panose="00000500000000000000" pitchFamily="2" charset="0"/>
                </a:endParaRP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ontserrat" panose="00000500000000000000" pitchFamily="2" charset="0"/>
                <a:ea typeface="+mn-ea"/>
                <a:cs typeface="+mn-cs"/>
              </a:defRPr>
            </a:pPr>
            <a:endParaRPr lang="en-US"/>
          </a:p>
        </c:txPr>
        <c:crossAx val="1902025503"/>
        <c:crosses val="max"/>
        <c:crossBetween val="between"/>
      </c:valAx>
      <c:catAx>
        <c:axId val="1902025503"/>
        <c:scaling>
          <c:orientation val="minMax"/>
        </c:scaling>
        <c:delete val="1"/>
        <c:axPos val="b"/>
        <c:numFmt formatCode="General" sourceLinked="1"/>
        <c:majorTickMark val="out"/>
        <c:minorTickMark val="none"/>
        <c:tickLblPos val="nextTo"/>
        <c:crossAx val="1938361567"/>
        <c:crosses val="autoZero"/>
        <c:auto val="1"/>
        <c:lblAlgn val="ctr"/>
        <c:lblOffset val="100"/>
        <c:noMultiLvlLbl val="0"/>
      </c:catAx>
      <c:spPr>
        <a:noFill/>
        <a:ln w="25400">
          <a:noFill/>
        </a:ln>
        <a:effectLst/>
      </c:spPr>
    </c:plotArea>
    <c:legend>
      <c:legendPos val="t"/>
      <c:layout>
        <c:manualLayout>
          <c:xMode val="edge"/>
          <c:yMode val="edge"/>
          <c:x val="0.32057349261861917"/>
          <c:y val="7.8257020874417563E-2"/>
          <c:w val="0.35322471603127825"/>
          <c:h val="4.5497650270797337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ontserrat" panose="00000500000000000000" pitchFamily="2"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231535036308912"/>
          <c:y val="0.12747508286944126"/>
          <c:w val="0.80003965418753464"/>
          <c:h val="0.69830663960008144"/>
        </c:manualLayout>
      </c:layout>
      <c:barChart>
        <c:barDir val="col"/>
        <c:grouping val="clustered"/>
        <c:varyColors val="0"/>
        <c:ser>
          <c:idx val="0"/>
          <c:order val="0"/>
          <c:tx>
            <c:strRef>
              <c:f>Sheet1!$B$1</c:f>
              <c:strCache>
                <c:ptCount val="1"/>
                <c:pt idx="0">
                  <c:v>Housing Starts</c:v>
                </c:pt>
              </c:strCache>
            </c:strRef>
          </c:tx>
          <c:spPr>
            <a:solidFill>
              <a:srgbClr val="B1BBE4"/>
            </a:solidFill>
            <a:ln>
              <a:noFill/>
            </a:ln>
            <a:effectLst/>
          </c:spPr>
          <c:invertIfNegative val="0"/>
          <c:cat>
            <c:numRef>
              <c:f>Sheet1!$A$2:$A$44</c:f>
              <c:numCache>
                <c:formatCode>yyyy</c:formatCode>
                <c:ptCount val="43"/>
                <c:pt idx="0">
                  <c:v>29952</c:v>
                </c:pt>
                <c:pt idx="1">
                  <c:v>30317</c:v>
                </c:pt>
                <c:pt idx="2">
                  <c:v>30682</c:v>
                </c:pt>
                <c:pt idx="3">
                  <c:v>31048</c:v>
                </c:pt>
                <c:pt idx="4">
                  <c:v>31413</c:v>
                </c:pt>
                <c:pt idx="5">
                  <c:v>31778</c:v>
                </c:pt>
                <c:pt idx="6">
                  <c:v>32143</c:v>
                </c:pt>
                <c:pt idx="7">
                  <c:v>32509</c:v>
                </c:pt>
                <c:pt idx="8">
                  <c:v>32874</c:v>
                </c:pt>
                <c:pt idx="9">
                  <c:v>33239</c:v>
                </c:pt>
                <c:pt idx="10">
                  <c:v>33604</c:v>
                </c:pt>
                <c:pt idx="11">
                  <c:v>33970</c:v>
                </c:pt>
                <c:pt idx="12">
                  <c:v>34335</c:v>
                </c:pt>
                <c:pt idx="13">
                  <c:v>34700</c:v>
                </c:pt>
                <c:pt idx="14">
                  <c:v>35065</c:v>
                </c:pt>
                <c:pt idx="15">
                  <c:v>35431</c:v>
                </c:pt>
                <c:pt idx="16">
                  <c:v>35796</c:v>
                </c:pt>
                <c:pt idx="17">
                  <c:v>36161</c:v>
                </c:pt>
                <c:pt idx="18">
                  <c:v>36526</c:v>
                </c:pt>
                <c:pt idx="19">
                  <c:v>36892</c:v>
                </c:pt>
                <c:pt idx="20">
                  <c:v>37257</c:v>
                </c:pt>
                <c:pt idx="21">
                  <c:v>37622</c:v>
                </c:pt>
                <c:pt idx="22">
                  <c:v>37987</c:v>
                </c:pt>
                <c:pt idx="23">
                  <c:v>38353</c:v>
                </c:pt>
                <c:pt idx="24">
                  <c:v>38718</c:v>
                </c:pt>
                <c:pt idx="25">
                  <c:v>39083</c:v>
                </c:pt>
                <c:pt idx="26">
                  <c:v>39448</c:v>
                </c:pt>
                <c:pt idx="27">
                  <c:v>39814</c:v>
                </c:pt>
                <c:pt idx="28">
                  <c:v>40179</c:v>
                </c:pt>
                <c:pt idx="29">
                  <c:v>40544</c:v>
                </c:pt>
                <c:pt idx="30">
                  <c:v>40909</c:v>
                </c:pt>
                <c:pt idx="31">
                  <c:v>41275</c:v>
                </c:pt>
                <c:pt idx="32">
                  <c:v>41640</c:v>
                </c:pt>
                <c:pt idx="33">
                  <c:v>42005</c:v>
                </c:pt>
                <c:pt idx="34">
                  <c:v>42370</c:v>
                </c:pt>
                <c:pt idx="35">
                  <c:v>42736</c:v>
                </c:pt>
                <c:pt idx="36">
                  <c:v>43101</c:v>
                </c:pt>
                <c:pt idx="37">
                  <c:v>43466</c:v>
                </c:pt>
                <c:pt idx="38">
                  <c:v>43831</c:v>
                </c:pt>
                <c:pt idx="39">
                  <c:v>44197</c:v>
                </c:pt>
                <c:pt idx="40">
                  <c:v>44562</c:v>
                </c:pt>
                <c:pt idx="41">
                  <c:v>44927</c:v>
                </c:pt>
                <c:pt idx="42">
                  <c:v>45292</c:v>
                </c:pt>
              </c:numCache>
            </c:numRef>
          </c:cat>
          <c:val>
            <c:numRef>
              <c:f>Sheet1!$B$2:$B$44</c:f>
              <c:numCache>
                <c:formatCode>General</c:formatCode>
                <c:ptCount val="43"/>
                <c:pt idx="0">
                  <c:v>125860</c:v>
                </c:pt>
                <c:pt idx="1">
                  <c:v>162645</c:v>
                </c:pt>
                <c:pt idx="2">
                  <c:v>134900</c:v>
                </c:pt>
                <c:pt idx="3">
                  <c:v>165826</c:v>
                </c:pt>
                <c:pt idx="4">
                  <c:v>199785</c:v>
                </c:pt>
                <c:pt idx="5">
                  <c:v>245986</c:v>
                </c:pt>
                <c:pt idx="6">
                  <c:v>222562</c:v>
                </c:pt>
                <c:pt idx="7">
                  <c:v>215382</c:v>
                </c:pt>
                <c:pt idx="8">
                  <c:v>181630</c:v>
                </c:pt>
                <c:pt idx="9">
                  <c:v>156197</c:v>
                </c:pt>
                <c:pt idx="10">
                  <c:v>168271</c:v>
                </c:pt>
                <c:pt idx="11">
                  <c:v>155443</c:v>
                </c:pt>
                <c:pt idx="12">
                  <c:v>154057</c:v>
                </c:pt>
                <c:pt idx="13">
                  <c:v>110933</c:v>
                </c:pt>
                <c:pt idx="14">
                  <c:v>124713</c:v>
                </c:pt>
                <c:pt idx="15">
                  <c:v>147040</c:v>
                </c:pt>
                <c:pt idx="16">
                  <c:v>137439</c:v>
                </c:pt>
                <c:pt idx="17">
                  <c:v>149968</c:v>
                </c:pt>
                <c:pt idx="18">
                  <c:v>151653</c:v>
                </c:pt>
                <c:pt idx="19">
                  <c:v>162733</c:v>
                </c:pt>
                <c:pt idx="20">
                  <c:v>205034</c:v>
                </c:pt>
                <c:pt idx="21">
                  <c:v>218426</c:v>
                </c:pt>
                <c:pt idx="22">
                  <c:v>233431</c:v>
                </c:pt>
                <c:pt idx="23">
                  <c:v>225481</c:v>
                </c:pt>
                <c:pt idx="24">
                  <c:v>227395</c:v>
                </c:pt>
                <c:pt idx="25">
                  <c:v>228343</c:v>
                </c:pt>
                <c:pt idx="26">
                  <c:v>211056</c:v>
                </c:pt>
                <c:pt idx="27">
                  <c:v>149081</c:v>
                </c:pt>
                <c:pt idx="28">
                  <c:v>189930</c:v>
                </c:pt>
                <c:pt idx="29">
                  <c:v>193950</c:v>
                </c:pt>
                <c:pt idx="30">
                  <c:v>214827</c:v>
                </c:pt>
                <c:pt idx="31">
                  <c:v>187923</c:v>
                </c:pt>
                <c:pt idx="32">
                  <c:v>189329</c:v>
                </c:pt>
                <c:pt idx="33">
                  <c:v>195535</c:v>
                </c:pt>
                <c:pt idx="34">
                  <c:v>197915</c:v>
                </c:pt>
                <c:pt idx="35">
                  <c:v>219763</c:v>
                </c:pt>
                <c:pt idx="36">
                  <c:v>212843</c:v>
                </c:pt>
                <c:pt idx="37">
                  <c:v>208685</c:v>
                </c:pt>
                <c:pt idx="38">
                  <c:v>217880</c:v>
                </c:pt>
                <c:pt idx="39">
                  <c:v>271198</c:v>
                </c:pt>
                <c:pt idx="40">
                  <c:v>261849</c:v>
                </c:pt>
                <c:pt idx="41">
                  <c:v>240267</c:v>
                </c:pt>
                <c:pt idx="42">
                  <c:v>118598</c:v>
                </c:pt>
              </c:numCache>
            </c:numRef>
          </c:val>
          <c:extLst>
            <c:ext xmlns:c16="http://schemas.microsoft.com/office/drawing/2014/chart" uri="{C3380CC4-5D6E-409C-BE32-E72D297353CC}">
              <c16:uniqueId val="{00000000-3ED5-48AB-9C67-CCA01D138973}"/>
            </c:ext>
          </c:extLst>
        </c:ser>
        <c:dLbls>
          <c:showLegendKey val="0"/>
          <c:showVal val="0"/>
          <c:showCatName val="0"/>
          <c:showSerName val="0"/>
          <c:showPercent val="0"/>
          <c:showBubbleSize val="0"/>
        </c:dLbls>
        <c:gapWidth val="12"/>
        <c:axId val="1907129311"/>
        <c:axId val="1907129791"/>
      </c:barChart>
      <c:lineChart>
        <c:grouping val="standard"/>
        <c:varyColors val="0"/>
        <c:ser>
          <c:idx val="1"/>
          <c:order val="1"/>
          <c:tx>
            <c:v>New Housing Price (YoY Growth)</c:v>
          </c:tx>
          <c:spPr>
            <a:ln w="41275" cap="rnd">
              <a:solidFill>
                <a:srgbClr val="182145"/>
              </a:solidFill>
              <a:round/>
            </a:ln>
            <a:effectLst/>
          </c:spPr>
          <c:marker>
            <c:symbol val="none"/>
          </c:marker>
          <c:val>
            <c:numRef>
              <c:f>Sheet1!$F$2:$F$44</c:f>
              <c:numCache>
                <c:formatCode>General</c:formatCode>
                <c:ptCount val="43"/>
                <c:pt idx="0">
                  <c:v>-2.0548883744928997E-2</c:v>
                </c:pt>
                <c:pt idx="1">
                  <c:v>-3.2290911871318502E-2</c:v>
                </c:pt>
                <c:pt idx="2">
                  <c:v>3.7530368228172639E-3</c:v>
                </c:pt>
                <c:pt idx="3">
                  <c:v>1.2096160780435943E-2</c:v>
                </c:pt>
                <c:pt idx="4">
                  <c:v>8.552180693980943E-2</c:v>
                </c:pt>
                <c:pt idx="5">
                  <c:v>0.13818468391481334</c:v>
                </c:pt>
                <c:pt idx="6">
                  <c:v>0.10290047656745446</c:v>
                </c:pt>
                <c:pt idx="7">
                  <c:v>0.13310360324437615</c:v>
                </c:pt>
                <c:pt idx="8">
                  <c:v>1.5672647468389183E-2</c:v>
                </c:pt>
                <c:pt idx="9">
                  <c:v>-6.7891326257297283E-2</c:v>
                </c:pt>
                <c:pt idx="10">
                  <c:v>-2.6853137141502614E-4</c:v>
                </c:pt>
                <c:pt idx="11">
                  <c:v>1.2917665650915662E-2</c:v>
                </c:pt>
                <c:pt idx="12">
                  <c:v>1.3427889264960948E-3</c:v>
                </c:pt>
                <c:pt idx="13">
                  <c:v>-1.1569512786851708E-2</c:v>
                </c:pt>
                <c:pt idx="14">
                  <c:v>-1.9522209585464124E-2</c:v>
                </c:pt>
                <c:pt idx="15">
                  <c:v>7.7209225459948525E-3</c:v>
                </c:pt>
                <c:pt idx="16">
                  <c:v>9.8983587423008106E-3</c:v>
                </c:pt>
                <c:pt idx="17">
                  <c:v>8.606073814231046E-3</c:v>
                </c:pt>
                <c:pt idx="18">
                  <c:v>2.2805499974853462E-2</c:v>
                </c:pt>
                <c:pt idx="19">
                  <c:v>2.7337485601071947E-2</c:v>
                </c:pt>
                <c:pt idx="20">
                  <c:v>4.0853475775390037E-2</c:v>
                </c:pt>
                <c:pt idx="21">
                  <c:v>4.7763331131238616E-2</c:v>
                </c:pt>
                <c:pt idx="22">
                  <c:v>5.5475519551774426E-2</c:v>
                </c:pt>
                <c:pt idx="23">
                  <c:v>5.0234840910975256E-2</c:v>
                </c:pt>
                <c:pt idx="24">
                  <c:v>9.7387700106492739E-2</c:v>
                </c:pt>
                <c:pt idx="25">
                  <c:v>7.7966410226093144E-2</c:v>
                </c:pt>
                <c:pt idx="26">
                  <c:v>3.4695043592779126E-2</c:v>
                </c:pt>
                <c:pt idx="27">
                  <c:v>-2.299212543217127E-2</c:v>
                </c:pt>
                <c:pt idx="28">
                  <c:v>2.1958398883655986E-2</c:v>
                </c:pt>
                <c:pt idx="29">
                  <c:v>2.1524845866879125E-2</c:v>
                </c:pt>
                <c:pt idx="30">
                  <c:v>2.3779316797948091E-2</c:v>
                </c:pt>
                <c:pt idx="31">
                  <c:v>1.7433796610586326E-2</c:v>
                </c:pt>
                <c:pt idx="32">
                  <c:v>1.5689472242720326E-2</c:v>
                </c:pt>
                <c:pt idx="33">
                  <c:v>1.34277303174112E-2</c:v>
                </c:pt>
                <c:pt idx="34">
                  <c:v>2.5267960426536326E-2</c:v>
                </c:pt>
                <c:pt idx="35">
                  <c:v>3.5728185156777933E-2</c:v>
                </c:pt>
                <c:pt idx="36">
                  <c:v>1.0476174539075383E-2</c:v>
                </c:pt>
                <c:pt idx="37">
                  <c:v>-6.4505634009898172E-4</c:v>
                </c:pt>
                <c:pt idx="38">
                  <c:v>2.083329643548E-2</c:v>
                </c:pt>
                <c:pt idx="39">
                  <c:v>0.10299391282636348</c:v>
                </c:pt>
                <c:pt idx="40">
                  <c:v>7.7674145839877154E-2</c:v>
                </c:pt>
                <c:pt idx="41">
                  <c:v>-2.224436310384418E-3</c:v>
                </c:pt>
                <c:pt idx="42">
                  <c:v>-3.06603092965622E-3</c:v>
                </c:pt>
              </c:numCache>
            </c:numRef>
          </c:val>
          <c:smooth val="1"/>
          <c:extLst>
            <c:ext xmlns:c16="http://schemas.microsoft.com/office/drawing/2014/chart" uri="{C3380CC4-5D6E-409C-BE32-E72D297353CC}">
              <c16:uniqueId val="{00000001-3ED5-48AB-9C67-CCA01D138973}"/>
            </c:ext>
          </c:extLst>
        </c:ser>
        <c:dLbls>
          <c:showLegendKey val="0"/>
          <c:showVal val="0"/>
          <c:showCatName val="0"/>
          <c:showSerName val="0"/>
          <c:showPercent val="0"/>
          <c:showBubbleSize val="0"/>
        </c:dLbls>
        <c:marker val="1"/>
        <c:smooth val="0"/>
        <c:axId val="1137185903"/>
        <c:axId val="1137185423"/>
      </c:lineChart>
      <c:dateAx>
        <c:axId val="1907129311"/>
        <c:scaling>
          <c:orientation val="minMax"/>
        </c:scaling>
        <c:delete val="0"/>
        <c:axPos val="b"/>
        <c:numFmt formatCode="yyyy" sourceLinked="1"/>
        <c:majorTickMark val="none"/>
        <c:minorTickMark val="none"/>
        <c:tickLblPos val="low"/>
        <c:spPr>
          <a:noFill/>
          <a:ln w="9525" cap="flat" cmpd="sng" algn="ctr">
            <a:solidFill>
              <a:schemeClr val="tx1"/>
            </a:solidFill>
            <a:round/>
          </a:ln>
          <a:effectLst/>
        </c:spPr>
        <c:txPr>
          <a:bodyPr rot="-5400000" spcFirstLastPara="1" vertOverflow="ellipsis" wrap="square" anchor="ctr" anchorCtr="1"/>
          <a:lstStyle/>
          <a:p>
            <a:pPr>
              <a:defRPr sz="900" b="0" i="0" u="none" strike="noStrike" baseline="0">
                <a:solidFill>
                  <a:schemeClr val="tx1">
                    <a:lumMod val="65000"/>
                    <a:lumOff val="35000"/>
                  </a:schemeClr>
                </a:solidFill>
                <a:latin typeface="Montserrat" panose="00000500000000000000" pitchFamily="2" charset="0"/>
                <a:ea typeface="+mn-ea"/>
                <a:cs typeface="+mn-cs"/>
              </a:defRPr>
            </a:pPr>
            <a:endParaRPr lang="en-US"/>
          </a:p>
        </c:txPr>
        <c:crossAx val="1907129791"/>
        <c:crosses val="autoZero"/>
        <c:auto val="1"/>
        <c:lblOffset val="100"/>
        <c:baseTimeUnit val="years"/>
      </c:dateAx>
      <c:valAx>
        <c:axId val="1907129791"/>
        <c:scaling>
          <c:orientation val="minMax"/>
          <c:max val="700000"/>
          <c:min val="-500000"/>
        </c:scaling>
        <c:delete val="0"/>
        <c:axPos val="l"/>
        <c:numFmt formatCode="#,##0"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ontserrat" panose="00000500000000000000" pitchFamily="2" charset="0"/>
                <a:ea typeface="+mn-ea"/>
                <a:cs typeface="+mn-cs"/>
              </a:defRPr>
            </a:pPr>
            <a:endParaRPr lang="en-US"/>
          </a:p>
        </c:txPr>
        <c:crossAx val="1907129311"/>
        <c:crosses val="autoZero"/>
        <c:crossBetween val="between"/>
        <c:majorUnit val="125000"/>
      </c:valAx>
      <c:valAx>
        <c:axId val="1137185423"/>
        <c:scaling>
          <c:orientation val="minMax"/>
          <c:max val="0.15000000000000002"/>
          <c:min val="-0.1"/>
        </c:scaling>
        <c:delete val="0"/>
        <c:axPos val="r"/>
        <c:numFmt formatCode="0%"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ontserrat" panose="00000500000000000000" pitchFamily="2" charset="0"/>
                <a:ea typeface="+mn-ea"/>
                <a:cs typeface="+mn-cs"/>
              </a:defRPr>
            </a:pPr>
            <a:endParaRPr lang="en-US"/>
          </a:p>
        </c:txPr>
        <c:crossAx val="1137185903"/>
        <c:crosses val="max"/>
        <c:crossBetween val="between"/>
        <c:majorUnit val="5.000000000000001E-2"/>
      </c:valAx>
      <c:catAx>
        <c:axId val="1137185903"/>
        <c:scaling>
          <c:orientation val="minMax"/>
        </c:scaling>
        <c:delete val="1"/>
        <c:axPos val="b"/>
        <c:majorTickMark val="out"/>
        <c:minorTickMark val="none"/>
        <c:tickLblPos val="nextTo"/>
        <c:crossAx val="1137185423"/>
        <c:crosses val="autoZero"/>
        <c:auto val="1"/>
        <c:lblAlgn val="ctr"/>
        <c:lblOffset val="100"/>
        <c:noMultiLvlLbl val="0"/>
      </c:catAx>
      <c:spPr>
        <a:noFill/>
        <a:ln w="25400">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baseline="0">
              <a:solidFill>
                <a:schemeClr val="tx1">
                  <a:lumMod val="65000"/>
                  <a:lumOff val="35000"/>
                </a:schemeClr>
              </a:solidFill>
              <a:latin typeface="Montserrat" panose="00000500000000000000"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userShapes r:id="rId5"/>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74038585056022"/>
          <c:y val="0.13645566207547319"/>
          <c:w val="0.86601003877536453"/>
          <c:h val="0.66496784578664825"/>
        </c:manualLayout>
      </c:layout>
      <c:barChart>
        <c:barDir val="col"/>
        <c:grouping val="clustered"/>
        <c:varyColors val="0"/>
        <c:ser>
          <c:idx val="1"/>
          <c:order val="1"/>
          <c:tx>
            <c:v>Recession</c:v>
          </c:tx>
          <c:spPr>
            <a:solidFill>
              <a:schemeClr val="bg1">
                <a:lumMod val="85000"/>
              </a:schemeClr>
            </a:solidFill>
            <a:ln>
              <a:noFill/>
            </a:ln>
            <a:effectLst/>
          </c:spPr>
          <c:invertIfNegative val="0"/>
          <c:val>
            <c:numRef>
              <c:f>'FRED Graph'!$C$12:$C$499</c:f>
              <c:numCache>
                <c:formatCode>General</c:formatCode>
                <c:ptCount val="488"/>
                <c:pt idx="0">
                  <c:v>15</c:v>
                </c:pt>
                <c:pt idx="1">
                  <c:v>15</c:v>
                </c:pt>
                <c:pt idx="2">
                  <c:v>15</c:v>
                </c:pt>
                <c:pt idx="3">
                  <c:v>15</c:v>
                </c:pt>
                <c:pt idx="4">
                  <c:v>15</c:v>
                </c:pt>
                <c:pt idx="5">
                  <c:v>15</c:v>
                </c:pt>
                <c:pt idx="17">
                  <c:v>15</c:v>
                </c:pt>
                <c:pt idx="18">
                  <c:v>15</c:v>
                </c:pt>
                <c:pt idx="19">
                  <c:v>15</c:v>
                </c:pt>
                <c:pt idx="20">
                  <c:v>15</c:v>
                </c:pt>
                <c:pt idx="21">
                  <c:v>15</c:v>
                </c:pt>
                <c:pt idx="122">
                  <c:v>15</c:v>
                </c:pt>
                <c:pt idx="123">
                  <c:v>15</c:v>
                </c:pt>
                <c:pt idx="124">
                  <c:v>15</c:v>
                </c:pt>
                <c:pt idx="125">
                  <c:v>15</c:v>
                </c:pt>
                <c:pt idx="126">
                  <c:v>15</c:v>
                </c:pt>
                <c:pt idx="127">
                  <c:v>15</c:v>
                </c:pt>
                <c:pt idx="128">
                  <c:v>15</c:v>
                </c:pt>
                <c:pt idx="129">
                  <c:v>15</c:v>
                </c:pt>
                <c:pt idx="130">
                  <c:v>15</c:v>
                </c:pt>
                <c:pt idx="131">
                  <c:v>15</c:v>
                </c:pt>
                <c:pt idx="132">
                  <c:v>15</c:v>
                </c:pt>
                <c:pt idx="133">
                  <c:v>15</c:v>
                </c:pt>
                <c:pt idx="134">
                  <c:v>15</c:v>
                </c:pt>
                <c:pt idx="135">
                  <c:v>15</c:v>
                </c:pt>
                <c:pt idx="136">
                  <c:v>15</c:v>
                </c:pt>
                <c:pt idx="137">
                  <c:v>15</c:v>
                </c:pt>
                <c:pt idx="138">
                  <c:v>15</c:v>
                </c:pt>
                <c:pt idx="139">
                  <c:v>15</c:v>
                </c:pt>
                <c:pt idx="140">
                  <c:v>15</c:v>
                </c:pt>
                <c:pt idx="141">
                  <c:v>15</c:v>
                </c:pt>
                <c:pt idx="142">
                  <c:v>15</c:v>
                </c:pt>
                <c:pt idx="143">
                  <c:v>15</c:v>
                </c:pt>
                <c:pt idx="144">
                  <c:v>15</c:v>
                </c:pt>
                <c:pt idx="145">
                  <c:v>15</c:v>
                </c:pt>
                <c:pt idx="146">
                  <c:v>15</c:v>
                </c:pt>
                <c:pt idx="147">
                  <c:v>15</c:v>
                </c:pt>
                <c:pt idx="345">
                  <c:v>15</c:v>
                </c:pt>
                <c:pt idx="346">
                  <c:v>15</c:v>
                </c:pt>
                <c:pt idx="347">
                  <c:v>15</c:v>
                </c:pt>
                <c:pt idx="348">
                  <c:v>15</c:v>
                </c:pt>
                <c:pt idx="349">
                  <c:v>15</c:v>
                </c:pt>
                <c:pt idx="350">
                  <c:v>15</c:v>
                </c:pt>
                <c:pt idx="351">
                  <c:v>15</c:v>
                </c:pt>
                <c:pt idx="352">
                  <c:v>15</c:v>
                </c:pt>
                <c:pt idx="482">
                  <c:v>15</c:v>
                </c:pt>
                <c:pt idx="483">
                  <c:v>15</c:v>
                </c:pt>
                <c:pt idx="484">
                  <c:v>15</c:v>
                </c:pt>
                <c:pt idx="485">
                  <c:v>15</c:v>
                </c:pt>
                <c:pt idx="486">
                  <c:v>15</c:v>
                </c:pt>
                <c:pt idx="487">
                  <c:v>15</c:v>
                </c:pt>
              </c:numCache>
            </c:numRef>
          </c:val>
          <c:extLst>
            <c:ext xmlns:c16="http://schemas.microsoft.com/office/drawing/2014/chart" uri="{C3380CC4-5D6E-409C-BE32-E72D297353CC}">
              <c16:uniqueId val="{00000000-E4CF-444D-8125-1A5AEF756C60}"/>
            </c:ext>
          </c:extLst>
        </c:ser>
        <c:dLbls>
          <c:showLegendKey val="0"/>
          <c:showVal val="0"/>
          <c:showCatName val="0"/>
          <c:showSerName val="0"/>
          <c:showPercent val="0"/>
          <c:showBubbleSize val="0"/>
        </c:dLbls>
        <c:gapWidth val="0"/>
        <c:axId val="1803577935"/>
        <c:axId val="1803576975"/>
      </c:barChart>
      <c:lineChart>
        <c:grouping val="standard"/>
        <c:varyColors val="0"/>
        <c:ser>
          <c:idx val="0"/>
          <c:order val="0"/>
          <c:tx>
            <c:strRef>
              <c:f>'FRED Graph'!$B$11</c:f>
              <c:strCache>
                <c:ptCount val="1"/>
                <c:pt idx="0">
                  <c:v>Canadian Unemployment Rate</c:v>
                </c:pt>
              </c:strCache>
            </c:strRef>
          </c:tx>
          <c:spPr>
            <a:ln w="34925" cap="rnd">
              <a:solidFill>
                <a:srgbClr val="182145"/>
              </a:solidFill>
              <a:round/>
            </a:ln>
            <a:effectLst/>
          </c:spPr>
          <c:marker>
            <c:symbol val="none"/>
          </c:marker>
          <c:cat>
            <c:numRef>
              <c:f>'FRED Graph'!$A$12:$A$545</c:f>
              <c:numCache>
                <c:formatCode>yyyy\-mm\-dd</c:formatCode>
                <c:ptCount val="534"/>
                <c:pt idx="0">
                  <c:v>29221</c:v>
                </c:pt>
                <c:pt idx="1">
                  <c:v>29252</c:v>
                </c:pt>
                <c:pt idx="2">
                  <c:v>29281</c:v>
                </c:pt>
                <c:pt idx="3">
                  <c:v>29312</c:v>
                </c:pt>
                <c:pt idx="4">
                  <c:v>29342</c:v>
                </c:pt>
                <c:pt idx="5">
                  <c:v>29373</c:v>
                </c:pt>
                <c:pt idx="6">
                  <c:v>29403</c:v>
                </c:pt>
                <c:pt idx="7">
                  <c:v>29434</c:v>
                </c:pt>
                <c:pt idx="8">
                  <c:v>29465</c:v>
                </c:pt>
                <c:pt idx="9">
                  <c:v>29495</c:v>
                </c:pt>
                <c:pt idx="10">
                  <c:v>29526</c:v>
                </c:pt>
                <c:pt idx="11">
                  <c:v>29556</c:v>
                </c:pt>
                <c:pt idx="12">
                  <c:v>29587</c:v>
                </c:pt>
                <c:pt idx="13">
                  <c:v>29618</c:v>
                </c:pt>
                <c:pt idx="14">
                  <c:v>29646</c:v>
                </c:pt>
                <c:pt idx="15">
                  <c:v>29677</c:v>
                </c:pt>
                <c:pt idx="16">
                  <c:v>29707</c:v>
                </c:pt>
                <c:pt idx="17">
                  <c:v>29738</c:v>
                </c:pt>
                <c:pt idx="18">
                  <c:v>29768</c:v>
                </c:pt>
                <c:pt idx="19">
                  <c:v>29799</c:v>
                </c:pt>
                <c:pt idx="20">
                  <c:v>29830</c:v>
                </c:pt>
                <c:pt idx="21">
                  <c:v>29860</c:v>
                </c:pt>
                <c:pt idx="22">
                  <c:v>29891</c:v>
                </c:pt>
                <c:pt idx="23">
                  <c:v>29921</c:v>
                </c:pt>
                <c:pt idx="24">
                  <c:v>29952</c:v>
                </c:pt>
                <c:pt idx="25">
                  <c:v>29983</c:v>
                </c:pt>
                <c:pt idx="26">
                  <c:v>30011</c:v>
                </c:pt>
                <c:pt idx="27">
                  <c:v>30042</c:v>
                </c:pt>
                <c:pt idx="28">
                  <c:v>30072</c:v>
                </c:pt>
                <c:pt idx="29">
                  <c:v>30103</c:v>
                </c:pt>
                <c:pt idx="30">
                  <c:v>30133</c:v>
                </c:pt>
                <c:pt idx="31">
                  <c:v>30164</c:v>
                </c:pt>
                <c:pt idx="32">
                  <c:v>30195</c:v>
                </c:pt>
                <c:pt idx="33">
                  <c:v>30225</c:v>
                </c:pt>
                <c:pt idx="34">
                  <c:v>30256</c:v>
                </c:pt>
                <c:pt idx="35">
                  <c:v>30286</c:v>
                </c:pt>
                <c:pt idx="36">
                  <c:v>30317</c:v>
                </c:pt>
                <c:pt idx="37">
                  <c:v>30348</c:v>
                </c:pt>
                <c:pt idx="38">
                  <c:v>30376</c:v>
                </c:pt>
                <c:pt idx="39">
                  <c:v>30407</c:v>
                </c:pt>
                <c:pt idx="40">
                  <c:v>30437</c:v>
                </c:pt>
                <c:pt idx="41">
                  <c:v>30468</c:v>
                </c:pt>
                <c:pt idx="42">
                  <c:v>30498</c:v>
                </c:pt>
                <c:pt idx="43">
                  <c:v>30529</c:v>
                </c:pt>
                <c:pt idx="44">
                  <c:v>30560</c:v>
                </c:pt>
                <c:pt idx="45">
                  <c:v>30590</c:v>
                </c:pt>
                <c:pt idx="46">
                  <c:v>30621</c:v>
                </c:pt>
                <c:pt idx="47">
                  <c:v>30651</c:v>
                </c:pt>
                <c:pt idx="48">
                  <c:v>30682</c:v>
                </c:pt>
                <c:pt idx="49">
                  <c:v>30713</c:v>
                </c:pt>
                <c:pt idx="50">
                  <c:v>30742</c:v>
                </c:pt>
                <c:pt idx="51">
                  <c:v>30773</c:v>
                </c:pt>
                <c:pt idx="52">
                  <c:v>30803</c:v>
                </c:pt>
                <c:pt idx="53">
                  <c:v>30834</c:v>
                </c:pt>
                <c:pt idx="54">
                  <c:v>30864</c:v>
                </c:pt>
                <c:pt idx="55">
                  <c:v>30895</c:v>
                </c:pt>
                <c:pt idx="56">
                  <c:v>30926</c:v>
                </c:pt>
                <c:pt idx="57">
                  <c:v>30956</c:v>
                </c:pt>
                <c:pt idx="58">
                  <c:v>30987</c:v>
                </c:pt>
                <c:pt idx="59">
                  <c:v>31017</c:v>
                </c:pt>
                <c:pt idx="60">
                  <c:v>31048</c:v>
                </c:pt>
                <c:pt idx="61">
                  <c:v>31079</c:v>
                </c:pt>
                <c:pt idx="62">
                  <c:v>31107</c:v>
                </c:pt>
                <c:pt idx="63">
                  <c:v>31138</c:v>
                </c:pt>
                <c:pt idx="64">
                  <c:v>31168</c:v>
                </c:pt>
                <c:pt idx="65">
                  <c:v>31199</c:v>
                </c:pt>
                <c:pt idx="66">
                  <c:v>31229</c:v>
                </c:pt>
                <c:pt idx="67">
                  <c:v>31260</c:v>
                </c:pt>
                <c:pt idx="68">
                  <c:v>31291</c:v>
                </c:pt>
                <c:pt idx="69">
                  <c:v>31321</c:v>
                </c:pt>
                <c:pt idx="70">
                  <c:v>31352</c:v>
                </c:pt>
                <c:pt idx="71">
                  <c:v>31382</c:v>
                </c:pt>
                <c:pt idx="72">
                  <c:v>31413</c:v>
                </c:pt>
                <c:pt idx="73">
                  <c:v>31444</c:v>
                </c:pt>
                <c:pt idx="74">
                  <c:v>31472</c:v>
                </c:pt>
                <c:pt idx="75">
                  <c:v>31503</c:v>
                </c:pt>
                <c:pt idx="76">
                  <c:v>31533</c:v>
                </c:pt>
                <c:pt idx="77">
                  <c:v>31564</c:v>
                </c:pt>
                <c:pt idx="78">
                  <c:v>31594</c:v>
                </c:pt>
                <c:pt idx="79">
                  <c:v>31625</c:v>
                </c:pt>
                <c:pt idx="80">
                  <c:v>31656</c:v>
                </c:pt>
                <c:pt idx="81">
                  <c:v>31686</c:v>
                </c:pt>
                <c:pt idx="82">
                  <c:v>31717</c:v>
                </c:pt>
                <c:pt idx="83">
                  <c:v>31747</c:v>
                </c:pt>
                <c:pt idx="84">
                  <c:v>31778</c:v>
                </c:pt>
                <c:pt idx="85">
                  <c:v>31809</c:v>
                </c:pt>
                <c:pt idx="86">
                  <c:v>31837</c:v>
                </c:pt>
                <c:pt idx="87">
                  <c:v>31868</c:v>
                </c:pt>
                <c:pt idx="88">
                  <c:v>31898</c:v>
                </c:pt>
                <c:pt idx="89">
                  <c:v>31929</c:v>
                </c:pt>
                <c:pt idx="90">
                  <c:v>31959</c:v>
                </c:pt>
                <c:pt idx="91">
                  <c:v>31990</c:v>
                </c:pt>
                <c:pt idx="92">
                  <c:v>32021</c:v>
                </c:pt>
                <c:pt idx="93">
                  <c:v>32051</c:v>
                </c:pt>
                <c:pt idx="94">
                  <c:v>32082</c:v>
                </c:pt>
                <c:pt idx="95">
                  <c:v>32112</c:v>
                </c:pt>
                <c:pt idx="96">
                  <c:v>32143</c:v>
                </c:pt>
                <c:pt idx="97">
                  <c:v>32174</c:v>
                </c:pt>
                <c:pt idx="98">
                  <c:v>32203</c:v>
                </c:pt>
                <c:pt idx="99">
                  <c:v>32234</c:v>
                </c:pt>
                <c:pt idx="100">
                  <c:v>32264</c:v>
                </c:pt>
                <c:pt idx="101">
                  <c:v>32295</c:v>
                </c:pt>
                <c:pt idx="102">
                  <c:v>32325</c:v>
                </c:pt>
                <c:pt idx="103">
                  <c:v>32356</c:v>
                </c:pt>
                <c:pt idx="104">
                  <c:v>32387</c:v>
                </c:pt>
                <c:pt idx="105">
                  <c:v>32417</c:v>
                </c:pt>
                <c:pt idx="106">
                  <c:v>32448</c:v>
                </c:pt>
                <c:pt idx="107">
                  <c:v>32478</c:v>
                </c:pt>
                <c:pt idx="108">
                  <c:v>32509</c:v>
                </c:pt>
                <c:pt idx="109">
                  <c:v>32540</c:v>
                </c:pt>
                <c:pt idx="110">
                  <c:v>32568</c:v>
                </c:pt>
                <c:pt idx="111">
                  <c:v>32599</c:v>
                </c:pt>
                <c:pt idx="112">
                  <c:v>32629</c:v>
                </c:pt>
                <c:pt idx="113">
                  <c:v>32660</c:v>
                </c:pt>
                <c:pt idx="114">
                  <c:v>32690</c:v>
                </c:pt>
                <c:pt idx="115">
                  <c:v>32721</c:v>
                </c:pt>
                <c:pt idx="116">
                  <c:v>32752</c:v>
                </c:pt>
                <c:pt idx="117">
                  <c:v>32782</c:v>
                </c:pt>
                <c:pt idx="118">
                  <c:v>32813</c:v>
                </c:pt>
                <c:pt idx="119">
                  <c:v>32843</c:v>
                </c:pt>
                <c:pt idx="120">
                  <c:v>32874</c:v>
                </c:pt>
                <c:pt idx="121">
                  <c:v>32905</c:v>
                </c:pt>
                <c:pt idx="122">
                  <c:v>32933</c:v>
                </c:pt>
                <c:pt idx="123">
                  <c:v>32964</c:v>
                </c:pt>
                <c:pt idx="124">
                  <c:v>32994</c:v>
                </c:pt>
                <c:pt idx="125">
                  <c:v>33025</c:v>
                </c:pt>
                <c:pt idx="126">
                  <c:v>33055</c:v>
                </c:pt>
                <c:pt idx="127">
                  <c:v>33086</c:v>
                </c:pt>
                <c:pt idx="128">
                  <c:v>33117</c:v>
                </c:pt>
                <c:pt idx="129">
                  <c:v>33147</c:v>
                </c:pt>
                <c:pt idx="130">
                  <c:v>33178</c:v>
                </c:pt>
                <c:pt idx="131">
                  <c:v>33208</c:v>
                </c:pt>
                <c:pt idx="132">
                  <c:v>33239</c:v>
                </c:pt>
                <c:pt idx="133">
                  <c:v>33270</c:v>
                </c:pt>
                <c:pt idx="134">
                  <c:v>33298</c:v>
                </c:pt>
                <c:pt idx="135">
                  <c:v>33329</c:v>
                </c:pt>
                <c:pt idx="136">
                  <c:v>33359</c:v>
                </c:pt>
                <c:pt idx="137">
                  <c:v>33390</c:v>
                </c:pt>
                <c:pt idx="138">
                  <c:v>33420</c:v>
                </c:pt>
                <c:pt idx="139">
                  <c:v>33451</c:v>
                </c:pt>
                <c:pt idx="140">
                  <c:v>33482</c:v>
                </c:pt>
                <c:pt idx="141">
                  <c:v>33512</c:v>
                </c:pt>
                <c:pt idx="142">
                  <c:v>33543</c:v>
                </c:pt>
                <c:pt idx="143">
                  <c:v>33573</c:v>
                </c:pt>
                <c:pt idx="144">
                  <c:v>33604</c:v>
                </c:pt>
                <c:pt idx="145">
                  <c:v>33635</c:v>
                </c:pt>
                <c:pt idx="146">
                  <c:v>33664</c:v>
                </c:pt>
                <c:pt idx="147">
                  <c:v>33695</c:v>
                </c:pt>
                <c:pt idx="148">
                  <c:v>33725</c:v>
                </c:pt>
                <c:pt idx="149">
                  <c:v>33756</c:v>
                </c:pt>
                <c:pt idx="150">
                  <c:v>33786</c:v>
                </c:pt>
                <c:pt idx="151">
                  <c:v>33817</c:v>
                </c:pt>
                <c:pt idx="152">
                  <c:v>33848</c:v>
                </c:pt>
                <c:pt idx="153">
                  <c:v>33878</c:v>
                </c:pt>
                <c:pt idx="154">
                  <c:v>33909</c:v>
                </c:pt>
                <c:pt idx="155">
                  <c:v>33939</c:v>
                </c:pt>
                <c:pt idx="156">
                  <c:v>33970</c:v>
                </c:pt>
                <c:pt idx="157">
                  <c:v>34001</c:v>
                </c:pt>
                <c:pt idx="158">
                  <c:v>34029</c:v>
                </c:pt>
                <c:pt idx="159">
                  <c:v>34060</c:v>
                </c:pt>
                <c:pt idx="160">
                  <c:v>34090</c:v>
                </c:pt>
                <c:pt idx="161">
                  <c:v>34121</c:v>
                </c:pt>
                <c:pt idx="162">
                  <c:v>34151</c:v>
                </c:pt>
                <c:pt idx="163">
                  <c:v>34182</c:v>
                </c:pt>
                <c:pt idx="164">
                  <c:v>34213</c:v>
                </c:pt>
                <c:pt idx="165">
                  <c:v>34243</c:v>
                </c:pt>
                <c:pt idx="166">
                  <c:v>34274</c:v>
                </c:pt>
                <c:pt idx="167">
                  <c:v>34304</c:v>
                </c:pt>
                <c:pt idx="168">
                  <c:v>34335</c:v>
                </c:pt>
                <c:pt idx="169">
                  <c:v>34366</c:v>
                </c:pt>
                <c:pt idx="170">
                  <c:v>34394</c:v>
                </c:pt>
                <c:pt idx="171">
                  <c:v>34425</c:v>
                </c:pt>
                <c:pt idx="172">
                  <c:v>34455</c:v>
                </c:pt>
                <c:pt idx="173">
                  <c:v>34486</c:v>
                </c:pt>
                <c:pt idx="174">
                  <c:v>34516</c:v>
                </c:pt>
                <c:pt idx="175">
                  <c:v>34547</c:v>
                </c:pt>
                <c:pt idx="176">
                  <c:v>34578</c:v>
                </c:pt>
                <c:pt idx="177">
                  <c:v>34608</c:v>
                </c:pt>
                <c:pt idx="178">
                  <c:v>34639</c:v>
                </c:pt>
                <c:pt idx="179">
                  <c:v>34669</c:v>
                </c:pt>
                <c:pt idx="180">
                  <c:v>34700</c:v>
                </c:pt>
                <c:pt idx="181">
                  <c:v>34731</c:v>
                </c:pt>
                <c:pt idx="182">
                  <c:v>34759</c:v>
                </c:pt>
                <c:pt idx="183">
                  <c:v>34790</c:v>
                </c:pt>
                <c:pt idx="184">
                  <c:v>34820</c:v>
                </c:pt>
                <c:pt idx="185">
                  <c:v>34851</c:v>
                </c:pt>
                <c:pt idx="186">
                  <c:v>34881</c:v>
                </c:pt>
                <c:pt idx="187">
                  <c:v>34912</c:v>
                </c:pt>
                <c:pt idx="188">
                  <c:v>34943</c:v>
                </c:pt>
                <c:pt idx="189">
                  <c:v>34973</c:v>
                </c:pt>
                <c:pt idx="190">
                  <c:v>35004</c:v>
                </c:pt>
                <c:pt idx="191">
                  <c:v>35034</c:v>
                </c:pt>
                <c:pt idx="192">
                  <c:v>35065</c:v>
                </c:pt>
                <c:pt idx="193">
                  <c:v>35096</c:v>
                </c:pt>
                <c:pt idx="194">
                  <c:v>35125</c:v>
                </c:pt>
                <c:pt idx="195">
                  <c:v>35156</c:v>
                </c:pt>
                <c:pt idx="196">
                  <c:v>35186</c:v>
                </c:pt>
                <c:pt idx="197">
                  <c:v>35217</c:v>
                </c:pt>
                <c:pt idx="198">
                  <c:v>35247</c:v>
                </c:pt>
                <c:pt idx="199">
                  <c:v>35278</c:v>
                </c:pt>
                <c:pt idx="200">
                  <c:v>35309</c:v>
                </c:pt>
                <c:pt idx="201">
                  <c:v>35339</c:v>
                </c:pt>
                <c:pt idx="202">
                  <c:v>35370</c:v>
                </c:pt>
                <c:pt idx="203">
                  <c:v>35400</c:v>
                </c:pt>
                <c:pt idx="204">
                  <c:v>35431</c:v>
                </c:pt>
                <c:pt idx="205">
                  <c:v>35462</c:v>
                </c:pt>
                <c:pt idx="206">
                  <c:v>35490</c:v>
                </c:pt>
                <c:pt idx="207">
                  <c:v>35521</c:v>
                </c:pt>
                <c:pt idx="208">
                  <c:v>35551</c:v>
                </c:pt>
                <c:pt idx="209">
                  <c:v>35582</c:v>
                </c:pt>
                <c:pt idx="210">
                  <c:v>35612</c:v>
                </c:pt>
                <c:pt idx="211">
                  <c:v>35643</c:v>
                </c:pt>
                <c:pt idx="212">
                  <c:v>35674</c:v>
                </c:pt>
                <c:pt idx="213">
                  <c:v>35704</c:v>
                </c:pt>
                <c:pt idx="214">
                  <c:v>35735</c:v>
                </c:pt>
                <c:pt idx="215">
                  <c:v>35765</c:v>
                </c:pt>
                <c:pt idx="216">
                  <c:v>35796</c:v>
                </c:pt>
                <c:pt idx="217">
                  <c:v>35827</c:v>
                </c:pt>
                <c:pt idx="218">
                  <c:v>35855</c:v>
                </c:pt>
                <c:pt idx="219">
                  <c:v>35886</c:v>
                </c:pt>
                <c:pt idx="220">
                  <c:v>35916</c:v>
                </c:pt>
                <c:pt idx="221">
                  <c:v>35947</c:v>
                </c:pt>
                <c:pt idx="222">
                  <c:v>35977</c:v>
                </c:pt>
                <c:pt idx="223">
                  <c:v>36008</c:v>
                </c:pt>
                <c:pt idx="224">
                  <c:v>36039</c:v>
                </c:pt>
                <c:pt idx="225">
                  <c:v>36069</c:v>
                </c:pt>
                <c:pt idx="226">
                  <c:v>36100</c:v>
                </c:pt>
                <c:pt idx="227">
                  <c:v>36130</c:v>
                </c:pt>
                <c:pt idx="228">
                  <c:v>36161</c:v>
                </c:pt>
                <c:pt idx="229">
                  <c:v>36192</c:v>
                </c:pt>
                <c:pt idx="230">
                  <c:v>36220</c:v>
                </c:pt>
                <c:pt idx="231">
                  <c:v>36251</c:v>
                </c:pt>
                <c:pt idx="232">
                  <c:v>36281</c:v>
                </c:pt>
                <c:pt idx="233">
                  <c:v>36312</c:v>
                </c:pt>
                <c:pt idx="234">
                  <c:v>36342</c:v>
                </c:pt>
                <c:pt idx="235">
                  <c:v>36373</c:v>
                </c:pt>
                <c:pt idx="236">
                  <c:v>36404</c:v>
                </c:pt>
                <c:pt idx="237">
                  <c:v>36434</c:v>
                </c:pt>
                <c:pt idx="238">
                  <c:v>36465</c:v>
                </c:pt>
                <c:pt idx="239">
                  <c:v>36495</c:v>
                </c:pt>
                <c:pt idx="240">
                  <c:v>36526</c:v>
                </c:pt>
                <c:pt idx="241">
                  <c:v>36557</c:v>
                </c:pt>
                <c:pt idx="242">
                  <c:v>36586</c:v>
                </c:pt>
                <c:pt idx="243">
                  <c:v>36617</c:v>
                </c:pt>
                <c:pt idx="244">
                  <c:v>36647</c:v>
                </c:pt>
                <c:pt idx="245">
                  <c:v>36678</c:v>
                </c:pt>
                <c:pt idx="246">
                  <c:v>36708</c:v>
                </c:pt>
                <c:pt idx="247">
                  <c:v>36739</c:v>
                </c:pt>
                <c:pt idx="248">
                  <c:v>36770</c:v>
                </c:pt>
                <c:pt idx="249">
                  <c:v>36800</c:v>
                </c:pt>
                <c:pt idx="250">
                  <c:v>36831</c:v>
                </c:pt>
                <c:pt idx="251">
                  <c:v>36861</c:v>
                </c:pt>
                <c:pt idx="252">
                  <c:v>36892</c:v>
                </c:pt>
                <c:pt idx="253">
                  <c:v>36923</c:v>
                </c:pt>
                <c:pt idx="254">
                  <c:v>36951</c:v>
                </c:pt>
                <c:pt idx="255">
                  <c:v>36982</c:v>
                </c:pt>
                <c:pt idx="256">
                  <c:v>37012</c:v>
                </c:pt>
                <c:pt idx="257">
                  <c:v>37043</c:v>
                </c:pt>
                <c:pt idx="258">
                  <c:v>37073</c:v>
                </c:pt>
                <c:pt idx="259">
                  <c:v>37104</c:v>
                </c:pt>
                <c:pt idx="260">
                  <c:v>37135</c:v>
                </c:pt>
                <c:pt idx="261">
                  <c:v>37165</c:v>
                </c:pt>
                <c:pt idx="262">
                  <c:v>37196</c:v>
                </c:pt>
                <c:pt idx="263">
                  <c:v>37226</c:v>
                </c:pt>
                <c:pt idx="264">
                  <c:v>37257</c:v>
                </c:pt>
                <c:pt idx="265">
                  <c:v>37288</c:v>
                </c:pt>
                <c:pt idx="266">
                  <c:v>37316</c:v>
                </c:pt>
                <c:pt idx="267">
                  <c:v>37347</c:v>
                </c:pt>
                <c:pt idx="268">
                  <c:v>37377</c:v>
                </c:pt>
                <c:pt idx="269">
                  <c:v>37408</c:v>
                </c:pt>
                <c:pt idx="270">
                  <c:v>37438</c:v>
                </c:pt>
                <c:pt idx="271">
                  <c:v>37469</c:v>
                </c:pt>
                <c:pt idx="272">
                  <c:v>37500</c:v>
                </c:pt>
                <c:pt idx="273">
                  <c:v>37530</c:v>
                </c:pt>
                <c:pt idx="274">
                  <c:v>37561</c:v>
                </c:pt>
                <c:pt idx="275">
                  <c:v>37591</c:v>
                </c:pt>
                <c:pt idx="276">
                  <c:v>37622</c:v>
                </c:pt>
                <c:pt idx="277">
                  <c:v>37653</c:v>
                </c:pt>
                <c:pt idx="278">
                  <c:v>37681</c:v>
                </c:pt>
                <c:pt idx="279">
                  <c:v>37712</c:v>
                </c:pt>
                <c:pt idx="280">
                  <c:v>37742</c:v>
                </c:pt>
                <c:pt idx="281">
                  <c:v>37773</c:v>
                </c:pt>
                <c:pt idx="282">
                  <c:v>37803</c:v>
                </c:pt>
                <c:pt idx="283">
                  <c:v>37834</c:v>
                </c:pt>
                <c:pt idx="284">
                  <c:v>37865</c:v>
                </c:pt>
                <c:pt idx="285">
                  <c:v>37895</c:v>
                </c:pt>
                <c:pt idx="286">
                  <c:v>37926</c:v>
                </c:pt>
                <c:pt idx="287">
                  <c:v>37956</c:v>
                </c:pt>
                <c:pt idx="288">
                  <c:v>37987</c:v>
                </c:pt>
                <c:pt idx="289">
                  <c:v>38018</c:v>
                </c:pt>
                <c:pt idx="290">
                  <c:v>38047</c:v>
                </c:pt>
                <c:pt idx="291">
                  <c:v>38078</c:v>
                </c:pt>
                <c:pt idx="292">
                  <c:v>38108</c:v>
                </c:pt>
                <c:pt idx="293">
                  <c:v>38139</c:v>
                </c:pt>
                <c:pt idx="294">
                  <c:v>38169</c:v>
                </c:pt>
                <c:pt idx="295">
                  <c:v>38200</c:v>
                </c:pt>
                <c:pt idx="296">
                  <c:v>38231</c:v>
                </c:pt>
                <c:pt idx="297">
                  <c:v>38261</c:v>
                </c:pt>
                <c:pt idx="298">
                  <c:v>38292</c:v>
                </c:pt>
                <c:pt idx="299">
                  <c:v>38322</c:v>
                </c:pt>
                <c:pt idx="300">
                  <c:v>38353</c:v>
                </c:pt>
                <c:pt idx="301">
                  <c:v>38384</c:v>
                </c:pt>
                <c:pt idx="302">
                  <c:v>38412</c:v>
                </c:pt>
                <c:pt idx="303">
                  <c:v>38443</c:v>
                </c:pt>
                <c:pt idx="304">
                  <c:v>38473</c:v>
                </c:pt>
                <c:pt idx="305">
                  <c:v>38504</c:v>
                </c:pt>
                <c:pt idx="306">
                  <c:v>38534</c:v>
                </c:pt>
                <c:pt idx="307">
                  <c:v>38565</c:v>
                </c:pt>
                <c:pt idx="308">
                  <c:v>38596</c:v>
                </c:pt>
                <c:pt idx="309">
                  <c:v>38626</c:v>
                </c:pt>
                <c:pt idx="310">
                  <c:v>38657</c:v>
                </c:pt>
                <c:pt idx="311">
                  <c:v>38687</c:v>
                </c:pt>
                <c:pt idx="312">
                  <c:v>38718</c:v>
                </c:pt>
                <c:pt idx="313">
                  <c:v>38749</c:v>
                </c:pt>
                <c:pt idx="314">
                  <c:v>38777</c:v>
                </c:pt>
                <c:pt idx="315">
                  <c:v>38808</c:v>
                </c:pt>
                <c:pt idx="316">
                  <c:v>38838</c:v>
                </c:pt>
                <c:pt idx="317">
                  <c:v>38869</c:v>
                </c:pt>
                <c:pt idx="318">
                  <c:v>38899</c:v>
                </c:pt>
                <c:pt idx="319">
                  <c:v>38930</c:v>
                </c:pt>
                <c:pt idx="320">
                  <c:v>38961</c:v>
                </c:pt>
                <c:pt idx="321">
                  <c:v>38991</c:v>
                </c:pt>
                <c:pt idx="322">
                  <c:v>39022</c:v>
                </c:pt>
                <c:pt idx="323">
                  <c:v>39052</c:v>
                </c:pt>
                <c:pt idx="324">
                  <c:v>39083</c:v>
                </c:pt>
                <c:pt idx="325">
                  <c:v>39114</c:v>
                </c:pt>
                <c:pt idx="326">
                  <c:v>39142</c:v>
                </c:pt>
                <c:pt idx="327">
                  <c:v>39173</c:v>
                </c:pt>
                <c:pt idx="328">
                  <c:v>39203</c:v>
                </c:pt>
                <c:pt idx="329">
                  <c:v>39234</c:v>
                </c:pt>
                <c:pt idx="330">
                  <c:v>39264</c:v>
                </c:pt>
                <c:pt idx="331">
                  <c:v>39295</c:v>
                </c:pt>
                <c:pt idx="332">
                  <c:v>39326</c:v>
                </c:pt>
                <c:pt idx="333">
                  <c:v>39356</c:v>
                </c:pt>
                <c:pt idx="334">
                  <c:v>39387</c:v>
                </c:pt>
                <c:pt idx="335">
                  <c:v>39417</c:v>
                </c:pt>
                <c:pt idx="336">
                  <c:v>39448</c:v>
                </c:pt>
                <c:pt idx="337">
                  <c:v>39479</c:v>
                </c:pt>
                <c:pt idx="338">
                  <c:v>39508</c:v>
                </c:pt>
                <c:pt idx="339">
                  <c:v>39539</c:v>
                </c:pt>
                <c:pt idx="340">
                  <c:v>39569</c:v>
                </c:pt>
                <c:pt idx="341">
                  <c:v>39600</c:v>
                </c:pt>
                <c:pt idx="342">
                  <c:v>39630</c:v>
                </c:pt>
                <c:pt idx="343">
                  <c:v>39661</c:v>
                </c:pt>
                <c:pt idx="344">
                  <c:v>39692</c:v>
                </c:pt>
                <c:pt idx="345">
                  <c:v>39722</c:v>
                </c:pt>
                <c:pt idx="346">
                  <c:v>39753</c:v>
                </c:pt>
                <c:pt idx="347">
                  <c:v>39783</c:v>
                </c:pt>
                <c:pt idx="348">
                  <c:v>39814</c:v>
                </c:pt>
                <c:pt idx="349">
                  <c:v>39845</c:v>
                </c:pt>
                <c:pt idx="350">
                  <c:v>39873</c:v>
                </c:pt>
                <c:pt idx="351">
                  <c:v>39904</c:v>
                </c:pt>
                <c:pt idx="352">
                  <c:v>39934</c:v>
                </c:pt>
                <c:pt idx="353">
                  <c:v>39965</c:v>
                </c:pt>
                <c:pt idx="354">
                  <c:v>39995</c:v>
                </c:pt>
                <c:pt idx="355">
                  <c:v>40026</c:v>
                </c:pt>
                <c:pt idx="356">
                  <c:v>40057</c:v>
                </c:pt>
                <c:pt idx="357">
                  <c:v>40087</c:v>
                </c:pt>
                <c:pt idx="358">
                  <c:v>40118</c:v>
                </c:pt>
                <c:pt idx="359">
                  <c:v>40148</c:v>
                </c:pt>
                <c:pt idx="360">
                  <c:v>40179</c:v>
                </c:pt>
                <c:pt idx="361">
                  <c:v>40210</c:v>
                </c:pt>
                <c:pt idx="362">
                  <c:v>40238</c:v>
                </c:pt>
                <c:pt idx="363">
                  <c:v>40269</c:v>
                </c:pt>
                <c:pt idx="364">
                  <c:v>40299</c:v>
                </c:pt>
                <c:pt idx="365">
                  <c:v>40330</c:v>
                </c:pt>
                <c:pt idx="366">
                  <c:v>40360</c:v>
                </c:pt>
                <c:pt idx="367">
                  <c:v>40391</c:v>
                </c:pt>
                <c:pt idx="368">
                  <c:v>40422</c:v>
                </c:pt>
                <c:pt idx="369">
                  <c:v>40452</c:v>
                </c:pt>
                <c:pt idx="370">
                  <c:v>40483</c:v>
                </c:pt>
                <c:pt idx="371">
                  <c:v>40513</c:v>
                </c:pt>
                <c:pt idx="372">
                  <c:v>40544</c:v>
                </c:pt>
                <c:pt idx="373">
                  <c:v>40575</c:v>
                </c:pt>
                <c:pt idx="374">
                  <c:v>40603</c:v>
                </c:pt>
                <c:pt idx="375">
                  <c:v>40634</c:v>
                </c:pt>
                <c:pt idx="376">
                  <c:v>40664</c:v>
                </c:pt>
                <c:pt idx="377">
                  <c:v>40695</c:v>
                </c:pt>
                <c:pt idx="378">
                  <c:v>40725</c:v>
                </c:pt>
                <c:pt idx="379">
                  <c:v>40756</c:v>
                </c:pt>
                <c:pt idx="380">
                  <c:v>40787</c:v>
                </c:pt>
                <c:pt idx="381">
                  <c:v>40817</c:v>
                </c:pt>
                <c:pt idx="382">
                  <c:v>40848</c:v>
                </c:pt>
                <c:pt idx="383">
                  <c:v>40878</c:v>
                </c:pt>
                <c:pt idx="384">
                  <c:v>40909</c:v>
                </c:pt>
                <c:pt idx="385">
                  <c:v>40940</c:v>
                </c:pt>
                <c:pt idx="386">
                  <c:v>40969</c:v>
                </c:pt>
                <c:pt idx="387">
                  <c:v>41000</c:v>
                </c:pt>
                <c:pt idx="388">
                  <c:v>41030</c:v>
                </c:pt>
                <c:pt idx="389">
                  <c:v>41061</c:v>
                </c:pt>
                <c:pt idx="390">
                  <c:v>41091</c:v>
                </c:pt>
                <c:pt idx="391">
                  <c:v>41122</c:v>
                </c:pt>
                <c:pt idx="392">
                  <c:v>41153</c:v>
                </c:pt>
                <c:pt idx="393">
                  <c:v>41183</c:v>
                </c:pt>
                <c:pt idx="394">
                  <c:v>41214</c:v>
                </c:pt>
                <c:pt idx="395">
                  <c:v>41244</c:v>
                </c:pt>
                <c:pt idx="396">
                  <c:v>41275</c:v>
                </c:pt>
                <c:pt idx="397">
                  <c:v>41306</c:v>
                </c:pt>
                <c:pt idx="398">
                  <c:v>41334</c:v>
                </c:pt>
                <c:pt idx="399">
                  <c:v>41365</c:v>
                </c:pt>
                <c:pt idx="400">
                  <c:v>41395</c:v>
                </c:pt>
                <c:pt idx="401">
                  <c:v>41426</c:v>
                </c:pt>
                <c:pt idx="402">
                  <c:v>41456</c:v>
                </c:pt>
                <c:pt idx="403">
                  <c:v>41487</c:v>
                </c:pt>
                <c:pt idx="404">
                  <c:v>41518</c:v>
                </c:pt>
                <c:pt idx="405">
                  <c:v>41548</c:v>
                </c:pt>
                <c:pt idx="406">
                  <c:v>41579</c:v>
                </c:pt>
                <c:pt idx="407">
                  <c:v>41609</c:v>
                </c:pt>
                <c:pt idx="408">
                  <c:v>41640</c:v>
                </c:pt>
                <c:pt idx="409">
                  <c:v>41671</c:v>
                </c:pt>
                <c:pt idx="410">
                  <c:v>41699</c:v>
                </c:pt>
                <c:pt idx="411">
                  <c:v>41730</c:v>
                </c:pt>
                <c:pt idx="412">
                  <c:v>41760</c:v>
                </c:pt>
                <c:pt idx="413">
                  <c:v>41791</c:v>
                </c:pt>
                <c:pt idx="414">
                  <c:v>41821</c:v>
                </c:pt>
                <c:pt idx="415">
                  <c:v>41852</c:v>
                </c:pt>
                <c:pt idx="416">
                  <c:v>41883</c:v>
                </c:pt>
                <c:pt idx="417">
                  <c:v>41913</c:v>
                </c:pt>
                <c:pt idx="418">
                  <c:v>41944</c:v>
                </c:pt>
                <c:pt idx="419">
                  <c:v>41974</c:v>
                </c:pt>
                <c:pt idx="420">
                  <c:v>42005</c:v>
                </c:pt>
                <c:pt idx="421">
                  <c:v>42036</c:v>
                </c:pt>
                <c:pt idx="422">
                  <c:v>42064</c:v>
                </c:pt>
                <c:pt idx="423">
                  <c:v>42095</c:v>
                </c:pt>
                <c:pt idx="424">
                  <c:v>42125</c:v>
                </c:pt>
                <c:pt idx="425">
                  <c:v>42156</c:v>
                </c:pt>
                <c:pt idx="426">
                  <c:v>42186</c:v>
                </c:pt>
                <c:pt idx="427">
                  <c:v>42217</c:v>
                </c:pt>
                <c:pt idx="428">
                  <c:v>42248</c:v>
                </c:pt>
                <c:pt idx="429">
                  <c:v>42278</c:v>
                </c:pt>
                <c:pt idx="430">
                  <c:v>42309</c:v>
                </c:pt>
                <c:pt idx="431">
                  <c:v>42339</c:v>
                </c:pt>
                <c:pt idx="432">
                  <c:v>42370</c:v>
                </c:pt>
                <c:pt idx="433">
                  <c:v>42401</c:v>
                </c:pt>
                <c:pt idx="434">
                  <c:v>42430</c:v>
                </c:pt>
                <c:pt idx="435">
                  <c:v>42461</c:v>
                </c:pt>
                <c:pt idx="436">
                  <c:v>42491</c:v>
                </c:pt>
                <c:pt idx="437">
                  <c:v>42522</c:v>
                </c:pt>
                <c:pt idx="438">
                  <c:v>42552</c:v>
                </c:pt>
                <c:pt idx="439">
                  <c:v>42583</c:v>
                </c:pt>
                <c:pt idx="440">
                  <c:v>42614</c:v>
                </c:pt>
                <c:pt idx="441">
                  <c:v>42644</c:v>
                </c:pt>
                <c:pt idx="442">
                  <c:v>42675</c:v>
                </c:pt>
                <c:pt idx="443">
                  <c:v>42705</c:v>
                </c:pt>
                <c:pt idx="444">
                  <c:v>42736</c:v>
                </c:pt>
                <c:pt idx="445">
                  <c:v>42767</c:v>
                </c:pt>
                <c:pt idx="446">
                  <c:v>42795</c:v>
                </c:pt>
                <c:pt idx="447">
                  <c:v>42826</c:v>
                </c:pt>
                <c:pt idx="448">
                  <c:v>42856</c:v>
                </c:pt>
                <c:pt idx="449">
                  <c:v>42887</c:v>
                </c:pt>
                <c:pt idx="450">
                  <c:v>42917</c:v>
                </c:pt>
                <c:pt idx="451">
                  <c:v>42948</c:v>
                </c:pt>
                <c:pt idx="452">
                  <c:v>42979</c:v>
                </c:pt>
                <c:pt idx="453">
                  <c:v>43009</c:v>
                </c:pt>
                <c:pt idx="454">
                  <c:v>43040</c:v>
                </c:pt>
                <c:pt idx="455">
                  <c:v>43070</c:v>
                </c:pt>
                <c:pt idx="456">
                  <c:v>43101</c:v>
                </c:pt>
                <c:pt idx="457">
                  <c:v>43132</c:v>
                </c:pt>
                <c:pt idx="458">
                  <c:v>43160</c:v>
                </c:pt>
                <c:pt idx="459">
                  <c:v>43191</c:v>
                </c:pt>
                <c:pt idx="460">
                  <c:v>43221</c:v>
                </c:pt>
                <c:pt idx="461">
                  <c:v>43252</c:v>
                </c:pt>
                <c:pt idx="462">
                  <c:v>43282</c:v>
                </c:pt>
                <c:pt idx="463">
                  <c:v>43313</c:v>
                </c:pt>
                <c:pt idx="464">
                  <c:v>43344</c:v>
                </c:pt>
                <c:pt idx="465">
                  <c:v>43374</c:v>
                </c:pt>
                <c:pt idx="466">
                  <c:v>43405</c:v>
                </c:pt>
                <c:pt idx="467">
                  <c:v>43435</c:v>
                </c:pt>
                <c:pt idx="468">
                  <c:v>43466</c:v>
                </c:pt>
                <c:pt idx="469">
                  <c:v>43497</c:v>
                </c:pt>
                <c:pt idx="470">
                  <c:v>43525</c:v>
                </c:pt>
                <c:pt idx="471">
                  <c:v>43556</c:v>
                </c:pt>
                <c:pt idx="472">
                  <c:v>43586</c:v>
                </c:pt>
                <c:pt idx="473">
                  <c:v>43617</c:v>
                </c:pt>
                <c:pt idx="474">
                  <c:v>43647</c:v>
                </c:pt>
                <c:pt idx="475">
                  <c:v>43678</c:v>
                </c:pt>
                <c:pt idx="476">
                  <c:v>43709</c:v>
                </c:pt>
                <c:pt idx="477">
                  <c:v>43739</c:v>
                </c:pt>
                <c:pt idx="478">
                  <c:v>43770</c:v>
                </c:pt>
                <c:pt idx="479">
                  <c:v>43800</c:v>
                </c:pt>
                <c:pt idx="480">
                  <c:v>43831</c:v>
                </c:pt>
                <c:pt idx="481">
                  <c:v>43862</c:v>
                </c:pt>
                <c:pt idx="482">
                  <c:v>43891</c:v>
                </c:pt>
                <c:pt idx="483">
                  <c:v>43922</c:v>
                </c:pt>
                <c:pt idx="484">
                  <c:v>43952</c:v>
                </c:pt>
                <c:pt idx="485">
                  <c:v>43983</c:v>
                </c:pt>
                <c:pt idx="486">
                  <c:v>44013</c:v>
                </c:pt>
                <c:pt idx="487">
                  <c:v>44044</c:v>
                </c:pt>
                <c:pt idx="488">
                  <c:v>44075</c:v>
                </c:pt>
                <c:pt idx="489">
                  <c:v>44105</c:v>
                </c:pt>
                <c:pt idx="490">
                  <c:v>44136</c:v>
                </c:pt>
                <c:pt idx="491">
                  <c:v>44166</c:v>
                </c:pt>
                <c:pt idx="492">
                  <c:v>44197</c:v>
                </c:pt>
                <c:pt idx="493">
                  <c:v>44228</c:v>
                </c:pt>
                <c:pt idx="494">
                  <c:v>44256</c:v>
                </c:pt>
                <c:pt idx="495">
                  <c:v>44287</c:v>
                </c:pt>
                <c:pt idx="496">
                  <c:v>44317</c:v>
                </c:pt>
                <c:pt idx="497">
                  <c:v>44348</c:v>
                </c:pt>
                <c:pt idx="498">
                  <c:v>44378</c:v>
                </c:pt>
                <c:pt idx="499">
                  <c:v>44409</c:v>
                </c:pt>
                <c:pt idx="500">
                  <c:v>44440</c:v>
                </c:pt>
                <c:pt idx="501">
                  <c:v>44470</c:v>
                </c:pt>
                <c:pt idx="502">
                  <c:v>44501</c:v>
                </c:pt>
                <c:pt idx="503">
                  <c:v>44531</c:v>
                </c:pt>
                <c:pt idx="504">
                  <c:v>44562</c:v>
                </c:pt>
                <c:pt idx="505">
                  <c:v>44593</c:v>
                </c:pt>
                <c:pt idx="506">
                  <c:v>44621</c:v>
                </c:pt>
                <c:pt idx="507">
                  <c:v>44652</c:v>
                </c:pt>
                <c:pt idx="508">
                  <c:v>44682</c:v>
                </c:pt>
                <c:pt idx="509">
                  <c:v>44713</c:v>
                </c:pt>
                <c:pt idx="510">
                  <c:v>44743</c:v>
                </c:pt>
                <c:pt idx="511">
                  <c:v>44774</c:v>
                </c:pt>
                <c:pt idx="512">
                  <c:v>44805</c:v>
                </c:pt>
                <c:pt idx="513">
                  <c:v>44835</c:v>
                </c:pt>
                <c:pt idx="514">
                  <c:v>44866</c:v>
                </c:pt>
                <c:pt idx="515">
                  <c:v>44896</c:v>
                </c:pt>
                <c:pt idx="516">
                  <c:v>44927</c:v>
                </c:pt>
                <c:pt idx="517">
                  <c:v>44958</c:v>
                </c:pt>
                <c:pt idx="518">
                  <c:v>44986</c:v>
                </c:pt>
                <c:pt idx="519">
                  <c:v>45017</c:v>
                </c:pt>
                <c:pt idx="520">
                  <c:v>45047</c:v>
                </c:pt>
                <c:pt idx="521">
                  <c:v>45078</c:v>
                </c:pt>
                <c:pt idx="522">
                  <c:v>45108</c:v>
                </c:pt>
                <c:pt idx="523">
                  <c:v>45139</c:v>
                </c:pt>
                <c:pt idx="524">
                  <c:v>45170</c:v>
                </c:pt>
                <c:pt idx="525">
                  <c:v>45200</c:v>
                </c:pt>
                <c:pt idx="526">
                  <c:v>45231</c:v>
                </c:pt>
                <c:pt idx="527">
                  <c:v>45261</c:v>
                </c:pt>
                <c:pt idx="528">
                  <c:v>45292</c:v>
                </c:pt>
                <c:pt idx="529">
                  <c:v>45323</c:v>
                </c:pt>
                <c:pt idx="530">
                  <c:v>45352</c:v>
                </c:pt>
                <c:pt idx="531">
                  <c:v>45383</c:v>
                </c:pt>
                <c:pt idx="532">
                  <c:v>45413</c:v>
                </c:pt>
                <c:pt idx="533">
                  <c:v>45444</c:v>
                </c:pt>
              </c:numCache>
            </c:numRef>
          </c:cat>
          <c:val>
            <c:numRef>
              <c:f>'FRED Graph'!$B$12:$B$545</c:f>
              <c:numCache>
                <c:formatCode>0.0</c:formatCode>
                <c:ptCount val="534"/>
                <c:pt idx="0">
                  <c:v>7.5</c:v>
                </c:pt>
                <c:pt idx="1">
                  <c:v>7.6</c:v>
                </c:pt>
                <c:pt idx="2">
                  <c:v>7.6</c:v>
                </c:pt>
                <c:pt idx="3">
                  <c:v>7.7</c:v>
                </c:pt>
                <c:pt idx="4">
                  <c:v>7.8</c:v>
                </c:pt>
                <c:pt idx="5">
                  <c:v>7.7</c:v>
                </c:pt>
                <c:pt idx="6">
                  <c:v>7.6</c:v>
                </c:pt>
                <c:pt idx="7">
                  <c:v>7.6</c:v>
                </c:pt>
                <c:pt idx="8">
                  <c:v>7.3</c:v>
                </c:pt>
                <c:pt idx="9">
                  <c:v>7.3</c:v>
                </c:pt>
                <c:pt idx="10">
                  <c:v>7.2</c:v>
                </c:pt>
                <c:pt idx="11">
                  <c:v>7.3</c:v>
                </c:pt>
                <c:pt idx="12">
                  <c:v>7.4</c:v>
                </c:pt>
                <c:pt idx="13">
                  <c:v>7.4</c:v>
                </c:pt>
                <c:pt idx="14">
                  <c:v>7.4</c:v>
                </c:pt>
                <c:pt idx="15">
                  <c:v>7.1</c:v>
                </c:pt>
                <c:pt idx="16">
                  <c:v>7.2</c:v>
                </c:pt>
                <c:pt idx="17">
                  <c:v>7.2</c:v>
                </c:pt>
                <c:pt idx="18">
                  <c:v>7.2</c:v>
                </c:pt>
                <c:pt idx="19">
                  <c:v>7.1</c:v>
                </c:pt>
                <c:pt idx="20">
                  <c:v>8.1</c:v>
                </c:pt>
                <c:pt idx="21">
                  <c:v>8.3000000000000007</c:v>
                </c:pt>
                <c:pt idx="22">
                  <c:v>8.3000000000000007</c:v>
                </c:pt>
                <c:pt idx="23">
                  <c:v>8.6999999999999993</c:v>
                </c:pt>
                <c:pt idx="24">
                  <c:v>8.6</c:v>
                </c:pt>
                <c:pt idx="25">
                  <c:v>8.9</c:v>
                </c:pt>
                <c:pt idx="26">
                  <c:v>9.3000000000000007</c:v>
                </c:pt>
                <c:pt idx="27">
                  <c:v>9.8000000000000007</c:v>
                </c:pt>
                <c:pt idx="28">
                  <c:v>10.3</c:v>
                </c:pt>
                <c:pt idx="29">
                  <c:v>11.1</c:v>
                </c:pt>
                <c:pt idx="30">
                  <c:v>11.9</c:v>
                </c:pt>
                <c:pt idx="31">
                  <c:v>12</c:v>
                </c:pt>
                <c:pt idx="32">
                  <c:v>12.4</c:v>
                </c:pt>
                <c:pt idx="33">
                  <c:v>12.9</c:v>
                </c:pt>
                <c:pt idx="34">
                  <c:v>12.9</c:v>
                </c:pt>
                <c:pt idx="35">
                  <c:v>13.1</c:v>
                </c:pt>
                <c:pt idx="36">
                  <c:v>12.7</c:v>
                </c:pt>
                <c:pt idx="37">
                  <c:v>12.7</c:v>
                </c:pt>
                <c:pt idx="38">
                  <c:v>12.5</c:v>
                </c:pt>
                <c:pt idx="39">
                  <c:v>12.4</c:v>
                </c:pt>
                <c:pt idx="40">
                  <c:v>12.4</c:v>
                </c:pt>
                <c:pt idx="41">
                  <c:v>12.4</c:v>
                </c:pt>
                <c:pt idx="42">
                  <c:v>11.9</c:v>
                </c:pt>
                <c:pt idx="43">
                  <c:v>11.7</c:v>
                </c:pt>
                <c:pt idx="44">
                  <c:v>11.4</c:v>
                </c:pt>
                <c:pt idx="45">
                  <c:v>11.3</c:v>
                </c:pt>
                <c:pt idx="46">
                  <c:v>11.3</c:v>
                </c:pt>
                <c:pt idx="47">
                  <c:v>11.3</c:v>
                </c:pt>
                <c:pt idx="48">
                  <c:v>11.3</c:v>
                </c:pt>
                <c:pt idx="49">
                  <c:v>11.3</c:v>
                </c:pt>
                <c:pt idx="50">
                  <c:v>11.3</c:v>
                </c:pt>
                <c:pt idx="51">
                  <c:v>11.5</c:v>
                </c:pt>
                <c:pt idx="52">
                  <c:v>11.7</c:v>
                </c:pt>
                <c:pt idx="53">
                  <c:v>11.3</c:v>
                </c:pt>
                <c:pt idx="54">
                  <c:v>11.2</c:v>
                </c:pt>
                <c:pt idx="55">
                  <c:v>11.3</c:v>
                </c:pt>
                <c:pt idx="56">
                  <c:v>11.8</c:v>
                </c:pt>
                <c:pt idx="57">
                  <c:v>11.3</c:v>
                </c:pt>
                <c:pt idx="58">
                  <c:v>11.4</c:v>
                </c:pt>
                <c:pt idx="59">
                  <c:v>11.1</c:v>
                </c:pt>
                <c:pt idx="60">
                  <c:v>10.6</c:v>
                </c:pt>
                <c:pt idx="61">
                  <c:v>10.8</c:v>
                </c:pt>
                <c:pt idx="62">
                  <c:v>11</c:v>
                </c:pt>
                <c:pt idx="63">
                  <c:v>10.8</c:v>
                </c:pt>
                <c:pt idx="64">
                  <c:v>10.6</c:v>
                </c:pt>
                <c:pt idx="65">
                  <c:v>10.7</c:v>
                </c:pt>
                <c:pt idx="66">
                  <c:v>10.4</c:v>
                </c:pt>
                <c:pt idx="67">
                  <c:v>10.3</c:v>
                </c:pt>
                <c:pt idx="68">
                  <c:v>10.199999999999999</c:v>
                </c:pt>
                <c:pt idx="69">
                  <c:v>10.3</c:v>
                </c:pt>
                <c:pt idx="70">
                  <c:v>10.3</c:v>
                </c:pt>
                <c:pt idx="71">
                  <c:v>10.1</c:v>
                </c:pt>
                <c:pt idx="72">
                  <c:v>9.8000000000000007</c:v>
                </c:pt>
                <c:pt idx="73">
                  <c:v>9.9</c:v>
                </c:pt>
                <c:pt idx="74">
                  <c:v>9.8000000000000007</c:v>
                </c:pt>
                <c:pt idx="75">
                  <c:v>9.6999999999999993</c:v>
                </c:pt>
                <c:pt idx="76">
                  <c:v>9.5</c:v>
                </c:pt>
                <c:pt idx="77">
                  <c:v>9.6</c:v>
                </c:pt>
                <c:pt idx="78">
                  <c:v>9.6</c:v>
                </c:pt>
                <c:pt idx="79">
                  <c:v>9.6</c:v>
                </c:pt>
                <c:pt idx="80">
                  <c:v>9.5</c:v>
                </c:pt>
                <c:pt idx="81">
                  <c:v>9.4</c:v>
                </c:pt>
                <c:pt idx="82">
                  <c:v>9.4</c:v>
                </c:pt>
                <c:pt idx="83">
                  <c:v>9.5</c:v>
                </c:pt>
                <c:pt idx="84">
                  <c:v>9.5</c:v>
                </c:pt>
                <c:pt idx="85">
                  <c:v>9.5</c:v>
                </c:pt>
                <c:pt idx="86">
                  <c:v>9.4</c:v>
                </c:pt>
                <c:pt idx="87">
                  <c:v>9.1999999999999993</c:v>
                </c:pt>
                <c:pt idx="88">
                  <c:v>8.9</c:v>
                </c:pt>
                <c:pt idx="89">
                  <c:v>8.9</c:v>
                </c:pt>
                <c:pt idx="90">
                  <c:v>8.6999999999999993</c:v>
                </c:pt>
                <c:pt idx="91">
                  <c:v>8.6</c:v>
                </c:pt>
                <c:pt idx="92">
                  <c:v>8.4</c:v>
                </c:pt>
                <c:pt idx="93">
                  <c:v>8.3000000000000007</c:v>
                </c:pt>
                <c:pt idx="94">
                  <c:v>8.1999999999999993</c:v>
                </c:pt>
                <c:pt idx="95">
                  <c:v>8</c:v>
                </c:pt>
                <c:pt idx="96">
                  <c:v>8.1</c:v>
                </c:pt>
                <c:pt idx="97">
                  <c:v>7.8</c:v>
                </c:pt>
                <c:pt idx="98">
                  <c:v>7.8</c:v>
                </c:pt>
                <c:pt idx="99">
                  <c:v>7.7</c:v>
                </c:pt>
                <c:pt idx="100">
                  <c:v>7.8</c:v>
                </c:pt>
                <c:pt idx="101">
                  <c:v>7.6</c:v>
                </c:pt>
                <c:pt idx="102">
                  <c:v>7.8</c:v>
                </c:pt>
                <c:pt idx="103">
                  <c:v>7.8</c:v>
                </c:pt>
                <c:pt idx="104">
                  <c:v>7.8</c:v>
                </c:pt>
                <c:pt idx="105">
                  <c:v>7.8</c:v>
                </c:pt>
                <c:pt idx="106">
                  <c:v>7.8</c:v>
                </c:pt>
                <c:pt idx="107">
                  <c:v>7.5</c:v>
                </c:pt>
                <c:pt idx="108">
                  <c:v>7.5</c:v>
                </c:pt>
                <c:pt idx="109">
                  <c:v>7.6</c:v>
                </c:pt>
                <c:pt idx="110">
                  <c:v>7.5</c:v>
                </c:pt>
                <c:pt idx="111">
                  <c:v>7.8</c:v>
                </c:pt>
                <c:pt idx="112">
                  <c:v>7.7</c:v>
                </c:pt>
                <c:pt idx="113">
                  <c:v>7.5</c:v>
                </c:pt>
                <c:pt idx="114">
                  <c:v>7.5</c:v>
                </c:pt>
                <c:pt idx="115">
                  <c:v>7.3</c:v>
                </c:pt>
                <c:pt idx="116">
                  <c:v>7.3</c:v>
                </c:pt>
                <c:pt idx="117">
                  <c:v>7.2</c:v>
                </c:pt>
                <c:pt idx="118">
                  <c:v>7.5</c:v>
                </c:pt>
                <c:pt idx="119">
                  <c:v>7.7</c:v>
                </c:pt>
                <c:pt idx="120">
                  <c:v>7.9</c:v>
                </c:pt>
                <c:pt idx="121">
                  <c:v>7.7</c:v>
                </c:pt>
                <c:pt idx="122">
                  <c:v>7.3</c:v>
                </c:pt>
                <c:pt idx="123">
                  <c:v>7.6</c:v>
                </c:pt>
                <c:pt idx="124">
                  <c:v>7.8</c:v>
                </c:pt>
                <c:pt idx="125">
                  <c:v>7.6</c:v>
                </c:pt>
                <c:pt idx="126">
                  <c:v>7.9</c:v>
                </c:pt>
                <c:pt idx="127">
                  <c:v>8.1</c:v>
                </c:pt>
                <c:pt idx="128">
                  <c:v>8.5</c:v>
                </c:pt>
                <c:pt idx="129">
                  <c:v>8.8000000000000007</c:v>
                </c:pt>
                <c:pt idx="130">
                  <c:v>9.1</c:v>
                </c:pt>
                <c:pt idx="131">
                  <c:v>9.5</c:v>
                </c:pt>
                <c:pt idx="132">
                  <c:v>9.8000000000000007</c:v>
                </c:pt>
                <c:pt idx="133">
                  <c:v>10.199999999999999</c:v>
                </c:pt>
                <c:pt idx="134">
                  <c:v>10.5</c:v>
                </c:pt>
                <c:pt idx="135">
                  <c:v>10.3</c:v>
                </c:pt>
                <c:pt idx="136">
                  <c:v>10.199999999999999</c:v>
                </c:pt>
                <c:pt idx="137">
                  <c:v>10.5</c:v>
                </c:pt>
                <c:pt idx="138">
                  <c:v>10.5</c:v>
                </c:pt>
                <c:pt idx="139">
                  <c:v>10.5</c:v>
                </c:pt>
                <c:pt idx="140">
                  <c:v>10.3</c:v>
                </c:pt>
                <c:pt idx="141">
                  <c:v>10.3</c:v>
                </c:pt>
                <c:pt idx="142">
                  <c:v>10.4</c:v>
                </c:pt>
                <c:pt idx="143">
                  <c:v>10.3</c:v>
                </c:pt>
                <c:pt idx="144">
                  <c:v>10.4</c:v>
                </c:pt>
                <c:pt idx="145">
                  <c:v>10.5</c:v>
                </c:pt>
                <c:pt idx="146">
                  <c:v>10.9</c:v>
                </c:pt>
                <c:pt idx="147">
                  <c:v>10.7</c:v>
                </c:pt>
                <c:pt idx="148">
                  <c:v>10.9</c:v>
                </c:pt>
                <c:pt idx="149">
                  <c:v>11.4</c:v>
                </c:pt>
                <c:pt idx="150">
                  <c:v>11.3</c:v>
                </c:pt>
                <c:pt idx="151">
                  <c:v>11.7</c:v>
                </c:pt>
                <c:pt idx="152">
                  <c:v>11.6</c:v>
                </c:pt>
                <c:pt idx="153">
                  <c:v>11.4</c:v>
                </c:pt>
                <c:pt idx="154">
                  <c:v>12.1</c:v>
                </c:pt>
                <c:pt idx="155">
                  <c:v>11.7</c:v>
                </c:pt>
                <c:pt idx="156">
                  <c:v>11.2</c:v>
                </c:pt>
                <c:pt idx="157">
                  <c:v>11</c:v>
                </c:pt>
                <c:pt idx="158">
                  <c:v>11.2</c:v>
                </c:pt>
                <c:pt idx="159">
                  <c:v>11.6</c:v>
                </c:pt>
                <c:pt idx="160">
                  <c:v>11.6</c:v>
                </c:pt>
                <c:pt idx="161">
                  <c:v>11.7</c:v>
                </c:pt>
                <c:pt idx="162">
                  <c:v>11.6</c:v>
                </c:pt>
                <c:pt idx="163">
                  <c:v>11.2</c:v>
                </c:pt>
                <c:pt idx="164">
                  <c:v>11.5</c:v>
                </c:pt>
                <c:pt idx="165">
                  <c:v>11.3</c:v>
                </c:pt>
                <c:pt idx="166">
                  <c:v>11.2</c:v>
                </c:pt>
                <c:pt idx="167">
                  <c:v>11.4</c:v>
                </c:pt>
                <c:pt idx="168">
                  <c:v>11.4</c:v>
                </c:pt>
                <c:pt idx="169">
                  <c:v>11.1</c:v>
                </c:pt>
                <c:pt idx="170">
                  <c:v>10.6</c:v>
                </c:pt>
                <c:pt idx="171">
                  <c:v>10.9</c:v>
                </c:pt>
                <c:pt idx="172">
                  <c:v>10.7</c:v>
                </c:pt>
                <c:pt idx="173">
                  <c:v>10.3</c:v>
                </c:pt>
                <c:pt idx="174">
                  <c:v>10.1</c:v>
                </c:pt>
                <c:pt idx="175">
                  <c:v>10.199999999999999</c:v>
                </c:pt>
                <c:pt idx="176">
                  <c:v>10.1</c:v>
                </c:pt>
                <c:pt idx="177">
                  <c:v>10</c:v>
                </c:pt>
                <c:pt idx="178">
                  <c:v>9.6999999999999993</c:v>
                </c:pt>
                <c:pt idx="179">
                  <c:v>9.6</c:v>
                </c:pt>
                <c:pt idx="180">
                  <c:v>9.6</c:v>
                </c:pt>
                <c:pt idx="181">
                  <c:v>9.6</c:v>
                </c:pt>
                <c:pt idx="182">
                  <c:v>9.6999999999999993</c:v>
                </c:pt>
                <c:pt idx="183">
                  <c:v>9.5</c:v>
                </c:pt>
                <c:pt idx="184">
                  <c:v>9.5</c:v>
                </c:pt>
                <c:pt idx="185">
                  <c:v>9.5</c:v>
                </c:pt>
                <c:pt idx="186">
                  <c:v>9.6</c:v>
                </c:pt>
                <c:pt idx="187">
                  <c:v>9.5</c:v>
                </c:pt>
                <c:pt idx="188">
                  <c:v>9.1999999999999993</c:v>
                </c:pt>
                <c:pt idx="189">
                  <c:v>9.3000000000000007</c:v>
                </c:pt>
                <c:pt idx="190">
                  <c:v>9.1999999999999993</c:v>
                </c:pt>
                <c:pt idx="191">
                  <c:v>9.4</c:v>
                </c:pt>
                <c:pt idx="192">
                  <c:v>9.4</c:v>
                </c:pt>
                <c:pt idx="193">
                  <c:v>9.5</c:v>
                </c:pt>
                <c:pt idx="194">
                  <c:v>9.6</c:v>
                </c:pt>
                <c:pt idx="195">
                  <c:v>9.3000000000000007</c:v>
                </c:pt>
                <c:pt idx="196">
                  <c:v>9.1999999999999993</c:v>
                </c:pt>
                <c:pt idx="197">
                  <c:v>9.8000000000000007</c:v>
                </c:pt>
                <c:pt idx="198">
                  <c:v>9.6999999999999993</c:v>
                </c:pt>
                <c:pt idx="199">
                  <c:v>9.4</c:v>
                </c:pt>
                <c:pt idx="200">
                  <c:v>9.9</c:v>
                </c:pt>
                <c:pt idx="201">
                  <c:v>9.9</c:v>
                </c:pt>
                <c:pt idx="202">
                  <c:v>9.9</c:v>
                </c:pt>
                <c:pt idx="203">
                  <c:v>9.6999999999999993</c:v>
                </c:pt>
                <c:pt idx="204">
                  <c:v>9.5</c:v>
                </c:pt>
                <c:pt idx="205">
                  <c:v>9.5</c:v>
                </c:pt>
                <c:pt idx="206">
                  <c:v>9.3000000000000007</c:v>
                </c:pt>
                <c:pt idx="207">
                  <c:v>9.4</c:v>
                </c:pt>
                <c:pt idx="208">
                  <c:v>9.4</c:v>
                </c:pt>
                <c:pt idx="209">
                  <c:v>9.1</c:v>
                </c:pt>
                <c:pt idx="210">
                  <c:v>8.9</c:v>
                </c:pt>
                <c:pt idx="211">
                  <c:v>8.9</c:v>
                </c:pt>
                <c:pt idx="212">
                  <c:v>8.8000000000000007</c:v>
                </c:pt>
                <c:pt idx="213">
                  <c:v>8.9</c:v>
                </c:pt>
                <c:pt idx="214">
                  <c:v>8.9</c:v>
                </c:pt>
                <c:pt idx="215">
                  <c:v>8.5</c:v>
                </c:pt>
                <c:pt idx="216">
                  <c:v>8.8000000000000007</c:v>
                </c:pt>
                <c:pt idx="217">
                  <c:v>8.6</c:v>
                </c:pt>
                <c:pt idx="218">
                  <c:v>8.4</c:v>
                </c:pt>
                <c:pt idx="219">
                  <c:v>8.3000000000000007</c:v>
                </c:pt>
                <c:pt idx="220">
                  <c:v>8.3000000000000007</c:v>
                </c:pt>
                <c:pt idx="221">
                  <c:v>8.4</c:v>
                </c:pt>
                <c:pt idx="222">
                  <c:v>8.3000000000000007</c:v>
                </c:pt>
                <c:pt idx="223">
                  <c:v>8.1</c:v>
                </c:pt>
                <c:pt idx="224">
                  <c:v>8.1999999999999993</c:v>
                </c:pt>
                <c:pt idx="225">
                  <c:v>8</c:v>
                </c:pt>
                <c:pt idx="226">
                  <c:v>8</c:v>
                </c:pt>
                <c:pt idx="227">
                  <c:v>8.1</c:v>
                </c:pt>
                <c:pt idx="228">
                  <c:v>7.9</c:v>
                </c:pt>
                <c:pt idx="229">
                  <c:v>7.9</c:v>
                </c:pt>
                <c:pt idx="230">
                  <c:v>7.9</c:v>
                </c:pt>
                <c:pt idx="231">
                  <c:v>8.1999999999999993</c:v>
                </c:pt>
                <c:pt idx="232">
                  <c:v>7.9</c:v>
                </c:pt>
                <c:pt idx="233">
                  <c:v>7.6</c:v>
                </c:pt>
                <c:pt idx="234">
                  <c:v>7.6</c:v>
                </c:pt>
                <c:pt idx="235">
                  <c:v>7.4</c:v>
                </c:pt>
                <c:pt idx="236">
                  <c:v>7.5</c:v>
                </c:pt>
                <c:pt idx="237">
                  <c:v>7.2</c:v>
                </c:pt>
                <c:pt idx="238">
                  <c:v>6.9</c:v>
                </c:pt>
                <c:pt idx="239">
                  <c:v>6.8</c:v>
                </c:pt>
                <c:pt idx="240">
                  <c:v>6.8</c:v>
                </c:pt>
                <c:pt idx="241">
                  <c:v>6.9</c:v>
                </c:pt>
                <c:pt idx="242">
                  <c:v>6.9</c:v>
                </c:pt>
                <c:pt idx="243">
                  <c:v>6.7</c:v>
                </c:pt>
                <c:pt idx="244">
                  <c:v>6.6</c:v>
                </c:pt>
                <c:pt idx="245">
                  <c:v>6.7</c:v>
                </c:pt>
                <c:pt idx="246">
                  <c:v>6.8</c:v>
                </c:pt>
                <c:pt idx="247">
                  <c:v>7</c:v>
                </c:pt>
                <c:pt idx="248">
                  <c:v>6.9</c:v>
                </c:pt>
                <c:pt idx="249">
                  <c:v>7</c:v>
                </c:pt>
                <c:pt idx="250">
                  <c:v>6.9</c:v>
                </c:pt>
                <c:pt idx="251">
                  <c:v>6.8</c:v>
                </c:pt>
                <c:pt idx="252">
                  <c:v>6.9</c:v>
                </c:pt>
                <c:pt idx="253">
                  <c:v>7</c:v>
                </c:pt>
                <c:pt idx="254">
                  <c:v>7.1</c:v>
                </c:pt>
                <c:pt idx="255">
                  <c:v>7.1</c:v>
                </c:pt>
                <c:pt idx="256">
                  <c:v>7</c:v>
                </c:pt>
                <c:pt idx="257">
                  <c:v>7.2</c:v>
                </c:pt>
                <c:pt idx="258">
                  <c:v>7.1</c:v>
                </c:pt>
                <c:pt idx="259">
                  <c:v>7.2</c:v>
                </c:pt>
                <c:pt idx="260">
                  <c:v>7.2</c:v>
                </c:pt>
                <c:pt idx="261">
                  <c:v>7.3</c:v>
                </c:pt>
                <c:pt idx="262">
                  <c:v>7.5</c:v>
                </c:pt>
                <c:pt idx="263">
                  <c:v>8.1</c:v>
                </c:pt>
                <c:pt idx="264">
                  <c:v>8</c:v>
                </c:pt>
                <c:pt idx="265">
                  <c:v>7.9</c:v>
                </c:pt>
                <c:pt idx="266">
                  <c:v>7.9</c:v>
                </c:pt>
                <c:pt idx="267">
                  <c:v>7.7</c:v>
                </c:pt>
                <c:pt idx="268">
                  <c:v>7.8</c:v>
                </c:pt>
                <c:pt idx="269">
                  <c:v>7.6</c:v>
                </c:pt>
                <c:pt idx="270">
                  <c:v>7.6</c:v>
                </c:pt>
                <c:pt idx="271">
                  <c:v>7.4</c:v>
                </c:pt>
                <c:pt idx="272">
                  <c:v>7.6</c:v>
                </c:pt>
                <c:pt idx="273">
                  <c:v>7.6</c:v>
                </c:pt>
                <c:pt idx="274">
                  <c:v>7.5</c:v>
                </c:pt>
                <c:pt idx="275">
                  <c:v>7.6</c:v>
                </c:pt>
                <c:pt idx="276">
                  <c:v>7.5</c:v>
                </c:pt>
                <c:pt idx="277">
                  <c:v>7.5</c:v>
                </c:pt>
                <c:pt idx="278">
                  <c:v>7.4</c:v>
                </c:pt>
                <c:pt idx="279">
                  <c:v>7.6</c:v>
                </c:pt>
                <c:pt idx="280">
                  <c:v>7.8</c:v>
                </c:pt>
                <c:pt idx="281">
                  <c:v>7.6</c:v>
                </c:pt>
                <c:pt idx="282">
                  <c:v>7.7</c:v>
                </c:pt>
                <c:pt idx="283">
                  <c:v>7.8</c:v>
                </c:pt>
                <c:pt idx="284">
                  <c:v>7.9</c:v>
                </c:pt>
                <c:pt idx="285">
                  <c:v>7.6</c:v>
                </c:pt>
                <c:pt idx="286">
                  <c:v>7.4</c:v>
                </c:pt>
                <c:pt idx="287">
                  <c:v>7.3</c:v>
                </c:pt>
                <c:pt idx="288">
                  <c:v>7.3</c:v>
                </c:pt>
                <c:pt idx="289">
                  <c:v>7.3</c:v>
                </c:pt>
                <c:pt idx="290">
                  <c:v>7.3</c:v>
                </c:pt>
                <c:pt idx="291">
                  <c:v>7.2</c:v>
                </c:pt>
                <c:pt idx="292">
                  <c:v>7.1</c:v>
                </c:pt>
                <c:pt idx="293">
                  <c:v>7.2</c:v>
                </c:pt>
                <c:pt idx="294">
                  <c:v>7.1</c:v>
                </c:pt>
                <c:pt idx="295">
                  <c:v>7</c:v>
                </c:pt>
                <c:pt idx="296">
                  <c:v>6.9</c:v>
                </c:pt>
                <c:pt idx="297">
                  <c:v>7.1</c:v>
                </c:pt>
                <c:pt idx="298">
                  <c:v>7.2</c:v>
                </c:pt>
                <c:pt idx="299">
                  <c:v>7.1</c:v>
                </c:pt>
                <c:pt idx="300">
                  <c:v>6.9</c:v>
                </c:pt>
                <c:pt idx="301">
                  <c:v>7</c:v>
                </c:pt>
                <c:pt idx="302">
                  <c:v>6.9</c:v>
                </c:pt>
                <c:pt idx="303">
                  <c:v>6.7</c:v>
                </c:pt>
                <c:pt idx="304">
                  <c:v>7</c:v>
                </c:pt>
                <c:pt idx="305">
                  <c:v>6.8</c:v>
                </c:pt>
                <c:pt idx="306">
                  <c:v>6.7</c:v>
                </c:pt>
                <c:pt idx="307">
                  <c:v>6.7</c:v>
                </c:pt>
                <c:pt idx="308">
                  <c:v>6.7</c:v>
                </c:pt>
                <c:pt idx="309">
                  <c:v>6.7</c:v>
                </c:pt>
                <c:pt idx="310">
                  <c:v>6.3</c:v>
                </c:pt>
                <c:pt idx="311">
                  <c:v>6.6</c:v>
                </c:pt>
                <c:pt idx="312">
                  <c:v>6.7</c:v>
                </c:pt>
                <c:pt idx="313">
                  <c:v>6.6</c:v>
                </c:pt>
                <c:pt idx="314">
                  <c:v>6.5</c:v>
                </c:pt>
                <c:pt idx="315">
                  <c:v>6.5</c:v>
                </c:pt>
                <c:pt idx="316">
                  <c:v>6.2</c:v>
                </c:pt>
                <c:pt idx="317">
                  <c:v>6.3</c:v>
                </c:pt>
                <c:pt idx="318">
                  <c:v>6.5</c:v>
                </c:pt>
                <c:pt idx="319">
                  <c:v>6.5</c:v>
                </c:pt>
                <c:pt idx="320">
                  <c:v>6.5</c:v>
                </c:pt>
                <c:pt idx="321">
                  <c:v>6.3</c:v>
                </c:pt>
                <c:pt idx="322">
                  <c:v>6.5</c:v>
                </c:pt>
                <c:pt idx="323">
                  <c:v>6.3</c:v>
                </c:pt>
                <c:pt idx="324">
                  <c:v>6.4</c:v>
                </c:pt>
                <c:pt idx="325">
                  <c:v>6.3</c:v>
                </c:pt>
                <c:pt idx="326">
                  <c:v>6.3</c:v>
                </c:pt>
                <c:pt idx="327">
                  <c:v>6.3</c:v>
                </c:pt>
                <c:pt idx="328">
                  <c:v>6.2</c:v>
                </c:pt>
                <c:pt idx="329">
                  <c:v>6.1</c:v>
                </c:pt>
                <c:pt idx="330">
                  <c:v>6</c:v>
                </c:pt>
                <c:pt idx="331">
                  <c:v>6</c:v>
                </c:pt>
                <c:pt idx="332">
                  <c:v>6</c:v>
                </c:pt>
                <c:pt idx="333">
                  <c:v>6</c:v>
                </c:pt>
                <c:pt idx="334">
                  <c:v>6.1</c:v>
                </c:pt>
                <c:pt idx="335">
                  <c:v>6.2</c:v>
                </c:pt>
                <c:pt idx="336">
                  <c:v>6.1</c:v>
                </c:pt>
                <c:pt idx="337">
                  <c:v>6.1</c:v>
                </c:pt>
                <c:pt idx="338">
                  <c:v>6.2</c:v>
                </c:pt>
                <c:pt idx="339">
                  <c:v>6.2</c:v>
                </c:pt>
                <c:pt idx="340">
                  <c:v>6.2</c:v>
                </c:pt>
                <c:pt idx="341">
                  <c:v>6.1</c:v>
                </c:pt>
                <c:pt idx="342">
                  <c:v>6.2</c:v>
                </c:pt>
                <c:pt idx="343">
                  <c:v>6.2</c:v>
                </c:pt>
                <c:pt idx="344">
                  <c:v>6.3</c:v>
                </c:pt>
                <c:pt idx="345">
                  <c:v>6.4</c:v>
                </c:pt>
                <c:pt idx="346">
                  <c:v>6.7</c:v>
                </c:pt>
                <c:pt idx="347">
                  <c:v>7</c:v>
                </c:pt>
                <c:pt idx="348">
                  <c:v>7.5</c:v>
                </c:pt>
                <c:pt idx="349">
                  <c:v>8.1</c:v>
                </c:pt>
                <c:pt idx="350">
                  <c:v>8.3000000000000007</c:v>
                </c:pt>
                <c:pt idx="351">
                  <c:v>8.4</c:v>
                </c:pt>
                <c:pt idx="352">
                  <c:v>8.6</c:v>
                </c:pt>
                <c:pt idx="353">
                  <c:v>8.8000000000000007</c:v>
                </c:pt>
                <c:pt idx="354">
                  <c:v>8.8000000000000007</c:v>
                </c:pt>
                <c:pt idx="355">
                  <c:v>8.8000000000000007</c:v>
                </c:pt>
                <c:pt idx="356">
                  <c:v>8.5</c:v>
                </c:pt>
                <c:pt idx="357">
                  <c:v>8.5</c:v>
                </c:pt>
                <c:pt idx="358">
                  <c:v>8.6</c:v>
                </c:pt>
                <c:pt idx="359">
                  <c:v>8.6</c:v>
                </c:pt>
                <c:pt idx="360">
                  <c:v>8.4</c:v>
                </c:pt>
                <c:pt idx="361">
                  <c:v>8.4</c:v>
                </c:pt>
                <c:pt idx="362">
                  <c:v>8.3000000000000007</c:v>
                </c:pt>
                <c:pt idx="363">
                  <c:v>8.1999999999999993</c:v>
                </c:pt>
                <c:pt idx="364">
                  <c:v>8.1</c:v>
                </c:pt>
                <c:pt idx="365">
                  <c:v>8</c:v>
                </c:pt>
                <c:pt idx="366">
                  <c:v>8.1999999999999993</c:v>
                </c:pt>
                <c:pt idx="367">
                  <c:v>8.1999999999999993</c:v>
                </c:pt>
                <c:pt idx="368">
                  <c:v>8.1999999999999993</c:v>
                </c:pt>
                <c:pt idx="369">
                  <c:v>8.1</c:v>
                </c:pt>
                <c:pt idx="370">
                  <c:v>7.8</c:v>
                </c:pt>
                <c:pt idx="371">
                  <c:v>7.8</c:v>
                </c:pt>
                <c:pt idx="372">
                  <c:v>7.8</c:v>
                </c:pt>
                <c:pt idx="373">
                  <c:v>7.8</c:v>
                </c:pt>
                <c:pt idx="374">
                  <c:v>7.8</c:v>
                </c:pt>
                <c:pt idx="375">
                  <c:v>7.8</c:v>
                </c:pt>
                <c:pt idx="376">
                  <c:v>7.7</c:v>
                </c:pt>
                <c:pt idx="377">
                  <c:v>7.7</c:v>
                </c:pt>
                <c:pt idx="378">
                  <c:v>7.4</c:v>
                </c:pt>
                <c:pt idx="379">
                  <c:v>7.4</c:v>
                </c:pt>
                <c:pt idx="380">
                  <c:v>7.4</c:v>
                </c:pt>
                <c:pt idx="381">
                  <c:v>7.5</c:v>
                </c:pt>
                <c:pt idx="382">
                  <c:v>7.6</c:v>
                </c:pt>
                <c:pt idx="383">
                  <c:v>7.5</c:v>
                </c:pt>
                <c:pt idx="384">
                  <c:v>7.7</c:v>
                </c:pt>
                <c:pt idx="385">
                  <c:v>7.6</c:v>
                </c:pt>
                <c:pt idx="386">
                  <c:v>7.3</c:v>
                </c:pt>
                <c:pt idx="387">
                  <c:v>7.4</c:v>
                </c:pt>
                <c:pt idx="388">
                  <c:v>7.5</c:v>
                </c:pt>
                <c:pt idx="389">
                  <c:v>7.4</c:v>
                </c:pt>
                <c:pt idx="390">
                  <c:v>7.3</c:v>
                </c:pt>
                <c:pt idx="391">
                  <c:v>7.4</c:v>
                </c:pt>
                <c:pt idx="392">
                  <c:v>7.4</c:v>
                </c:pt>
                <c:pt idx="393">
                  <c:v>7.4</c:v>
                </c:pt>
                <c:pt idx="394">
                  <c:v>7.3</c:v>
                </c:pt>
                <c:pt idx="395">
                  <c:v>7.2</c:v>
                </c:pt>
                <c:pt idx="396">
                  <c:v>7.1</c:v>
                </c:pt>
                <c:pt idx="397">
                  <c:v>7</c:v>
                </c:pt>
                <c:pt idx="398">
                  <c:v>7.3</c:v>
                </c:pt>
                <c:pt idx="399">
                  <c:v>7.2</c:v>
                </c:pt>
                <c:pt idx="400">
                  <c:v>7</c:v>
                </c:pt>
                <c:pt idx="401">
                  <c:v>7.2</c:v>
                </c:pt>
                <c:pt idx="402">
                  <c:v>7.3</c:v>
                </c:pt>
                <c:pt idx="403">
                  <c:v>7.2</c:v>
                </c:pt>
                <c:pt idx="404">
                  <c:v>7.1</c:v>
                </c:pt>
                <c:pt idx="405">
                  <c:v>7.2</c:v>
                </c:pt>
                <c:pt idx="406">
                  <c:v>7.1</c:v>
                </c:pt>
                <c:pt idx="407">
                  <c:v>7.4</c:v>
                </c:pt>
                <c:pt idx="408">
                  <c:v>7.2</c:v>
                </c:pt>
                <c:pt idx="409">
                  <c:v>7.2</c:v>
                </c:pt>
                <c:pt idx="410">
                  <c:v>7.1</c:v>
                </c:pt>
                <c:pt idx="411">
                  <c:v>7.1</c:v>
                </c:pt>
                <c:pt idx="412">
                  <c:v>7.3</c:v>
                </c:pt>
                <c:pt idx="413">
                  <c:v>7.1</c:v>
                </c:pt>
                <c:pt idx="414">
                  <c:v>7.1</c:v>
                </c:pt>
                <c:pt idx="415">
                  <c:v>7</c:v>
                </c:pt>
                <c:pt idx="416">
                  <c:v>7</c:v>
                </c:pt>
                <c:pt idx="417">
                  <c:v>6.8</c:v>
                </c:pt>
                <c:pt idx="418">
                  <c:v>6.8</c:v>
                </c:pt>
                <c:pt idx="419">
                  <c:v>6.7</c:v>
                </c:pt>
                <c:pt idx="420">
                  <c:v>6.8</c:v>
                </c:pt>
                <c:pt idx="421">
                  <c:v>6.9</c:v>
                </c:pt>
                <c:pt idx="422">
                  <c:v>6.8</c:v>
                </c:pt>
                <c:pt idx="423">
                  <c:v>6.9</c:v>
                </c:pt>
                <c:pt idx="424">
                  <c:v>6.8</c:v>
                </c:pt>
                <c:pt idx="425">
                  <c:v>6.9</c:v>
                </c:pt>
                <c:pt idx="426">
                  <c:v>6.9</c:v>
                </c:pt>
                <c:pt idx="427">
                  <c:v>7</c:v>
                </c:pt>
                <c:pt idx="428">
                  <c:v>7.1</c:v>
                </c:pt>
                <c:pt idx="429">
                  <c:v>7</c:v>
                </c:pt>
                <c:pt idx="430">
                  <c:v>7.1</c:v>
                </c:pt>
                <c:pt idx="431">
                  <c:v>7.2</c:v>
                </c:pt>
                <c:pt idx="432">
                  <c:v>7.3</c:v>
                </c:pt>
                <c:pt idx="433">
                  <c:v>7.3</c:v>
                </c:pt>
                <c:pt idx="434">
                  <c:v>7.2</c:v>
                </c:pt>
                <c:pt idx="435">
                  <c:v>7.3</c:v>
                </c:pt>
                <c:pt idx="436">
                  <c:v>7</c:v>
                </c:pt>
                <c:pt idx="437">
                  <c:v>6.9</c:v>
                </c:pt>
                <c:pt idx="438">
                  <c:v>6.9</c:v>
                </c:pt>
                <c:pt idx="439">
                  <c:v>6.9</c:v>
                </c:pt>
                <c:pt idx="440">
                  <c:v>7</c:v>
                </c:pt>
                <c:pt idx="441">
                  <c:v>6.9</c:v>
                </c:pt>
                <c:pt idx="442">
                  <c:v>6.8</c:v>
                </c:pt>
                <c:pt idx="443">
                  <c:v>6.9</c:v>
                </c:pt>
                <c:pt idx="444">
                  <c:v>6.8</c:v>
                </c:pt>
                <c:pt idx="445">
                  <c:v>6.6</c:v>
                </c:pt>
                <c:pt idx="446">
                  <c:v>6.7</c:v>
                </c:pt>
                <c:pt idx="447">
                  <c:v>6.5</c:v>
                </c:pt>
                <c:pt idx="448">
                  <c:v>6.6</c:v>
                </c:pt>
                <c:pt idx="449">
                  <c:v>6.5</c:v>
                </c:pt>
                <c:pt idx="450">
                  <c:v>6.3</c:v>
                </c:pt>
                <c:pt idx="451">
                  <c:v>6.2</c:v>
                </c:pt>
                <c:pt idx="452">
                  <c:v>6.2</c:v>
                </c:pt>
                <c:pt idx="453">
                  <c:v>6.4</c:v>
                </c:pt>
                <c:pt idx="454">
                  <c:v>6.1</c:v>
                </c:pt>
                <c:pt idx="455">
                  <c:v>6</c:v>
                </c:pt>
                <c:pt idx="456">
                  <c:v>5.9</c:v>
                </c:pt>
                <c:pt idx="457">
                  <c:v>6</c:v>
                </c:pt>
                <c:pt idx="458">
                  <c:v>5.8</c:v>
                </c:pt>
                <c:pt idx="459">
                  <c:v>5.8</c:v>
                </c:pt>
                <c:pt idx="460">
                  <c:v>5.9</c:v>
                </c:pt>
                <c:pt idx="461">
                  <c:v>6</c:v>
                </c:pt>
                <c:pt idx="462">
                  <c:v>5.9</c:v>
                </c:pt>
                <c:pt idx="463">
                  <c:v>6</c:v>
                </c:pt>
                <c:pt idx="464">
                  <c:v>5.8</c:v>
                </c:pt>
                <c:pt idx="465">
                  <c:v>5.7</c:v>
                </c:pt>
                <c:pt idx="466">
                  <c:v>5.7</c:v>
                </c:pt>
                <c:pt idx="467">
                  <c:v>5.7</c:v>
                </c:pt>
                <c:pt idx="468">
                  <c:v>5.7</c:v>
                </c:pt>
                <c:pt idx="469">
                  <c:v>5.8</c:v>
                </c:pt>
                <c:pt idx="470">
                  <c:v>5.9</c:v>
                </c:pt>
                <c:pt idx="471">
                  <c:v>5.7</c:v>
                </c:pt>
                <c:pt idx="472">
                  <c:v>5.4</c:v>
                </c:pt>
                <c:pt idx="473">
                  <c:v>5.6</c:v>
                </c:pt>
                <c:pt idx="474">
                  <c:v>5.8</c:v>
                </c:pt>
                <c:pt idx="475">
                  <c:v>5.8</c:v>
                </c:pt>
                <c:pt idx="476">
                  <c:v>5.6</c:v>
                </c:pt>
                <c:pt idx="477">
                  <c:v>5.6</c:v>
                </c:pt>
                <c:pt idx="478">
                  <c:v>5.9</c:v>
                </c:pt>
                <c:pt idx="479">
                  <c:v>5.6</c:v>
                </c:pt>
                <c:pt idx="480">
                  <c:v>5.5</c:v>
                </c:pt>
                <c:pt idx="481">
                  <c:v>5.7</c:v>
                </c:pt>
                <c:pt idx="482">
                  <c:v>8.4</c:v>
                </c:pt>
                <c:pt idx="483">
                  <c:v>13.6</c:v>
                </c:pt>
                <c:pt idx="484">
                  <c:v>14.1</c:v>
                </c:pt>
                <c:pt idx="485">
                  <c:v>12.4</c:v>
                </c:pt>
                <c:pt idx="486">
                  <c:v>11</c:v>
                </c:pt>
                <c:pt idx="487">
                  <c:v>10.199999999999999</c:v>
                </c:pt>
                <c:pt idx="488">
                  <c:v>9.1999999999999993</c:v>
                </c:pt>
                <c:pt idx="489">
                  <c:v>9</c:v>
                </c:pt>
                <c:pt idx="490">
                  <c:v>8.6999999999999993</c:v>
                </c:pt>
                <c:pt idx="491">
                  <c:v>8.9</c:v>
                </c:pt>
                <c:pt idx="492">
                  <c:v>9.1999999999999993</c:v>
                </c:pt>
                <c:pt idx="493">
                  <c:v>8.5</c:v>
                </c:pt>
                <c:pt idx="494">
                  <c:v>7.7</c:v>
                </c:pt>
                <c:pt idx="495">
                  <c:v>8.1999999999999993</c:v>
                </c:pt>
                <c:pt idx="496">
                  <c:v>8.3000000000000007</c:v>
                </c:pt>
                <c:pt idx="497">
                  <c:v>7.9</c:v>
                </c:pt>
                <c:pt idx="498">
                  <c:v>7.4</c:v>
                </c:pt>
                <c:pt idx="499">
                  <c:v>7.1</c:v>
                </c:pt>
                <c:pt idx="500">
                  <c:v>7</c:v>
                </c:pt>
                <c:pt idx="501">
                  <c:v>6.5</c:v>
                </c:pt>
                <c:pt idx="502">
                  <c:v>6.1</c:v>
                </c:pt>
                <c:pt idx="503">
                  <c:v>5.9</c:v>
                </c:pt>
                <c:pt idx="504">
                  <c:v>6.5</c:v>
                </c:pt>
                <c:pt idx="505">
                  <c:v>5.5</c:v>
                </c:pt>
                <c:pt idx="506">
                  <c:v>5.4</c:v>
                </c:pt>
                <c:pt idx="507">
                  <c:v>5.3</c:v>
                </c:pt>
                <c:pt idx="508">
                  <c:v>5.2</c:v>
                </c:pt>
                <c:pt idx="509">
                  <c:v>5</c:v>
                </c:pt>
                <c:pt idx="510">
                  <c:v>4.8</c:v>
                </c:pt>
                <c:pt idx="511">
                  <c:v>5.2</c:v>
                </c:pt>
                <c:pt idx="512">
                  <c:v>5.0999999999999996</c:v>
                </c:pt>
                <c:pt idx="513">
                  <c:v>5.0999999999999996</c:v>
                </c:pt>
                <c:pt idx="514">
                  <c:v>5.0999999999999996</c:v>
                </c:pt>
                <c:pt idx="515">
                  <c:v>5</c:v>
                </c:pt>
                <c:pt idx="516">
                  <c:v>5</c:v>
                </c:pt>
                <c:pt idx="517">
                  <c:v>5.0999999999999996</c:v>
                </c:pt>
                <c:pt idx="518">
                  <c:v>5.0999999999999996</c:v>
                </c:pt>
                <c:pt idx="519">
                  <c:v>5.0999999999999996</c:v>
                </c:pt>
                <c:pt idx="520">
                  <c:v>5.3</c:v>
                </c:pt>
                <c:pt idx="521">
                  <c:v>5.4</c:v>
                </c:pt>
                <c:pt idx="522">
                  <c:v>5.5</c:v>
                </c:pt>
                <c:pt idx="523">
                  <c:v>5.5</c:v>
                </c:pt>
                <c:pt idx="524">
                  <c:v>5.6</c:v>
                </c:pt>
                <c:pt idx="525">
                  <c:v>5.7</c:v>
                </c:pt>
                <c:pt idx="526">
                  <c:v>5.8</c:v>
                </c:pt>
                <c:pt idx="527">
                  <c:v>5.8</c:v>
                </c:pt>
                <c:pt idx="528">
                  <c:v>5.7</c:v>
                </c:pt>
                <c:pt idx="529">
                  <c:v>5.8</c:v>
                </c:pt>
                <c:pt idx="530">
                  <c:v>6.1</c:v>
                </c:pt>
                <c:pt idx="531">
                  <c:v>6.1</c:v>
                </c:pt>
                <c:pt idx="532">
                  <c:v>6.2</c:v>
                </c:pt>
                <c:pt idx="533">
                  <c:v>6.4</c:v>
                </c:pt>
              </c:numCache>
            </c:numRef>
          </c:val>
          <c:smooth val="0"/>
          <c:extLst>
            <c:ext xmlns:c16="http://schemas.microsoft.com/office/drawing/2014/chart" uri="{C3380CC4-5D6E-409C-BE32-E72D297353CC}">
              <c16:uniqueId val="{00000001-E4CF-444D-8125-1A5AEF756C60}"/>
            </c:ext>
          </c:extLst>
        </c:ser>
        <c:dLbls>
          <c:showLegendKey val="0"/>
          <c:showVal val="0"/>
          <c:showCatName val="0"/>
          <c:showSerName val="0"/>
          <c:showPercent val="0"/>
          <c:showBubbleSize val="0"/>
        </c:dLbls>
        <c:marker val="1"/>
        <c:smooth val="0"/>
        <c:axId val="1922688063"/>
        <c:axId val="1922689023"/>
      </c:lineChart>
      <c:dateAx>
        <c:axId val="1922688063"/>
        <c:scaling>
          <c:orientation val="minMax"/>
        </c:scaling>
        <c:delete val="0"/>
        <c:axPos val="b"/>
        <c:numFmt formatCode="yyyy" sourceLinked="0"/>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900" b="0" i="0" u="none" strike="noStrike" kern="1200" baseline="0">
                <a:solidFill>
                  <a:sysClr val="windowText" lastClr="000000"/>
                </a:solidFill>
                <a:latin typeface="Montserrat" panose="00000500000000000000" pitchFamily="2" charset="0"/>
                <a:ea typeface="+mn-ea"/>
                <a:cs typeface="+mn-cs"/>
              </a:defRPr>
            </a:pPr>
            <a:endParaRPr lang="en-US"/>
          </a:p>
        </c:txPr>
        <c:crossAx val="1922689023"/>
        <c:crosses val="autoZero"/>
        <c:auto val="1"/>
        <c:lblOffset val="100"/>
        <c:baseTimeUnit val="months"/>
        <c:majorUnit val="24"/>
        <c:majorTimeUnit val="months"/>
      </c:dateAx>
      <c:valAx>
        <c:axId val="1922689023"/>
        <c:scaling>
          <c:orientation val="minMax"/>
          <c:max val="15"/>
          <c:min val="4"/>
        </c:scaling>
        <c:delete val="0"/>
        <c:axPos val="l"/>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CA">
                    <a:solidFill>
                      <a:sysClr val="windowText" lastClr="000000"/>
                    </a:solidFill>
                  </a:rPr>
                  <a:t>Unemployment Rate (%)</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ontserrat" panose="00000500000000000000" pitchFamily="2" charset="0"/>
                <a:ea typeface="+mn-ea"/>
                <a:cs typeface="+mn-cs"/>
              </a:defRPr>
            </a:pPr>
            <a:endParaRPr lang="en-US"/>
          </a:p>
        </c:txPr>
        <c:crossAx val="1922688063"/>
        <c:crosses val="autoZero"/>
        <c:crossBetween val="between"/>
      </c:valAx>
      <c:valAx>
        <c:axId val="1803576975"/>
        <c:scaling>
          <c:orientation val="minMax"/>
          <c:max val="15"/>
          <c:min val="0"/>
        </c:scaling>
        <c:delete val="1"/>
        <c:axPos val="r"/>
        <c:numFmt formatCode="General" sourceLinked="1"/>
        <c:majorTickMark val="out"/>
        <c:minorTickMark val="none"/>
        <c:tickLblPos val="nextTo"/>
        <c:crossAx val="1803577935"/>
        <c:crosses val="max"/>
        <c:crossBetween val="between"/>
      </c:valAx>
      <c:catAx>
        <c:axId val="1803577935"/>
        <c:scaling>
          <c:orientation val="minMax"/>
        </c:scaling>
        <c:delete val="1"/>
        <c:axPos val="b"/>
        <c:majorTickMark val="out"/>
        <c:minorTickMark val="none"/>
        <c:tickLblPos val="nextTo"/>
        <c:crossAx val="1803576975"/>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ontserrat" panose="00000500000000000000"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0.94074</cdr:y>
    </cdr:from>
    <cdr:to>
      <cdr:x>0.10265</cdr:x>
      <cdr:y>1</cdr:y>
    </cdr:to>
    <cdr:sp macro="" textlink="">
      <cdr:nvSpPr>
        <cdr:cNvPr id="3" name="TextBox 1">
          <a:extLst xmlns:a="http://schemas.openxmlformats.org/drawingml/2006/main">
            <a:ext uri="{FF2B5EF4-FFF2-40B4-BE49-F238E27FC236}">
              <a16:creationId xmlns:a16="http://schemas.microsoft.com/office/drawing/2014/main" id="{F07570E7-BFA4-E9EA-8FF9-41F9DA9A7D62}"/>
            </a:ext>
          </a:extLst>
        </cdr:cNvPr>
        <cdr:cNvSpPr txBox="1"/>
      </cdr:nvSpPr>
      <cdr:spPr>
        <a:xfrm xmlns:a="http://schemas.openxmlformats.org/drawingml/2006/main">
          <a:off x="0" y="4134770"/>
          <a:ext cx="926855" cy="260467"/>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CA" dirty="0">
              <a:latin typeface="Montserrat" panose="00000500000000000000" pitchFamily="2" charset="0"/>
            </a:rPr>
            <a:t>Sources: Advisor Insights, Statistics</a:t>
          </a:r>
          <a:r>
            <a:rPr lang="en-CA" baseline="0" dirty="0">
              <a:latin typeface="Montserrat" panose="00000500000000000000" pitchFamily="2" charset="0"/>
            </a:rPr>
            <a:t> Canada</a:t>
          </a:r>
          <a:endParaRPr lang="en-CA" dirty="0">
            <a:latin typeface="Montserrat" panose="00000500000000000000" pitchFamily="2" charset="0"/>
          </a:endParaRPr>
        </a:p>
      </cdr:txBody>
    </cdr:sp>
  </cdr:relSizeAnchor>
  <cdr:relSizeAnchor xmlns:cdr="http://schemas.openxmlformats.org/drawingml/2006/chartDrawing">
    <cdr:from>
      <cdr:x>0.93063</cdr:x>
      <cdr:y>0.88749</cdr:y>
    </cdr:from>
    <cdr:to>
      <cdr:x>0.98776</cdr:x>
      <cdr:y>0.94584</cdr:y>
    </cdr:to>
    <cdr:sp macro="" textlink="">
      <cdr:nvSpPr>
        <cdr:cNvPr id="4" name="TextBox 2">
          <a:extLst xmlns:a="http://schemas.openxmlformats.org/drawingml/2006/main">
            <a:ext uri="{FF2B5EF4-FFF2-40B4-BE49-F238E27FC236}">
              <a16:creationId xmlns:a16="http://schemas.microsoft.com/office/drawing/2014/main" id="{C5997992-17C1-4871-5122-F80A23C8A118}"/>
            </a:ext>
          </a:extLst>
        </cdr:cNvPr>
        <cdr:cNvSpPr txBox="1"/>
      </cdr:nvSpPr>
      <cdr:spPr>
        <a:xfrm xmlns:a="http://schemas.openxmlformats.org/drawingml/2006/main">
          <a:off x="8403136" y="3900731"/>
          <a:ext cx="515782" cy="256480"/>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CA" sz="1050">
              <a:latin typeface="Montserrat" panose="00000500000000000000" pitchFamily="2" charset="0"/>
            </a:rPr>
            <a:t>2024</a:t>
          </a:r>
          <a:endParaRPr lang="en-CA" sz="900">
            <a:latin typeface="Montserrat" panose="00000500000000000000" pitchFamily="2"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cdr:x>
      <cdr:y>0.92655</cdr:y>
    </cdr:from>
    <cdr:to>
      <cdr:x>0.2</cdr:x>
      <cdr:y>0.9931</cdr:y>
    </cdr:to>
    <cdr:sp macro="" textlink="">
      <cdr:nvSpPr>
        <cdr:cNvPr id="3" name="TextBox 1">
          <a:extLst xmlns:a="http://schemas.openxmlformats.org/drawingml/2006/main">
            <a:ext uri="{FF2B5EF4-FFF2-40B4-BE49-F238E27FC236}">
              <a16:creationId xmlns:a16="http://schemas.microsoft.com/office/drawing/2014/main" id="{AC5D0454-3E42-AE11-2D1B-2AB4962A2064}"/>
            </a:ext>
          </a:extLst>
        </cdr:cNvPr>
        <cdr:cNvSpPr txBox="1"/>
      </cdr:nvSpPr>
      <cdr:spPr>
        <a:xfrm xmlns:a="http://schemas.openxmlformats.org/drawingml/2006/main">
          <a:off x="0" y="4111511"/>
          <a:ext cx="1442075" cy="295317"/>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CA" dirty="0">
              <a:latin typeface="Montserrat" panose="00000500000000000000" pitchFamily="2" charset="0"/>
            </a:rPr>
            <a:t>Sources: Advisor Insights, Statistics Canada</a:t>
          </a:r>
        </a:p>
      </cdr:txBody>
    </cdr:sp>
  </cdr:relSizeAnchor>
</c:userShapes>
</file>

<file path=ppt/drawings/drawing3.xml><?xml version="1.0" encoding="utf-8"?>
<c:userShapes xmlns:c="http://schemas.openxmlformats.org/drawingml/2006/chart">
  <cdr:relSizeAnchor xmlns:cdr="http://schemas.openxmlformats.org/drawingml/2006/chartDrawing">
    <cdr:from>
      <cdr:x>0</cdr:x>
      <cdr:y>0.93513</cdr:y>
    </cdr:from>
    <cdr:to>
      <cdr:x>0.14881</cdr:x>
      <cdr:y>0.99381</cdr:y>
    </cdr:to>
    <cdr:sp macro="" textlink="">
      <cdr:nvSpPr>
        <cdr:cNvPr id="3" name="TextBox 1">
          <a:extLst xmlns:a="http://schemas.openxmlformats.org/drawingml/2006/main">
            <a:ext uri="{FF2B5EF4-FFF2-40B4-BE49-F238E27FC236}">
              <a16:creationId xmlns:a16="http://schemas.microsoft.com/office/drawing/2014/main" id="{6C54A6C2-60DF-6E26-A7A0-9E5EFD53A288}"/>
            </a:ext>
          </a:extLst>
        </cdr:cNvPr>
        <cdr:cNvSpPr txBox="1"/>
      </cdr:nvSpPr>
      <cdr:spPr>
        <a:xfrm xmlns:a="http://schemas.openxmlformats.org/drawingml/2006/main">
          <a:off x="0" y="3155950"/>
          <a:ext cx="851866" cy="198049"/>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CA" dirty="0">
              <a:latin typeface="Montserrat" panose="00000500000000000000" pitchFamily="2" charset="0"/>
            </a:rPr>
            <a:t>Sources: Advisor Insights, Statistics Canada</a:t>
          </a:r>
        </a:p>
      </cdr:txBody>
    </cdr:sp>
  </cdr:relSizeAnchor>
</c:userShapes>
</file>

<file path=ppt/drawings/drawing4.xml><?xml version="1.0" encoding="utf-8"?>
<c:userShapes xmlns:c="http://schemas.openxmlformats.org/drawingml/2006/chart">
  <cdr:relSizeAnchor xmlns:cdr="http://schemas.openxmlformats.org/drawingml/2006/chartDrawing">
    <cdr:from>
      <cdr:x>0.94653</cdr:x>
      <cdr:y>0.59048</cdr:y>
    </cdr:from>
    <cdr:to>
      <cdr:x>1</cdr:x>
      <cdr:y>0.67613</cdr:y>
    </cdr:to>
    <cdr:sp macro="" textlink="">
      <cdr:nvSpPr>
        <cdr:cNvPr id="3" name="TextBox 1">
          <a:extLst xmlns:a="http://schemas.openxmlformats.org/drawingml/2006/main">
            <a:ext uri="{FF2B5EF4-FFF2-40B4-BE49-F238E27FC236}">
              <a16:creationId xmlns:a16="http://schemas.microsoft.com/office/drawing/2014/main" id="{DBF37376-9AE8-DA4F-7500-C716C160823A}"/>
            </a:ext>
          </a:extLst>
        </cdr:cNvPr>
        <cdr:cNvSpPr txBox="1"/>
      </cdr:nvSpPr>
      <cdr:spPr>
        <a:xfrm xmlns:a="http://schemas.openxmlformats.org/drawingml/2006/main">
          <a:off x="8543234" y="2571516"/>
          <a:ext cx="482585" cy="373005"/>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CA" sz="1000" b="1" dirty="0">
              <a:latin typeface="Montserrat" panose="00000500000000000000" pitchFamily="2" charset="0"/>
            </a:rPr>
            <a:t>6.4%</a:t>
          </a:r>
        </a:p>
      </cdr:txBody>
    </cdr:sp>
  </cdr:relSizeAnchor>
  <cdr:relSizeAnchor xmlns:cdr="http://schemas.openxmlformats.org/drawingml/2006/chartDrawing">
    <cdr:from>
      <cdr:x>0</cdr:x>
      <cdr:y>0.93718</cdr:y>
    </cdr:from>
    <cdr:to>
      <cdr:x>0.16212</cdr:x>
      <cdr:y>1</cdr:y>
    </cdr:to>
    <cdr:sp macro="" textlink="">
      <cdr:nvSpPr>
        <cdr:cNvPr id="4" name="TextBox 1">
          <a:extLst xmlns:a="http://schemas.openxmlformats.org/drawingml/2006/main">
            <a:ext uri="{FF2B5EF4-FFF2-40B4-BE49-F238E27FC236}">
              <a16:creationId xmlns:a16="http://schemas.microsoft.com/office/drawing/2014/main" id="{ECF153CD-FFEB-9C25-77ED-DF3485FF9FB3}"/>
            </a:ext>
          </a:extLst>
        </cdr:cNvPr>
        <cdr:cNvSpPr txBox="1"/>
      </cdr:nvSpPr>
      <cdr:spPr>
        <a:xfrm xmlns:a="http://schemas.openxmlformats.org/drawingml/2006/main">
          <a:off x="0" y="2954726"/>
          <a:ext cx="851866" cy="198049"/>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CA" dirty="0">
              <a:latin typeface="Montserrat" panose="00000500000000000000" pitchFamily="2" charset="0"/>
            </a:rPr>
            <a:t>Sources: Advisor Insights, Statistics Canada</a:t>
          </a:r>
        </a:p>
      </cdr:txBody>
    </cdr:sp>
  </cdr:relSizeAnchor>
  <cdr:relSizeAnchor xmlns:cdr="http://schemas.openxmlformats.org/drawingml/2006/chartDrawing">
    <cdr:from>
      <cdr:x>0.93449</cdr:x>
      <cdr:y>0.6354</cdr:y>
    </cdr:from>
    <cdr:to>
      <cdr:x>0.96648</cdr:x>
      <cdr:y>0.71684</cdr:y>
    </cdr:to>
    <cdr:cxnSp macro="">
      <cdr:nvCxnSpPr>
        <cdr:cNvPr id="9" name="Straight Arrow Connector 8">
          <a:extLst xmlns:a="http://schemas.openxmlformats.org/drawingml/2006/main">
            <a:ext uri="{FF2B5EF4-FFF2-40B4-BE49-F238E27FC236}">
              <a16:creationId xmlns:a16="http://schemas.microsoft.com/office/drawing/2014/main" id="{15489A3A-49B3-6393-CF78-2C2DE097A85B}"/>
            </a:ext>
          </a:extLst>
        </cdr:cNvPr>
        <cdr:cNvCxnSpPr/>
      </cdr:nvCxnSpPr>
      <cdr:spPr>
        <a:xfrm xmlns:a="http://schemas.openxmlformats.org/drawingml/2006/main" flipV="1">
          <a:off x="8434580" y="2767154"/>
          <a:ext cx="288736" cy="354671"/>
        </a:xfrm>
        <a:prstGeom xmlns:a="http://schemas.openxmlformats.org/drawingml/2006/main" prst="straightConnector1">
          <a:avLst/>
        </a:prstGeom>
        <a:ln xmlns:a="http://schemas.openxmlformats.org/drawingml/2006/main" w="22225">
          <a:solidFill>
            <a:srgbClr val="FF0000"/>
          </a:solidFill>
          <a:prstDash val="solid"/>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D00AE9-C031-4AE9-AC0E-DDD5D112C90E}" type="datetime1">
              <a:rPr lang="en-US" smtClean="0"/>
              <a:t>7/25/2024</a:t>
            </a:fld>
            <a:endParaRPr lang="en-US"/>
          </a:p>
        </p:txBody>
      </p:sp>
      <p:sp>
        <p:nvSpPr>
          <p:cNvPr id="5" name="Footer Placeholder 4"/>
          <p:cNvSpPr>
            <a:spLocks noGrp="1"/>
          </p:cNvSpPr>
          <p:nvPr>
            <p:ph type="ftr" sz="quarter" idx="11"/>
          </p:nvPr>
        </p:nvSpPr>
        <p:spPr/>
        <p:txBody>
          <a:bodyPr/>
          <a:lstStyle/>
          <a:p>
            <a:r>
              <a:rPr lang="en-US" dirty="0"/>
              <a:t>Advisor Insights: Transform Your Vision into Reality</a:t>
            </a:r>
          </a:p>
        </p:txBody>
      </p:sp>
      <p:sp>
        <p:nvSpPr>
          <p:cNvPr id="6" name="Slide Number Placeholder 5"/>
          <p:cNvSpPr>
            <a:spLocks noGrp="1"/>
          </p:cNvSpPr>
          <p:nvPr>
            <p:ph type="sldNum" sz="quarter" idx="12"/>
          </p:nvPr>
        </p:nvSpPr>
        <p:spPr/>
        <p:txBody>
          <a:bodyPr/>
          <a:lstStyle/>
          <a:p>
            <a:fld id="{EA0B2349-F7FA-4BE0-B192-82D8A2827EDC}" type="slidenum">
              <a:rPr lang="en-US" smtClean="0"/>
              <a:t>‹#›</a:t>
            </a:fld>
            <a:endParaRPr lang="en-US"/>
          </a:p>
        </p:txBody>
      </p:sp>
    </p:spTree>
    <p:extLst>
      <p:ext uri="{BB962C8B-B14F-4D97-AF65-F5344CB8AC3E}">
        <p14:creationId xmlns:p14="http://schemas.microsoft.com/office/powerpoint/2010/main" val="2862123921"/>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9E96FC-DA7F-4148-BC50-D6901E693505}" type="datetime1">
              <a:rPr lang="en-US" smtClean="0"/>
              <a:t>7/25/2024</a:t>
            </a:fld>
            <a:endParaRPr lang="en-US"/>
          </a:p>
        </p:txBody>
      </p:sp>
      <p:sp>
        <p:nvSpPr>
          <p:cNvPr id="5" name="Footer Placeholder 4"/>
          <p:cNvSpPr>
            <a:spLocks noGrp="1"/>
          </p:cNvSpPr>
          <p:nvPr>
            <p:ph type="ftr" sz="quarter" idx="11"/>
          </p:nvPr>
        </p:nvSpPr>
        <p:spPr/>
        <p:txBody>
          <a:bodyPr/>
          <a:lstStyle/>
          <a:p>
            <a:r>
              <a:rPr lang="en-US" dirty="0"/>
              <a:t>Advisor Insights: Transform Your Vision into Reality</a:t>
            </a:r>
          </a:p>
        </p:txBody>
      </p:sp>
      <p:sp>
        <p:nvSpPr>
          <p:cNvPr id="6" name="Slide Number Placeholder 5"/>
          <p:cNvSpPr>
            <a:spLocks noGrp="1"/>
          </p:cNvSpPr>
          <p:nvPr>
            <p:ph type="sldNum" sz="quarter" idx="12"/>
          </p:nvPr>
        </p:nvSpPr>
        <p:spPr/>
        <p:txBody>
          <a:bodyPr/>
          <a:lstStyle/>
          <a:p>
            <a:fld id="{EA0B2349-F7FA-4BE0-B192-82D8A2827EDC}" type="slidenum">
              <a:rPr lang="en-US" smtClean="0"/>
              <a:t>‹#›</a:t>
            </a:fld>
            <a:endParaRPr lang="en-US"/>
          </a:p>
        </p:txBody>
      </p:sp>
    </p:spTree>
    <p:extLst>
      <p:ext uri="{BB962C8B-B14F-4D97-AF65-F5344CB8AC3E}">
        <p14:creationId xmlns:p14="http://schemas.microsoft.com/office/powerpoint/2010/main" val="212782319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BA27D2-3E07-48AC-8E6E-EE43C217EEA1}" type="datetime1">
              <a:rPr lang="en-US" smtClean="0"/>
              <a:t>7/25/2024</a:t>
            </a:fld>
            <a:endParaRPr lang="en-US"/>
          </a:p>
        </p:txBody>
      </p:sp>
      <p:sp>
        <p:nvSpPr>
          <p:cNvPr id="5" name="Footer Placeholder 4"/>
          <p:cNvSpPr>
            <a:spLocks noGrp="1"/>
          </p:cNvSpPr>
          <p:nvPr>
            <p:ph type="ftr" sz="quarter" idx="11"/>
          </p:nvPr>
        </p:nvSpPr>
        <p:spPr/>
        <p:txBody>
          <a:bodyPr/>
          <a:lstStyle/>
          <a:p>
            <a:r>
              <a:rPr lang="en-US" dirty="0"/>
              <a:t>Advisor Insights: Transform Your Vision into Reality</a:t>
            </a:r>
          </a:p>
        </p:txBody>
      </p:sp>
      <p:sp>
        <p:nvSpPr>
          <p:cNvPr id="6" name="Slide Number Placeholder 5"/>
          <p:cNvSpPr>
            <a:spLocks noGrp="1"/>
          </p:cNvSpPr>
          <p:nvPr>
            <p:ph type="sldNum" sz="quarter" idx="12"/>
          </p:nvPr>
        </p:nvSpPr>
        <p:spPr/>
        <p:txBody>
          <a:bodyPr/>
          <a:lstStyle/>
          <a:p>
            <a:fld id="{EA0B2349-F7FA-4BE0-B192-82D8A2827EDC}" type="slidenum">
              <a:rPr lang="en-US" smtClean="0"/>
              <a:t>‹#›</a:t>
            </a:fld>
            <a:endParaRPr lang="en-US"/>
          </a:p>
        </p:txBody>
      </p:sp>
    </p:spTree>
    <p:extLst>
      <p:ext uri="{BB962C8B-B14F-4D97-AF65-F5344CB8AC3E}">
        <p14:creationId xmlns:p14="http://schemas.microsoft.com/office/powerpoint/2010/main" val="4187170533"/>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04179A-7012-4232-A3D9-6C55DAFBA192}" type="datetime1">
              <a:rPr lang="en-US" smtClean="0"/>
              <a:t>7/25/2024</a:t>
            </a:fld>
            <a:endParaRPr lang="en-US"/>
          </a:p>
        </p:txBody>
      </p:sp>
      <p:sp>
        <p:nvSpPr>
          <p:cNvPr id="5" name="Footer Placeholder 4"/>
          <p:cNvSpPr>
            <a:spLocks noGrp="1"/>
          </p:cNvSpPr>
          <p:nvPr>
            <p:ph type="ftr" sz="quarter" idx="11"/>
          </p:nvPr>
        </p:nvSpPr>
        <p:spPr/>
        <p:txBody>
          <a:bodyPr/>
          <a:lstStyle/>
          <a:p>
            <a:r>
              <a:rPr lang="en-US" dirty="0"/>
              <a:t>Advisor Insights: Transform Your Vision into Reality</a:t>
            </a:r>
          </a:p>
        </p:txBody>
      </p:sp>
      <p:sp>
        <p:nvSpPr>
          <p:cNvPr id="6" name="Slide Number Placeholder 5"/>
          <p:cNvSpPr>
            <a:spLocks noGrp="1"/>
          </p:cNvSpPr>
          <p:nvPr>
            <p:ph type="sldNum" sz="quarter" idx="12"/>
          </p:nvPr>
        </p:nvSpPr>
        <p:spPr/>
        <p:txBody>
          <a:bodyPr/>
          <a:lstStyle/>
          <a:p>
            <a:fld id="{EA0B2349-F7FA-4BE0-B192-82D8A2827EDC}" type="slidenum">
              <a:rPr lang="en-US" smtClean="0"/>
              <a:t>‹#›</a:t>
            </a:fld>
            <a:endParaRPr lang="en-US"/>
          </a:p>
        </p:txBody>
      </p:sp>
    </p:spTree>
    <p:extLst>
      <p:ext uri="{BB962C8B-B14F-4D97-AF65-F5344CB8AC3E}">
        <p14:creationId xmlns:p14="http://schemas.microsoft.com/office/powerpoint/2010/main" val="68639298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AB1A67-73EE-4142-90A0-4027F89CEC35}" type="datetime1">
              <a:rPr lang="en-US" smtClean="0"/>
              <a:t>7/25/2024</a:t>
            </a:fld>
            <a:endParaRPr lang="en-US"/>
          </a:p>
        </p:txBody>
      </p:sp>
      <p:sp>
        <p:nvSpPr>
          <p:cNvPr id="5" name="Footer Placeholder 4"/>
          <p:cNvSpPr>
            <a:spLocks noGrp="1"/>
          </p:cNvSpPr>
          <p:nvPr>
            <p:ph type="ftr" sz="quarter" idx="11"/>
          </p:nvPr>
        </p:nvSpPr>
        <p:spPr/>
        <p:txBody>
          <a:bodyPr/>
          <a:lstStyle/>
          <a:p>
            <a:r>
              <a:rPr lang="en-US" dirty="0"/>
              <a:t>Advisor Insights: Transform Your Vision into Reality</a:t>
            </a:r>
          </a:p>
        </p:txBody>
      </p:sp>
      <p:sp>
        <p:nvSpPr>
          <p:cNvPr id="6" name="Slide Number Placeholder 5"/>
          <p:cNvSpPr>
            <a:spLocks noGrp="1"/>
          </p:cNvSpPr>
          <p:nvPr>
            <p:ph type="sldNum" sz="quarter" idx="12"/>
          </p:nvPr>
        </p:nvSpPr>
        <p:spPr/>
        <p:txBody>
          <a:bodyPr/>
          <a:lstStyle/>
          <a:p>
            <a:fld id="{EA0B2349-F7FA-4BE0-B192-82D8A2827EDC}" type="slidenum">
              <a:rPr lang="en-US" smtClean="0"/>
              <a:t>‹#›</a:t>
            </a:fld>
            <a:endParaRPr lang="en-US"/>
          </a:p>
        </p:txBody>
      </p:sp>
    </p:spTree>
    <p:extLst>
      <p:ext uri="{BB962C8B-B14F-4D97-AF65-F5344CB8AC3E}">
        <p14:creationId xmlns:p14="http://schemas.microsoft.com/office/powerpoint/2010/main" val="3506058029"/>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EC3B11-6F2A-4052-BA00-B39BCB3655AF}" type="datetime1">
              <a:rPr lang="en-US" smtClean="0"/>
              <a:t>7/25/2024</a:t>
            </a:fld>
            <a:endParaRPr lang="en-US"/>
          </a:p>
        </p:txBody>
      </p:sp>
      <p:sp>
        <p:nvSpPr>
          <p:cNvPr id="6" name="Footer Placeholder 5"/>
          <p:cNvSpPr>
            <a:spLocks noGrp="1"/>
          </p:cNvSpPr>
          <p:nvPr>
            <p:ph type="ftr" sz="quarter" idx="11"/>
          </p:nvPr>
        </p:nvSpPr>
        <p:spPr/>
        <p:txBody>
          <a:bodyPr/>
          <a:lstStyle/>
          <a:p>
            <a:r>
              <a:rPr lang="en-US" dirty="0"/>
              <a:t>Advisor Insights: Transform Your Vision into Reality</a:t>
            </a:r>
          </a:p>
        </p:txBody>
      </p:sp>
      <p:sp>
        <p:nvSpPr>
          <p:cNvPr id="7" name="Slide Number Placeholder 6"/>
          <p:cNvSpPr>
            <a:spLocks noGrp="1"/>
          </p:cNvSpPr>
          <p:nvPr>
            <p:ph type="sldNum" sz="quarter" idx="12"/>
          </p:nvPr>
        </p:nvSpPr>
        <p:spPr/>
        <p:txBody>
          <a:bodyPr/>
          <a:lstStyle/>
          <a:p>
            <a:fld id="{EA0B2349-F7FA-4BE0-B192-82D8A2827EDC}" type="slidenum">
              <a:rPr lang="en-US" smtClean="0"/>
              <a:t>‹#›</a:t>
            </a:fld>
            <a:endParaRPr lang="en-US"/>
          </a:p>
        </p:txBody>
      </p:sp>
    </p:spTree>
    <p:extLst>
      <p:ext uri="{BB962C8B-B14F-4D97-AF65-F5344CB8AC3E}">
        <p14:creationId xmlns:p14="http://schemas.microsoft.com/office/powerpoint/2010/main" val="2062831313"/>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297D9C-56E4-4048-91A6-3BE1926AA7FE}" type="datetime1">
              <a:rPr lang="en-US" smtClean="0"/>
              <a:t>7/25/2024</a:t>
            </a:fld>
            <a:endParaRPr lang="en-US"/>
          </a:p>
        </p:txBody>
      </p:sp>
      <p:sp>
        <p:nvSpPr>
          <p:cNvPr id="8" name="Footer Placeholder 7"/>
          <p:cNvSpPr>
            <a:spLocks noGrp="1"/>
          </p:cNvSpPr>
          <p:nvPr>
            <p:ph type="ftr" sz="quarter" idx="11"/>
          </p:nvPr>
        </p:nvSpPr>
        <p:spPr/>
        <p:txBody>
          <a:bodyPr/>
          <a:lstStyle/>
          <a:p>
            <a:r>
              <a:rPr lang="en-US" dirty="0"/>
              <a:t>Advisor Insights: Transform Your Vision into Reality</a:t>
            </a:r>
          </a:p>
        </p:txBody>
      </p:sp>
      <p:sp>
        <p:nvSpPr>
          <p:cNvPr id="9" name="Slide Number Placeholder 8"/>
          <p:cNvSpPr>
            <a:spLocks noGrp="1"/>
          </p:cNvSpPr>
          <p:nvPr>
            <p:ph type="sldNum" sz="quarter" idx="12"/>
          </p:nvPr>
        </p:nvSpPr>
        <p:spPr/>
        <p:txBody>
          <a:bodyPr/>
          <a:lstStyle/>
          <a:p>
            <a:fld id="{EA0B2349-F7FA-4BE0-B192-82D8A2827EDC}" type="slidenum">
              <a:rPr lang="en-US" smtClean="0"/>
              <a:t>‹#›</a:t>
            </a:fld>
            <a:endParaRPr lang="en-US"/>
          </a:p>
        </p:txBody>
      </p:sp>
    </p:spTree>
    <p:extLst>
      <p:ext uri="{BB962C8B-B14F-4D97-AF65-F5344CB8AC3E}">
        <p14:creationId xmlns:p14="http://schemas.microsoft.com/office/powerpoint/2010/main" val="7875147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977F8C-F038-4F43-9BB7-D388F58A2D80}" type="datetime1">
              <a:rPr lang="en-US" smtClean="0"/>
              <a:t>7/25/2024</a:t>
            </a:fld>
            <a:endParaRPr lang="en-US"/>
          </a:p>
        </p:txBody>
      </p:sp>
      <p:sp>
        <p:nvSpPr>
          <p:cNvPr id="4" name="Footer Placeholder 3"/>
          <p:cNvSpPr>
            <a:spLocks noGrp="1"/>
          </p:cNvSpPr>
          <p:nvPr>
            <p:ph type="ftr" sz="quarter" idx="11"/>
          </p:nvPr>
        </p:nvSpPr>
        <p:spPr/>
        <p:txBody>
          <a:bodyPr/>
          <a:lstStyle/>
          <a:p>
            <a:r>
              <a:rPr lang="en-US" dirty="0"/>
              <a:t>Advisor Insights: Transform Your Vision into Reality</a:t>
            </a:r>
          </a:p>
        </p:txBody>
      </p:sp>
      <p:sp>
        <p:nvSpPr>
          <p:cNvPr id="5" name="Slide Number Placeholder 4"/>
          <p:cNvSpPr>
            <a:spLocks noGrp="1"/>
          </p:cNvSpPr>
          <p:nvPr>
            <p:ph type="sldNum" sz="quarter" idx="12"/>
          </p:nvPr>
        </p:nvSpPr>
        <p:spPr/>
        <p:txBody>
          <a:bodyPr/>
          <a:lstStyle/>
          <a:p>
            <a:fld id="{EA0B2349-F7FA-4BE0-B192-82D8A2827EDC}" type="slidenum">
              <a:rPr lang="en-US" smtClean="0"/>
              <a:t>‹#›</a:t>
            </a:fld>
            <a:endParaRPr lang="en-US"/>
          </a:p>
        </p:txBody>
      </p:sp>
    </p:spTree>
    <p:extLst>
      <p:ext uri="{BB962C8B-B14F-4D97-AF65-F5344CB8AC3E}">
        <p14:creationId xmlns:p14="http://schemas.microsoft.com/office/powerpoint/2010/main" val="2291449206"/>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00349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053430-0B4D-4A20-8108-956A42962203}" type="datetime1">
              <a:rPr lang="en-US" smtClean="0"/>
              <a:t>7/25/2024</a:t>
            </a:fld>
            <a:endParaRPr lang="en-US"/>
          </a:p>
        </p:txBody>
      </p:sp>
      <p:sp>
        <p:nvSpPr>
          <p:cNvPr id="6" name="Footer Placeholder 5"/>
          <p:cNvSpPr>
            <a:spLocks noGrp="1"/>
          </p:cNvSpPr>
          <p:nvPr>
            <p:ph type="ftr" sz="quarter" idx="11"/>
          </p:nvPr>
        </p:nvSpPr>
        <p:spPr/>
        <p:txBody>
          <a:bodyPr/>
          <a:lstStyle/>
          <a:p>
            <a:r>
              <a:rPr lang="en-US" dirty="0"/>
              <a:t>Advisor Insights: Transform Your Vision into Reality</a:t>
            </a:r>
          </a:p>
        </p:txBody>
      </p:sp>
      <p:sp>
        <p:nvSpPr>
          <p:cNvPr id="7" name="Slide Number Placeholder 6"/>
          <p:cNvSpPr>
            <a:spLocks noGrp="1"/>
          </p:cNvSpPr>
          <p:nvPr>
            <p:ph type="sldNum" sz="quarter" idx="12"/>
          </p:nvPr>
        </p:nvSpPr>
        <p:spPr/>
        <p:txBody>
          <a:bodyPr/>
          <a:lstStyle/>
          <a:p>
            <a:fld id="{EA0B2349-F7FA-4BE0-B192-82D8A2827EDC}" type="slidenum">
              <a:rPr lang="en-US" smtClean="0"/>
              <a:t>‹#›</a:t>
            </a:fld>
            <a:endParaRPr lang="en-US"/>
          </a:p>
        </p:txBody>
      </p:sp>
    </p:spTree>
    <p:extLst>
      <p:ext uri="{BB962C8B-B14F-4D97-AF65-F5344CB8AC3E}">
        <p14:creationId xmlns:p14="http://schemas.microsoft.com/office/powerpoint/2010/main" val="308405673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D60930-34F0-47C2-847C-B8AF6A92DA86}" type="datetime1">
              <a:rPr lang="en-US" smtClean="0"/>
              <a:t>7/25/2024</a:t>
            </a:fld>
            <a:endParaRPr lang="en-US"/>
          </a:p>
        </p:txBody>
      </p:sp>
      <p:sp>
        <p:nvSpPr>
          <p:cNvPr id="6" name="Footer Placeholder 5"/>
          <p:cNvSpPr>
            <a:spLocks noGrp="1"/>
          </p:cNvSpPr>
          <p:nvPr>
            <p:ph type="ftr" sz="quarter" idx="11"/>
          </p:nvPr>
        </p:nvSpPr>
        <p:spPr/>
        <p:txBody>
          <a:bodyPr/>
          <a:lstStyle/>
          <a:p>
            <a:r>
              <a:rPr lang="en-US" dirty="0"/>
              <a:t>Advisor Insights: Transform Your Vision into Reality</a:t>
            </a:r>
          </a:p>
        </p:txBody>
      </p:sp>
      <p:sp>
        <p:nvSpPr>
          <p:cNvPr id="7" name="Slide Number Placeholder 6"/>
          <p:cNvSpPr>
            <a:spLocks noGrp="1"/>
          </p:cNvSpPr>
          <p:nvPr>
            <p:ph type="sldNum" sz="quarter" idx="12"/>
          </p:nvPr>
        </p:nvSpPr>
        <p:spPr/>
        <p:txBody>
          <a:bodyPr/>
          <a:lstStyle/>
          <a:p>
            <a:fld id="{EA0B2349-F7FA-4BE0-B192-82D8A2827EDC}" type="slidenum">
              <a:rPr lang="en-US" smtClean="0"/>
              <a:t>‹#›</a:t>
            </a:fld>
            <a:endParaRPr lang="en-US"/>
          </a:p>
        </p:txBody>
      </p:sp>
    </p:spTree>
    <p:extLst>
      <p:ext uri="{BB962C8B-B14F-4D97-AF65-F5344CB8AC3E}">
        <p14:creationId xmlns:p14="http://schemas.microsoft.com/office/powerpoint/2010/main" val="415907502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66791-5A33-427F-B4C4-01929D3B96DD}" type="datetime1">
              <a:rPr lang="en-US" smtClean="0"/>
              <a:t>7/25/2024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Advisor Insights: Transform Your Vision into Reality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0B2349-F7FA-4BE0-B192-82D8A2827EDC}" type="slidenum">
              <a:rPr lang="en-US" smtClean="0"/>
              <a:t>‹#›</a:t>
            </a:fld>
            <a:endParaRPr lang="en-US"/>
          </a:p>
        </p:txBody>
      </p:sp>
    </p:spTree>
    <p:extLst>
      <p:ext uri="{BB962C8B-B14F-4D97-AF65-F5344CB8AC3E}">
        <p14:creationId xmlns:p14="http://schemas.microsoft.com/office/powerpoint/2010/main" val="1482352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www.advisorinsights.ca/" TargetMode="External"/><Relationship Id="rId5" Type="http://schemas.openxmlformats.org/officeDocument/2006/relationships/hyperlink" Target="mailto:Info@advisorinsights.ca" TargetMode="External"/><Relationship Id="rId4" Type="http://schemas.openxmlformats.org/officeDocument/2006/relationships/hyperlink" Target="mailto:info@advisorinsights.ca"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hyperlink" Target="http://www.advisorinsights.ca/" TargetMode="External"/><Relationship Id="rId4" Type="http://schemas.openxmlformats.org/officeDocument/2006/relationships/hyperlink" Target="mailto:Info@advisorinsights.c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xml"/><Relationship Id="rId1" Type="http://schemas.openxmlformats.org/officeDocument/2006/relationships/slideLayout" Target="../slideLayouts/slideLayout1.xml"/><Relationship Id="rId6" Type="http://schemas.openxmlformats.org/officeDocument/2006/relationships/hyperlink" Target="http://www.advisorinsights.ca/" TargetMode="External"/><Relationship Id="rId5" Type="http://schemas.openxmlformats.org/officeDocument/2006/relationships/hyperlink" Target="mailto:Info@advisorinsights.ca" TargetMode="Externa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xml"/><Relationship Id="rId1" Type="http://schemas.openxmlformats.org/officeDocument/2006/relationships/slideLayout" Target="../slideLayouts/slideLayout1.xml"/><Relationship Id="rId6" Type="http://schemas.openxmlformats.org/officeDocument/2006/relationships/hyperlink" Target="http://www.advisorinsights.ca/" TargetMode="External"/><Relationship Id="rId5" Type="http://schemas.openxmlformats.org/officeDocument/2006/relationships/hyperlink" Target="mailto:Info@advisorinsights.ca" TargetMode="Externa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chart" Target="../charts/chart4.xml"/><Relationship Id="rId1" Type="http://schemas.openxmlformats.org/officeDocument/2006/relationships/slideLayout" Target="../slideLayouts/slideLayout1.xml"/><Relationship Id="rId6" Type="http://schemas.openxmlformats.org/officeDocument/2006/relationships/hyperlink" Target="http://www.advisorinsights.ca/" TargetMode="External"/><Relationship Id="rId5" Type="http://schemas.openxmlformats.org/officeDocument/2006/relationships/hyperlink" Target="mailto:Info@advisorinsights.ca" TargetMode="Externa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www.advisorinsights.ca/" TargetMode="External"/><Relationship Id="rId4" Type="http://schemas.openxmlformats.org/officeDocument/2006/relationships/hyperlink" Target="mailto:Info@advisorinsights.c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01AECF0C-A54A-77B6-DF29-67DDFA4BF9D2}"/>
              </a:ext>
            </a:extLst>
          </p:cNvPr>
          <p:cNvSpPr txBox="1">
            <a:spLocks/>
          </p:cNvSpPr>
          <p:nvPr/>
        </p:nvSpPr>
        <p:spPr>
          <a:xfrm>
            <a:off x="0" y="0"/>
            <a:ext cx="12191998" cy="1143001"/>
          </a:xfrm>
          <a:prstGeom prst="rect">
            <a:avLst/>
          </a:prstGeom>
          <a:solidFill>
            <a:srgbClr val="182145"/>
          </a:solidFill>
          <a:ln>
            <a:noFill/>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Calibri"/>
              <a:cs typeface="Calibri"/>
            </a:endParaRPr>
          </a:p>
        </p:txBody>
      </p:sp>
      <p:pic>
        <p:nvPicPr>
          <p:cNvPr id="9" name="Picture 8" descr="A black and white sign with white text&#10;&#10;Description automatically generated">
            <a:extLst>
              <a:ext uri="{FF2B5EF4-FFF2-40B4-BE49-F238E27FC236}">
                <a16:creationId xmlns:a16="http://schemas.microsoft.com/office/drawing/2014/main" id="{6E65D03E-1195-79D7-7DC7-23F91D438FA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9757833" y="233679"/>
            <a:ext cx="2127251" cy="665057"/>
          </a:xfrm>
          <a:prstGeom prst="rect">
            <a:avLst/>
          </a:prstGeom>
        </p:spPr>
      </p:pic>
      <p:sp>
        <p:nvSpPr>
          <p:cNvPr id="4" name="TextBox 3">
            <a:extLst>
              <a:ext uri="{FF2B5EF4-FFF2-40B4-BE49-F238E27FC236}">
                <a16:creationId xmlns:a16="http://schemas.microsoft.com/office/drawing/2014/main" id="{BF2569BA-1964-F927-4D85-F7506E0F9845}"/>
              </a:ext>
            </a:extLst>
          </p:cNvPr>
          <p:cNvSpPr txBox="1"/>
          <p:nvPr/>
        </p:nvSpPr>
        <p:spPr>
          <a:xfrm>
            <a:off x="214849" y="223421"/>
            <a:ext cx="1003420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Montserrat" pitchFamily="2" charset="0"/>
                <a:ea typeface="+mn-ea"/>
                <a:cs typeface="Calibri" panose="020F0502020204030204"/>
              </a:rPr>
              <a:t>The BoC Cuts As Expected</a:t>
            </a:r>
            <a:endParaRPr kumimoji="0" lang="en-US" sz="1800" b="0" i="0" u="none" strike="noStrike" kern="1200" cap="none" spc="0" normalizeH="0" baseline="0" noProof="0" dirty="0">
              <a:ln>
                <a:noFill/>
              </a:ln>
              <a:solidFill>
                <a:prstClr val="black"/>
              </a:solidFill>
              <a:effectLst/>
              <a:uLnTx/>
              <a:uFillTx/>
              <a:latin typeface="Montserrat" pitchFamily="2" charset="0"/>
              <a:ea typeface="+mn-ea"/>
              <a:cs typeface="+mn-cs"/>
            </a:endParaRPr>
          </a:p>
        </p:txBody>
      </p:sp>
      <p:sp>
        <p:nvSpPr>
          <p:cNvPr id="2" name="Footer Placeholder 3">
            <a:extLst>
              <a:ext uri="{FF2B5EF4-FFF2-40B4-BE49-F238E27FC236}">
                <a16:creationId xmlns:a16="http://schemas.microsoft.com/office/drawing/2014/main" id="{716434EB-99AA-9228-F914-B00B8177D97A}"/>
              </a:ext>
            </a:extLst>
          </p:cNvPr>
          <p:cNvSpPr txBox="1">
            <a:spLocks/>
          </p:cNvSpPr>
          <p:nvPr/>
        </p:nvSpPr>
        <p:spPr>
          <a:xfrm>
            <a:off x="0" y="6343650"/>
            <a:ext cx="12191998" cy="514350"/>
          </a:xfrm>
          <a:prstGeom prst="rect">
            <a:avLst/>
          </a:prstGeom>
          <a:solidFill>
            <a:srgbClr val="182145"/>
          </a:solidFill>
          <a:ln>
            <a:noFill/>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Calibri"/>
              <a:cs typeface="Calibri"/>
            </a:endParaRPr>
          </a:p>
        </p:txBody>
      </p:sp>
      <p:sp>
        <p:nvSpPr>
          <p:cNvPr id="3" name="TextBox 2">
            <a:extLst>
              <a:ext uri="{FF2B5EF4-FFF2-40B4-BE49-F238E27FC236}">
                <a16:creationId xmlns:a16="http://schemas.microsoft.com/office/drawing/2014/main" id="{D74F8F5B-DD88-AB79-0643-7A35398689D4}"/>
              </a:ext>
            </a:extLst>
          </p:cNvPr>
          <p:cNvSpPr txBox="1"/>
          <p:nvPr/>
        </p:nvSpPr>
        <p:spPr>
          <a:xfrm>
            <a:off x="120400" y="1118712"/>
            <a:ext cx="11503909" cy="517064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ontserrat" pitchFamily="2" charset="0"/>
                <a:ea typeface="+mn-ea"/>
                <a:cs typeface="+mn-cs"/>
              </a:rPr>
              <a:t>Key Takeaways:</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i="0" u="none" strike="noStrike" kern="1200" cap="none" spc="0" normalizeH="0" baseline="0" noProof="0" dirty="0">
              <a:ln>
                <a:noFill/>
              </a:ln>
              <a:solidFill>
                <a:prstClr val="black"/>
              </a:solidFill>
              <a:effectLst/>
              <a:uLnTx/>
              <a:uFillTx/>
              <a:latin typeface="Montserrat" pitchFamily="2" charset="0"/>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b="1" dirty="0">
                <a:solidFill>
                  <a:prstClr val="black"/>
                </a:solidFill>
                <a:latin typeface="Montserrat" pitchFamily="2" charset="0"/>
              </a:rPr>
              <a:t>Bank of Canada (BoC) Interest Rate Decision: </a:t>
            </a:r>
            <a:r>
              <a:rPr lang="en-US" sz="1500" dirty="0">
                <a:solidFill>
                  <a:prstClr val="black"/>
                </a:solidFill>
                <a:latin typeface="Montserrat" pitchFamily="2" charset="0"/>
              </a:rPr>
              <a:t>Following an initial rate cut in June, the BoC continued to ease rates further, announcing a 25 basis point cut to overnight rates, lowering them to 4.5% from 4.75%. The bank also indicated that it is continuing its policy of balance sheet normalization. While this announcement was in line with expectations, comments from BoC Governor Tiff </a:t>
            </a:r>
            <a:r>
              <a:rPr lang="en-US" sz="1500" dirty="0" err="1">
                <a:solidFill>
                  <a:prstClr val="black"/>
                </a:solidFill>
                <a:latin typeface="Montserrat" pitchFamily="2" charset="0"/>
              </a:rPr>
              <a:t>Macklem</a:t>
            </a:r>
            <a:r>
              <a:rPr lang="en-US" sz="1500" dirty="0">
                <a:solidFill>
                  <a:prstClr val="black"/>
                </a:solidFill>
                <a:latin typeface="Montserrat" pitchFamily="2" charset="0"/>
              </a:rPr>
              <a:t> remained focused on the population effect overshadowing broad-based weakness.</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500" dirty="0">
              <a:solidFill>
                <a:prstClr val="black"/>
              </a:solidFill>
              <a:latin typeface="Montserrat" pitchFamily="2" charset="0"/>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b="1" dirty="0">
                <a:solidFill>
                  <a:prstClr val="black"/>
                </a:solidFill>
                <a:latin typeface="Montserrat" pitchFamily="2" charset="0"/>
              </a:rPr>
              <a:t>The Population Hangover: </a:t>
            </a:r>
            <a:r>
              <a:rPr lang="en-US" sz="1500" dirty="0">
                <a:solidFill>
                  <a:prstClr val="black"/>
                </a:solidFill>
                <a:latin typeface="Montserrat" pitchFamily="2" charset="0"/>
              </a:rPr>
              <a:t>The Canadian economy is expected to have expanded by 1.5% in H1 2024, largely driven by an unsustainable 3% increase in the population. A deeper analysis reveals a “real” economy that is weak and still experiencing the hangover effects of elevated policy rates. As the BoC accurately highlighted in today’s release, “household spending, including both consumer purchases and housing, has been weak. There are signs of slack in the </a:t>
            </a:r>
            <a:r>
              <a:rPr lang="en-US" sz="1500" dirty="0" err="1">
                <a:solidFill>
                  <a:prstClr val="black"/>
                </a:solidFill>
                <a:latin typeface="Montserrat" pitchFamily="2" charset="0"/>
              </a:rPr>
              <a:t>labour</a:t>
            </a:r>
            <a:r>
              <a:rPr lang="en-US" sz="1500" dirty="0">
                <a:solidFill>
                  <a:prstClr val="black"/>
                </a:solidFill>
                <a:latin typeface="Montserrat" pitchFamily="2" charset="0"/>
              </a:rPr>
              <a:t> market, with the unemployment rate rising to 6.4%.” While the BoC is projecting the economy to grow by 1.2% for the full year 2024, it is not expecting a recovery back to the long-term trend until 2025, with growth projected to be slightly above trend at 2.4% in 2026.</a:t>
            </a:r>
          </a:p>
          <a:p>
            <a:pPr marR="0" lvl="0" algn="just" defTabSz="914400" rtl="0" eaLnBrk="1" fontAlgn="auto" latinLnBrk="0" hangingPunct="1">
              <a:lnSpc>
                <a:spcPct val="100000"/>
              </a:lnSpc>
              <a:spcBef>
                <a:spcPts val="0"/>
              </a:spcBef>
              <a:spcAft>
                <a:spcPts val="0"/>
              </a:spcAft>
              <a:buClrTx/>
              <a:buSzTx/>
              <a:tabLst/>
              <a:defRPr/>
            </a:pPr>
            <a:endParaRPr lang="en-US" sz="1500" dirty="0">
              <a:solidFill>
                <a:prstClr val="black"/>
              </a:solidFill>
              <a:latin typeface="Montserrat" pitchFamily="2" charset="0"/>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b="1" dirty="0">
                <a:solidFill>
                  <a:prstClr val="black"/>
                </a:solidFill>
                <a:latin typeface="Montserrat" pitchFamily="2" charset="0"/>
              </a:rPr>
              <a:t>Final Thoughts for Investors: </a:t>
            </a:r>
            <a:r>
              <a:rPr lang="en-US" sz="1500" dirty="0">
                <a:solidFill>
                  <a:prstClr val="black"/>
                </a:solidFill>
                <a:latin typeface="Montserrat" pitchFamily="2" charset="0"/>
              </a:rPr>
              <a:t>There is no question that beneath the surface, the Canadian economy is slowing and in need of rate relief. While today’s rate cut will provide some relief to households, more is required to prevent a hard-landing scenario for the economy. Although Canadian equities are up 8.47% YTD, we remind investors that this is not a reflection of the state of fundamentals in the real economy.</a:t>
            </a:r>
            <a:endParaRPr kumimoji="0" lang="en-US" sz="1500" b="0" i="0" u="none" strike="noStrike" kern="1200" cap="none" spc="0" normalizeH="0" baseline="0" noProof="0" dirty="0">
              <a:ln>
                <a:noFill/>
              </a:ln>
              <a:solidFill>
                <a:prstClr val="black"/>
              </a:solidFill>
              <a:effectLst/>
              <a:uLnTx/>
              <a:uFillTx/>
              <a:latin typeface="Montserrat" pitchFamily="2" charset="0"/>
              <a:ea typeface="+mn-ea"/>
              <a:cs typeface="+mn-cs"/>
            </a:endParaRPr>
          </a:p>
          <a:p>
            <a:pPr marR="0" lvl="0" algn="just" defTabSz="914400" rtl="0" eaLnBrk="1" fontAlgn="auto" latinLnBrk="0" hangingPunct="1">
              <a:lnSpc>
                <a:spcPct val="100000"/>
              </a:lnSpc>
              <a:spcBef>
                <a:spcPts val="0"/>
              </a:spcBef>
              <a:spcAft>
                <a:spcPts val="0"/>
              </a:spcAft>
              <a:buClrTx/>
              <a:buSzTx/>
              <a:tabLst/>
              <a:defRPr/>
            </a:pPr>
            <a:endParaRPr kumimoji="0" lang="en-US" sz="1500" b="0" i="0" u="none" strike="noStrike" kern="1200" cap="none" spc="0" normalizeH="0" baseline="0" noProof="0" dirty="0">
              <a:ln>
                <a:noFill/>
              </a:ln>
              <a:solidFill>
                <a:prstClr val="black"/>
              </a:solidFill>
              <a:effectLst/>
              <a:uLnTx/>
              <a:uFillTx/>
              <a:latin typeface="Montserrat" pitchFamily="2" charset="0"/>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500" b="1" i="0" u="none" strike="noStrike" kern="1200" cap="none" spc="0" normalizeH="0" baseline="0" noProof="0" dirty="0">
                <a:ln>
                  <a:noFill/>
                </a:ln>
                <a:solidFill>
                  <a:prstClr val="black"/>
                </a:solidFill>
                <a:effectLst/>
                <a:uLnTx/>
                <a:uFillTx/>
                <a:latin typeface="Montserrat" pitchFamily="2" charset="0"/>
                <a:ea typeface="+mn-ea"/>
                <a:cs typeface="+mn-cs"/>
              </a:rPr>
              <a:t>Contact us </a:t>
            </a:r>
            <a:r>
              <a:rPr kumimoji="0" lang="en-US" sz="1500" b="0" i="0" u="none" strike="noStrike" kern="1200" cap="none" spc="0" normalizeH="0" baseline="0" noProof="0" dirty="0">
                <a:ln>
                  <a:noFill/>
                </a:ln>
                <a:solidFill>
                  <a:prstClr val="black"/>
                </a:solidFill>
                <a:effectLst/>
                <a:uLnTx/>
                <a:uFillTx/>
                <a:latin typeface="Montserrat" pitchFamily="2" charset="0"/>
                <a:ea typeface="+mn-ea"/>
                <a:cs typeface="+mn-cs"/>
              </a:rPr>
              <a:t>at </a:t>
            </a:r>
            <a:r>
              <a:rPr kumimoji="0" lang="en-US" sz="1500" b="0" i="0" u="none" strike="noStrike" kern="1200" cap="none" spc="0" normalizeH="0" baseline="0" noProof="0" dirty="0">
                <a:ln>
                  <a:noFill/>
                </a:ln>
                <a:solidFill>
                  <a:prstClr val="black"/>
                </a:solidFill>
                <a:effectLst/>
                <a:uLnTx/>
                <a:uFillTx/>
                <a:latin typeface="Montserrat" pitchFamily="2" charset="0"/>
                <a:ea typeface="+mn-ea"/>
                <a:cs typeface="+mn-cs"/>
                <a:hlinkClick r:id="rId4"/>
              </a:rPr>
              <a:t>info@advisorinsights.ca</a:t>
            </a:r>
            <a:r>
              <a:rPr kumimoji="0" lang="en-US" sz="1500" b="0" i="0" u="none" strike="noStrike" kern="1200" cap="none" spc="0" normalizeH="0" baseline="0" noProof="0" dirty="0">
                <a:ln>
                  <a:noFill/>
                </a:ln>
                <a:solidFill>
                  <a:prstClr val="black"/>
                </a:solidFill>
                <a:effectLst/>
                <a:uLnTx/>
                <a:uFillTx/>
                <a:latin typeface="Montserrat" pitchFamily="2" charset="0"/>
                <a:ea typeface="+mn-ea"/>
                <a:cs typeface="+mn-cs"/>
              </a:rPr>
              <a:t> to learn more about how we are advising our clients.</a:t>
            </a:r>
          </a:p>
        </p:txBody>
      </p:sp>
      <p:sp>
        <p:nvSpPr>
          <p:cNvPr id="6" name="TextBox 5">
            <a:extLst>
              <a:ext uri="{FF2B5EF4-FFF2-40B4-BE49-F238E27FC236}">
                <a16:creationId xmlns:a16="http://schemas.microsoft.com/office/drawing/2014/main" id="{E16514B9-2D27-8631-CB55-5D89BA80D129}"/>
              </a:ext>
            </a:extLst>
          </p:cNvPr>
          <p:cNvSpPr txBox="1"/>
          <p:nvPr/>
        </p:nvSpPr>
        <p:spPr>
          <a:xfrm>
            <a:off x="3371850" y="6421875"/>
            <a:ext cx="60692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Montserrat" pitchFamily="2" charset="0"/>
                <a:ea typeface="+mn-ea"/>
                <a:cs typeface="+mn-cs"/>
                <a:hlinkClick r:id="rId5">
                  <a:extLst>
                    <a:ext uri="{A12FA001-AC4F-418D-AE19-62706E023703}">
                      <ahyp:hlinkClr xmlns:ahyp="http://schemas.microsoft.com/office/drawing/2018/hyperlinkcolor" val="tx"/>
                    </a:ext>
                  </a:extLst>
                </a:hlinkClick>
              </a:rPr>
              <a:t>Info@advisorinsights.ca</a:t>
            </a:r>
            <a:r>
              <a:rPr kumimoji="0" lang="en-US" sz="1800" b="0" i="0" u="none" strike="noStrike" kern="1200" cap="none" spc="0" normalizeH="0" baseline="0" noProof="0" dirty="0">
                <a:ln>
                  <a:noFill/>
                </a:ln>
                <a:solidFill>
                  <a:prstClr val="white"/>
                </a:solidFill>
                <a:effectLst/>
                <a:uLnTx/>
                <a:uFillTx/>
                <a:latin typeface="Montserrat" pitchFamily="2" charset="0"/>
                <a:ea typeface="+mn-ea"/>
                <a:cs typeface="+mn-cs"/>
              </a:rPr>
              <a:t> | </a:t>
            </a:r>
            <a:r>
              <a:rPr kumimoji="0" lang="en-US" sz="1800" b="0" i="0" u="none" strike="noStrike" kern="1200" cap="none" spc="0" normalizeH="0" baseline="0" noProof="0" dirty="0">
                <a:ln>
                  <a:noFill/>
                </a:ln>
                <a:solidFill>
                  <a:prstClr val="white"/>
                </a:solidFill>
                <a:effectLst/>
                <a:uLnTx/>
                <a:uFillTx/>
                <a:latin typeface="Montserrat" pitchFamily="2" charset="0"/>
                <a:ea typeface="+mn-ea"/>
                <a:cs typeface="+mn-cs"/>
                <a:hlinkClick r:id="rId6">
                  <a:extLst>
                    <a:ext uri="{A12FA001-AC4F-418D-AE19-62706E023703}">
                      <ahyp:hlinkClr xmlns:ahyp="http://schemas.microsoft.com/office/drawing/2018/hyperlinkcolor" val="tx"/>
                    </a:ext>
                  </a:extLst>
                </a:hlinkClick>
              </a:rPr>
              <a:t>www.advisorinsights.ca</a:t>
            </a:r>
            <a:r>
              <a:rPr kumimoji="0" lang="en-US" sz="1800" b="0" i="0" u="none" strike="noStrike" kern="1200" cap="none" spc="0" normalizeH="0" baseline="0" noProof="0" dirty="0">
                <a:ln>
                  <a:noFill/>
                </a:ln>
                <a:solidFill>
                  <a:prstClr val="white"/>
                </a:solidFill>
                <a:effectLst/>
                <a:uLnTx/>
                <a:uFillTx/>
                <a:latin typeface="Montserrat" pitchFamily="2" charset="0"/>
                <a:ea typeface="+mn-ea"/>
                <a:cs typeface="+mn-cs"/>
              </a:rPr>
              <a:t> </a:t>
            </a:r>
          </a:p>
        </p:txBody>
      </p:sp>
    </p:spTree>
    <p:extLst>
      <p:ext uri="{BB962C8B-B14F-4D97-AF65-F5344CB8AC3E}">
        <p14:creationId xmlns:p14="http://schemas.microsoft.com/office/powerpoint/2010/main" val="2997751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01AECF0C-A54A-77B6-DF29-67DDFA4BF9D2}"/>
              </a:ext>
            </a:extLst>
          </p:cNvPr>
          <p:cNvSpPr txBox="1">
            <a:spLocks/>
          </p:cNvSpPr>
          <p:nvPr/>
        </p:nvSpPr>
        <p:spPr>
          <a:xfrm>
            <a:off x="0" y="0"/>
            <a:ext cx="12191998" cy="1143001"/>
          </a:xfrm>
          <a:prstGeom prst="rect">
            <a:avLst/>
          </a:prstGeom>
          <a:solidFill>
            <a:srgbClr val="182145"/>
          </a:solidFill>
          <a:ln>
            <a:noFill/>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Calibri"/>
              <a:cs typeface="Calibri"/>
            </a:endParaRPr>
          </a:p>
        </p:txBody>
      </p:sp>
      <p:pic>
        <p:nvPicPr>
          <p:cNvPr id="9" name="Picture 8" descr="A black and white sign with white text&#10;&#10;Description automatically generated">
            <a:extLst>
              <a:ext uri="{FF2B5EF4-FFF2-40B4-BE49-F238E27FC236}">
                <a16:creationId xmlns:a16="http://schemas.microsoft.com/office/drawing/2014/main" id="{6E65D03E-1195-79D7-7DC7-23F91D438FA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9757833" y="233679"/>
            <a:ext cx="2127251" cy="665057"/>
          </a:xfrm>
          <a:prstGeom prst="rect">
            <a:avLst/>
          </a:prstGeom>
        </p:spPr>
      </p:pic>
      <p:sp>
        <p:nvSpPr>
          <p:cNvPr id="4" name="TextBox 3">
            <a:extLst>
              <a:ext uri="{FF2B5EF4-FFF2-40B4-BE49-F238E27FC236}">
                <a16:creationId xmlns:a16="http://schemas.microsoft.com/office/drawing/2014/main" id="{BF2569BA-1964-F927-4D85-F7506E0F9845}"/>
              </a:ext>
            </a:extLst>
          </p:cNvPr>
          <p:cNvSpPr txBox="1"/>
          <p:nvPr/>
        </p:nvSpPr>
        <p:spPr>
          <a:xfrm>
            <a:off x="359228" y="228599"/>
            <a:ext cx="1003420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Montserrat" pitchFamily="2" charset="0"/>
                <a:ea typeface="+mn-ea"/>
                <a:cs typeface="+mn-cs"/>
              </a:rPr>
              <a:t>More Cuts on </a:t>
            </a:r>
            <a:r>
              <a:rPr lang="en-US" sz="4400" dirty="0">
                <a:solidFill>
                  <a:prstClr val="white"/>
                </a:solidFill>
                <a:latin typeface="Montserrat" pitchFamily="2" charset="0"/>
              </a:rPr>
              <a:t>t</a:t>
            </a:r>
            <a:r>
              <a:rPr kumimoji="0" lang="en-US" sz="4400" b="0" i="0" u="none" strike="noStrike" kern="1200" cap="none" spc="0" normalizeH="0" baseline="0" noProof="0" dirty="0">
                <a:ln>
                  <a:noFill/>
                </a:ln>
                <a:solidFill>
                  <a:prstClr val="white"/>
                </a:solidFill>
                <a:effectLst/>
                <a:uLnTx/>
                <a:uFillTx/>
                <a:latin typeface="Montserrat" pitchFamily="2" charset="0"/>
                <a:ea typeface="+mn-ea"/>
                <a:cs typeface="+mn-cs"/>
              </a:rPr>
              <a:t>he Horizon</a:t>
            </a:r>
          </a:p>
        </p:txBody>
      </p:sp>
      <p:sp>
        <p:nvSpPr>
          <p:cNvPr id="2" name="Footer Placeholder 3">
            <a:extLst>
              <a:ext uri="{FF2B5EF4-FFF2-40B4-BE49-F238E27FC236}">
                <a16:creationId xmlns:a16="http://schemas.microsoft.com/office/drawing/2014/main" id="{716434EB-99AA-9228-F914-B00B8177D97A}"/>
              </a:ext>
            </a:extLst>
          </p:cNvPr>
          <p:cNvSpPr txBox="1">
            <a:spLocks/>
          </p:cNvSpPr>
          <p:nvPr/>
        </p:nvSpPr>
        <p:spPr>
          <a:xfrm>
            <a:off x="0" y="6343650"/>
            <a:ext cx="12191998" cy="514350"/>
          </a:xfrm>
          <a:prstGeom prst="rect">
            <a:avLst/>
          </a:prstGeom>
          <a:solidFill>
            <a:srgbClr val="182145"/>
          </a:solidFill>
          <a:ln>
            <a:noFill/>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Calibri"/>
              <a:cs typeface="Calibri"/>
            </a:endParaRPr>
          </a:p>
        </p:txBody>
      </p:sp>
      <p:sp>
        <p:nvSpPr>
          <p:cNvPr id="3" name="TextBox 2">
            <a:extLst>
              <a:ext uri="{FF2B5EF4-FFF2-40B4-BE49-F238E27FC236}">
                <a16:creationId xmlns:a16="http://schemas.microsoft.com/office/drawing/2014/main" id="{D74F8F5B-DD88-AB79-0643-7A35398689D4}"/>
              </a:ext>
            </a:extLst>
          </p:cNvPr>
          <p:cNvSpPr txBox="1"/>
          <p:nvPr/>
        </p:nvSpPr>
        <p:spPr>
          <a:xfrm>
            <a:off x="1795639" y="1211477"/>
            <a:ext cx="43877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ontserrat" pitchFamily="2" charset="0"/>
                <a:ea typeface="+mn-ea"/>
                <a:cs typeface="+mn-cs"/>
              </a:rPr>
              <a:t>BoC Cuts </a:t>
            </a:r>
            <a:r>
              <a:rPr lang="en-US" b="1" dirty="0">
                <a:solidFill>
                  <a:prstClr val="black"/>
                </a:solidFill>
                <a:latin typeface="Montserrat" pitchFamily="2" charset="0"/>
              </a:rPr>
              <a:t>R</a:t>
            </a:r>
            <a:r>
              <a:rPr kumimoji="0" lang="en-US" sz="1800" b="1" i="0" u="none" strike="noStrike" kern="1200" cap="none" spc="0" normalizeH="0" baseline="0" noProof="0" dirty="0" err="1">
                <a:ln>
                  <a:noFill/>
                </a:ln>
                <a:solidFill>
                  <a:prstClr val="black"/>
                </a:solidFill>
                <a:effectLst/>
                <a:uLnTx/>
                <a:uFillTx/>
                <a:latin typeface="Montserrat" pitchFamily="2" charset="0"/>
                <a:ea typeface="+mn-ea"/>
                <a:cs typeface="+mn-cs"/>
              </a:rPr>
              <a:t>ates</a:t>
            </a:r>
            <a:r>
              <a:rPr kumimoji="0" lang="en-US" sz="1800" b="1" i="0" u="none" strike="noStrike" kern="1200" cap="none" spc="0" normalizeH="0" baseline="0" noProof="0" dirty="0">
                <a:ln>
                  <a:noFill/>
                </a:ln>
                <a:solidFill>
                  <a:prstClr val="black"/>
                </a:solidFill>
                <a:effectLst/>
                <a:uLnTx/>
                <a:uFillTx/>
                <a:latin typeface="Montserrat" pitchFamily="2" charset="0"/>
                <a:ea typeface="+mn-ea"/>
                <a:cs typeface="+mn-cs"/>
              </a:rPr>
              <a:t> from 4.75% to 4.5%</a:t>
            </a:r>
          </a:p>
        </p:txBody>
      </p:sp>
      <p:sp>
        <p:nvSpPr>
          <p:cNvPr id="6" name="TextBox 5">
            <a:extLst>
              <a:ext uri="{FF2B5EF4-FFF2-40B4-BE49-F238E27FC236}">
                <a16:creationId xmlns:a16="http://schemas.microsoft.com/office/drawing/2014/main" id="{E16514B9-2D27-8631-CB55-5D89BA80D129}"/>
              </a:ext>
            </a:extLst>
          </p:cNvPr>
          <p:cNvSpPr txBox="1"/>
          <p:nvPr/>
        </p:nvSpPr>
        <p:spPr>
          <a:xfrm>
            <a:off x="3371850" y="6421875"/>
            <a:ext cx="60692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Montserrat" pitchFamily="2" charset="0"/>
                <a:ea typeface="+mn-ea"/>
                <a:cs typeface="+mn-cs"/>
                <a:hlinkClick r:id="rId4">
                  <a:extLst>
                    <a:ext uri="{A12FA001-AC4F-418D-AE19-62706E023703}">
                      <ahyp:hlinkClr xmlns:ahyp="http://schemas.microsoft.com/office/drawing/2018/hyperlinkcolor" val="tx"/>
                    </a:ext>
                  </a:extLst>
                </a:hlinkClick>
              </a:rPr>
              <a:t>Info@advisorinsights.ca</a:t>
            </a:r>
            <a:r>
              <a:rPr kumimoji="0" lang="en-US" sz="1800" b="0" i="0" u="none" strike="noStrike" kern="1200" cap="none" spc="0" normalizeH="0" baseline="0" noProof="0" dirty="0">
                <a:ln>
                  <a:noFill/>
                </a:ln>
                <a:solidFill>
                  <a:prstClr val="white"/>
                </a:solidFill>
                <a:effectLst/>
                <a:uLnTx/>
                <a:uFillTx/>
                <a:latin typeface="Montserrat" pitchFamily="2" charset="0"/>
                <a:ea typeface="+mn-ea"/>
                <a:cs typeface="+mn-cs"/>
              </a:rPr>
              <a:t> | </a:t>
            </a:r>
            <a:r>
              <a:rPr kumimoji="0" lang="en-US" sz="1800" b="0" i="0" u="none" strike="noStrike" kern="1200" cap="none" spc="0" normalizeH="0" baseline="0" noProof="0" dirty="0">
                <a:ln>
                  <a:noFill/>
                </a:ln>
                <a:solidFill>
                  <a:prstClr val="white"/>
                </a:solidFill>
                <a:effectLst/>
                <a:uLnTx/>
                <a:uFillTx/>
                <a:latin typeface="Montserrat" pitchFamily="2" charset="0"/>
                <a:ea typeface="+mn-ea"/>
                <a:cs typeface="+mn-cs"/>
                <a:hlinkClick r:id="rId5">
                  <a:extLst>
                    <a:ext uri="{A12FA001-AC4F-418D-AE19-62706E023703}">
                      <ahyp:hlinkClr xmlns:ahyp="http://schemas.microsoft.com/office/drawing/2018/hyperlinkcolor" val="tx"/>
                    </a:ext>
                  </a:extLst>
                </a:hlinkClick>
              </a:rPr>
              <a:t>www.advisorinsights.ca</a:t>
            </a:r>
            <a:r>
              <a:rPr kumimoji="0" lang="en-US" sz="1800" b="0" i="0" u="none" strike="noStrike" kern="1200" cap="none" spc="0" normalizeH="0" baseline="0" noProof="0" dirty="0">
                <a:ln>
                  <a:noFill/>
                </a:ln>
                <a:solidFill>
                  <a:prstClr val="white"/>
                </a:solidFill>
                <a:effectLst/>
                <a:uLnTx/>
                <a:uFillTx/>
                <a:latin typeface="Montserrat" pitchFamily="2" charset="0"/>
                <a:ea typeface="+mn-ea"/>
                <a:cs typeface="+mn-cs"/>
              </a:rPr>
              <a:t> </a:t>
            </a:r>
          </a:p>
        </p:txBody>
      </p:sp>
      <p:graphicFrame>
        <p:nvGraphicFramePr>
          <p:cNvPr id="5" name="Chart 4">
            <a:extLst>
              <a:ext uri="{FF2B5EF4-FFF2-40B4-BE49-F238E27FC236}">
                <a16:creationId xmlns:a16="http://schemas.microsoft.com/office/drawing/2014/main" id="{7FE786FE-026E-4C68-AAEB-3832AF380A8D}"/>
              </a:ext>
            </a:extLst>
          </p:cNvPr>
          <p:cNvGraphicFramePr>
            <a:graphicFrameLocks/>
          </p:cNvGraphicFramePr>
          <p:nvPr>
            <p:extLst>
              <p:ext uri="{D42A27DB-BD31-4B8C-83A1-F6EECF244321}">
                <p14:modId xmlns:p14="http://schemas.microsoft.com/office/powerpoint/2010/main" val="1143991564"/>
              </p:ext>
            </p:extLst>
          </p:nvPr>
        </p:nvGraphicFramePr>
        <p:xfrm>
          <a:off x="1551799" y="1529381"/>
          <a:ext cx="9025819" cy="4354989"/>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973177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BDD6DA67-5DF8-9069-8281-0B3C8B1B986D}"/>
              </a:ext>
            </a:extLst>
          </p:cNvPr>
          <p:cNvGraphicFramePr>
            <a:graphicFrameLocks/>
          </p:cNvGraphicFramePr>
          <p:nvPr>
            <p:extLst>
              <p:ext uri="{D42A27DB-BD31-4B8C-83A1-F6EECF244321}">
                <p14:modId xmlns:p14="http://schemas.microsoft.com/office/powerpoint/2010/main" val="2037482564"/>
              </p:ext>
            </p:extLst>
          </p:nvPr>
        </p:nvGraphicFramePr>
        <p:xfrm>
          <a:off x="1551800" y="1266888"/>
          <a:ext cx="9025818" cy="4706287"/>
        </p:xfrm>
        <a:graphic>
          <a:graphicData uri="http://schemas.openxmlformats.org/drawingml/2006/chart">
            <c:chart xmlns:c="http://schemas.openxmlformats.org/drawingml/2006/chart" xmlns:r="http://schemas.openxmlformats.org/officeDocument/2006/relationships" r:id="rId2"/>
          </a:graphicData>
        </a:graphic>
      </p:graphicFrame>
      <p:sp>
        <p:nvSpPr>
          <p:cNvPr id="7" name="Footer Placeholder 3">
            <a:extLst>
              <a:ext uri="{FF2B5EF4-FFF2-40B4-BE49-F238E27FC236}">
                <a16:creationId xmlns:a16="http://schemas.microsoft.com/office/drawing/2014/main" id="{01AECF0C-A54A-77B6-DF29-67DDFA4BF9D2}"/>
              </a:ext>
            </a:extLst>
          </p:cNvPr>
          <p:cNvSpPr txBox="1">
            <a:spLocks/>
          </p:cNvSpPr>
          <p:nvPr/>
        </p:nvSpPr>
        <p:spPr>
          <a:xfrm>
            <a:off x="0" y="0"/>
            <a:ext cx="12191998" cy="1143001"/>
          </a:xfrm>
          <a:prstGeom prst="rect">
            <a:avLst/>
          </a:prstGeom>
          <a:solidFill>
            <a:srgbClr val="182145"/>
          </a:solidFill>
          <a:ln>
            <a:noFill/>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Calibri"/>
              <a:cs typeface="Calibri"/>
            </a:endParaRPr>
          </a:p>
        </p:txBody>
      </p:sp>
      <p:pic>
        <p:nvPicPr>
          <p:cNvPr id="9" name="Picture 8" descr="A black and white sign with white text&#10;&#10;Description automatically generated">
            <a:extLst>
              <a:ext uri="{FF2B5EF4-FFF2-40B4-BE49-F238E27FC236}">
                <a16:creationId xmlns:a16="http://schemas.microsoft.com/office/drawing/2014/main" id="{6E65D03E-1195-79D7-7DC7-23F91D438FAB}"/>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9757833" y="233679"/>
            <a:ext cx="2127251" cy="665057"/>
          </a:xfrm>
          <a:prstGeom prst="rect">
            <a:avLst/>
          </a:prstGeom>
        </p:spPr>
      </p:pic>
      <p:sp>
        <p:nvSpPr>
          <p:cNvPr id="4" name="TextBox 3">
            <a:extLst>
              <a:ext uri="{FF2B5EF4-FFF2-40B4-BE49-F238E27FC236}">
                <a16:creationId xmlns:a16="http://schemas.microsoft.com/office/drawing/2014/main" id="{BF2569BA-1964-F927-4D85-F7506E0F9845}"/>
              </a:ext>
            </a:extLst>
          </p:cNvPr>
          <p:cNvSpPr txBox="1"/>
          <p:nvPr/>
        </p:nvSpPr>
        <p:spPr>
          <a:xfrm>
            <a:off x="359228" y="228599"/>
            <a:ext cx="1003420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defRPr/>
            </a:pPr>
            <a:r>
              <a:rPr lang="en-US" sz="4400" dirty="0">
                <a:solidFill>
                  <a:srgbClr val="FFFFFF"/>
                </a:solidFill>
                <a:latin typeface="Montserrat" pitchFamily="2" charset="0"/>
                <a:cs typeface="Calibri" panose="020F0502020204030204"/>
              </a:rPr>
              <a:t>Unsustainable</a:t>
            </a:r>
            <a:r>
              <a:rPr kumimoji="0" lang="en-US" sz="4400" b="0" i="0" u="none" strike="noStrike" kern="1200" cap="none" spc="0" normalizeH="0" baseline="0" noProof="0" dirty="0">
                <a:ln>
                  <a:noFill/>
                </a:ln>
                <a:solidFill>
                  <a:srgbClr val="FFFFFF"/>
                </a:solidFill>
                <a:effectLst/>
                <a:uLnTx/>
                <a:uFillTx/>
                <a:latin typeface="Montserrat" pitchFamily="2" charset="0"/>
                <a:ea typeface="+mn-ea"/>
                <a:cs typeface="Calibri" panose="020F0502020204030204"/>
              </a:rPr>
              <a:t> Growth</a:t>
            </a:r>
            <a:endParaRPr kumimoji="0" lang="en-US" sz="4400" b="0" i="0" u="none" strike="noStrike" kern="1200" cap="none" spc="0" normalizeH="0" baseline="0" noProof="0" dirty="0">
              <a:ln>
                <a:noFill/>
              </a:ln>
              <a:solidFill>
                <a:prstClr val="white"/>
              </a:solidFill>
              <a:effectLst/>
              <a:uLnTx/>
              <a:uFillTx/>
              <a:latin typeface="Montserrat" pitchFamily="2" charset="0"/>
              <a:ea typeface="+mn-ea"/>
              <a:cs typeface="+mn-cs"/>
            </a:endParaRPr>
          </a:p>
        </p:txBody>
      </p:sp>
      <p:sp>
        <p:nvSpPr>
          <p:cNvPr id="2" name="Footer Placeholder 3">
            <a:extLst>
              <a:ext uri="{FF2B5EF4-FFF2-40B4-BE49-F238E27FC236}">
                <a16:creationId xmlns:a16="http://schemas.microsoft.com/office/drawing/2014/main" id="{716434EB-99AA-9228-F914-B00B8177D97A}"/>
              </a:ext>
            </a:extLst>
          </p:cNvPr>
          <p:cNvSpPr txBox="1">
            <a:spLocks/>
          </p:cNvSpPr>
          <p:nvPr/>
        </p:nvSpPr>
        <p:spPr>
          <a:xfrm>
            <a:off x="0" y="6343650"/>
            <a:ext cx="12191998" cy="514350"/>
          </a:xfrm>
          <a:prstGeom prst="rect">
            <a:avLst/>
          </a:prstGeom>
          <a:solidFill>
            <a:srgbClr val="182145"/>
          </a:solidFill>
          <a:ln>
            <a:noFill/>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Calibri"/>
              <a:cs typeface="Calibri"/>
            </a:endParaRPr>
          </a:p>
        </p:txBody>
      </p:sp>
      <p:sp>
        <p:nvSpPr>
          <p:cNvPr id="3" name="TextBox 2">
            <a:extLst>
              <a:ext uri="{FF2B5EF4-FFF2-40B4-BE49-F238E27FC236}">
                <a16:creationId xmlns:a16="http://schemas.microsoft.com/office/drawing/2014/main" id="{D74F8F5B-DD88-AB79-0643-7A35398689D4}"/>
              </a:ext>
            </a:extLst>
          </p:cNvPr>
          <p:cNvSpPr txBox="1"/>
          <p:nvPr/>
        </p:nvSpPr>
        <p:spPr>
          <a:xfrm>
            <a:off x="1725301" y="1176308"/>
            <a:ext cx="7874271" cy="369332"/>
          </a:xfrm>
          <a:prstGeom prst="rect">
            <a:avLst/>
          </a:prstGeom>
          <a:noFill/>
        </p:spPr>
        <p:txBody>
          <a:bodyPr wrap="none" rtlCol="0">
            <a:spAutoFit/>
          </a:bodyPr>
          <a:lstStyle/>
          <a:p>
            <a:pPr>
              <a:defRPr/>
            </a:pPr>
            <a:r>
              <a:rPr lang="en-US" b="1" dirty="0">
                <a:solidFill>
                  <a:prstClr val="black"/>
                </a:solidFill>
                <a:latin typeface="Montserrat" pitchFamily="2" charset="0"/>
              </a:rPr>
              <a:t>Canadian Economy Driven by Unsustainable Population Growth</a:t>
            </a:r>
            <a:endParaRPr kumimoji="0" lang="en-US" sz="1800" b="1" i="0" u="none" strike="noStrike" kern="1200" cap="none" spc="0" normalizeH="0" baseline="0" noProof="0" dirty="0">
              <a:ln>
                <a:noFill/>
              </a:ln>
              <a:solidFill>
                <a:prstClr val="black"/>
              </a:solidFill>
              <a:effectLst/>
              <a:uLnTx/>
              <a:uFillTx/>
              <a:latin typeface="Montserrat" pitchFamily="2" charset="0"/>
              <a:ea typeface="+mn-ea"/>
              <a:cs typeface="+mn-cs"/>
            </a:endParaRPr>
          </a:p>
        </p:txBody>
      </p:sp>
      <p:sp>
        <p:nvSpPr>
          <p:cNvPr id="6" name="TextBox 5">
            <a:extLst>
              <a:ext uri="{FF2B5EF4-FFF2-40B4-BE49-F238E27FC236}">
                <a16:creationId xmlns:a16="http://schemas.microsoft.com/office/drawing/2014/main" id="{E16514B9-2D27-8631-CB55-5D89BA80D129}"/>
              </a:ext>
            </a:extLst>
          </p:cNvPr>
          <p:cNvSpPr txBox="1"/>
          <p:nvPr/>
        </p:nvSpPr>
        <p:spPr>
          <a:xfrm>
            <a:off x="3371850" y="6421875"/>
            <a:ext cx="60692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Montserrat" pitchFamily="2" charset="0"/>
                <a:ea typeface="+mn-ea"/>
                <a:cs typeface="+mn-cs"/>
                <a:hlinkClick r:id="rId5">
                  <a:extLst>
                    <a:ext uri="{A12FA001-AC4F-418D-AE19-62706E023703}">
                      <ahyp:hlinkClr xmlns:ahyp="http://schemas.microsoft.com/office/drawing/2018/hyperlinkcolor" val="tx"/>
                    </a:ext>
                  </a:extLst>
                </a:hlinkClick>
              </a:rPr>
              <a:t>Info@advisorinsights.ca</a:t>
            </a:r>
            <a:r>
              <a:rPr kumimoji="0" lang="en-US" sz="1800" b="0" i="0" u="none" strike="noStrike" kern="1200" cap="none" spc="0" normalizeH="0" baseline="0" noProof="0" dirty="0">
                <a:ln>
                  <a:noFill/>
                </a:ln>
                <a:solidFill>
                  <a:prstClr val="white"/>
                </a:solidFill>
                <a:effectLst/>
                <a:uLnTx/>
                <a:uFillTx/>
                <a:latin typeface="Montserrat" pitchFamily="2" charset="0"/>
                <a:ea typeface="+mn-ea"/>
                <a:cs typeface="+mn-cs"/>
              </a:rPr>
              <a:t> | </a:t>
            </a:r>
            <a:r>
              <a:rPr kumimoji="0" lang="en-US" sz="1800" b="0" i="0" u="none" strike="noStrike" kern="1200" cap="none" spc="0" normalizeH="0" baseline="0" noProof="0" dirty="0">
                <a:ln>
                  <a:noFill/>
                </a:ln>
                <a:solidFill>
                  <a:prstClr val="white"/>
                </a:solidFill>
                <a:effectLst/>
                <a:uLnTx/>
                <a:uFillTx/>
                <a:latin typeface="Montserrat" pitchFamily="2" charset="0"/>
                <a:ea typeface="+mn-ea"/>
                <a:cs typeface="+mn-cs"/>
                <a:hlinkClick r:id="rId6">
                  <a:extLst>
                    <a:ext uri="{A12FA001-AC4F-418D-AE19-62706E023703}">
                      <ahyp:hlinkClr xmlns:ahyp="http://schemas.microsoft.com/office/drawing/2018/hyperlinkcolor" val="tx"/>
                    </a:ext>
                  </a:extLst>
                </a:hlinkClick>
              </a:rPr>
              <a:t>www.advisorinsights.ca</a:t>
            </a:r>
            <a:r>
              <a:rPr kumimoji="0" lang="en-US" sz="1800" b="0" i="0" u="none" strike="noStrike" kern="1200" cap="none" spc="0" normalizeH="0" baseline="0" noProof="0" dirty="0">
                <a:ln>
                  <a:noFill/>
                </a:ln>
                <a:solidFill>
                  <a:prstClr val="white"/>
                </a:solidFill>
                <a:effectLst/>
                <a:uLnTx/>
                <a:uFillTx/>
                <a:latin typeface="Montserrat" pitchFamily="2" charset="0"/>
                <a:ea typeface="+mn-ea"/>
                <a:cs typeface="+mn-cs"/>
              </a:rPr>
              <a:t> </a:t>
            </a:r>
          </a:p>
        </p:txBody>
      </p:sp>
    </p:spTree>
    <p:extLst>
      <p:ext uri="{BB962C8B-B14F-4D97-AF65-F5344CB8AC3E}">
        <p14:creationId xmlns:p14="http://schemas.microsoft.com/office/powerpoint/2010/main" val="1364421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357B0C5C-3F23-AEFE-C5AB-5F90D06B18B1}"/>
              </a:ext>
            </a:extLst>
          </p:cNvPr>
          <p:cNvGraphicFramePr>
            <a:graphicFrameLocks/>
          </p:cNvGraphicFramePr>
          <p:nvPr>
            <p:extLst>
              <p:ext uri="{D42A27DB-BD31-4B8C-83A1-F6EECF244321}">
                <p14:modId xmlns:p14="http://schemas.microsoft.com/office/powerpoint/2010/main" val="3591451342"/>
              </p:ext>
            </p:extLst>
          </p:nvPr>
        </p:nvGraphicFramePr>
        <p:xfrm>
          <a:off x="1551799" y="1550853"/>
          <a:ext cx="9025819" cy="4354989"/>
        </p:xfrm>
        <a:graphic>
          <a:graphicData uri="http://schemas.openxmlformats.org/drawingml/2006/chart">
            <c:chart xmlns:c="http://schemas.openxmlformats.org/drawingml/2006/chart" xmlns:r="http://schemas.openxmlformats.org/officeDocument/2006/relationships" r:id="rId2"/>
          </a:graphicData>
        </a:graphic>
      </p:graphicFrame>
      <p:sp>
        <p:nvSpPr>
          <p:cNvPr id="7" name="Footer Placeholder 3">
            <a:extLst>
              <a:ext uri="{FF2B5EF4-FFF2-40B4-BE49-F238E27FC236}">
                <a16:creationId xmlns:a16="http://schemas.microsoft.com/office/drawing/2014/main" id="{01AECF0C-A54A-77B6-DF29-67DDFA4BF9D2}"/>
              </a:ext>
            </a:extLst>
          </p:cNvPr>
          <p:cNvSpPr txBox="1">
            <a:spLocks/>
          </p:cNvSpPr>
          <p:nvPr/>
        </p:nvSpPr>
        <p:spPr>
          <a:xfrm>
            <a:off x="0" y="0"/>
            <a:ext cx="12191998" cy="1143001"/>
          </a:xfrm>
          <a:prstGeom prst="rect">
            <a:avLst/>
          </a:prstGeom>
          <a:solidFill>
            <a:srgbClr val="182145"/>
          </a:solidFill>
          <a:ln>
            <a:noFill/>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Calibri"/>
              <a:cs typeface="Calibri"/>
            </a:endParaRPr>
          </a:p>
        </p:txBody>
      </p:sp>
      <p:pic>
        <p:nvPicPr>
          <p:cNvPr id="9" name="Picture 8" descr="A black and white sign with white text&#10;&#10;Description automatically generated">
            <a:extLst>
              <a:ext uri="{FF2B5EF4-FFF2-40B4-BE49-F238E27FC236}">
                <a16:creationId xmlns:a16="http://schemas.microsoft.com/office/drawing/2014/main" id="{6E65D03E-1195-79D7-7DC7-23F91D438FAB}"/>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9757833" y="233679"/>
            <a:ext cx="2127251" cy="665057"/>
          </a:xfrm>
          <a:prstGeom prst="rect">
            <a:avLst/>
          </a:prstGeom>
        </p:spPr>
      </p:pic>
      <p:sp>
        <p:nvSpPr>
          <p:cNvPr id="4" name="TextBox 3">
            <a:extLst>
              <a:ext uri="{FF2B5EF4-FFF2-40B4-BE49-F238E27FC236}">
                <a16:creationId xmlns:a16="http://schemas.microsoft.com/office/drawing/2014/main" id="{BF2569BA-1964-F927-4D85-F7506E0F9845}"/>
              </a:ext>
            </a:extLst>
          </p:cNvPr>
          <p:cNvSpPr txBox="1"/>
          <p:nvPr/>
        </p:nvSpPr>
        <p:spPr>
          <a:xfrm>
            <a:off x="359228" y="228599"/>
            <a:ext cx="1003420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defRPr/>
            </a:pPr>
            <a:r>
              <a:rPr lang="en-US" sz="4400" dirty="0">
                <a:solidFill>
                  <a:srgbClr val="FFFFFF"/>
                </a:solidFill>
                <a:latin typeface="Montserrat" pitchFamily="2" charset="0"/>
                <a:cs typeface="Calibri" panose="020F0502020204030204"/>
              </a:rPr>
              <a:t>Housing Feeling the Pressure…</a:t>
            </a:r>
            <a:endParaRPr kumimoji="0" lang="en-US" sz="4400" b="0" i="0" u="none" strike="noStrike" kern="1200" cap="none" spc="0" normalizeH="0" baseline="0" noProof="0" dirty="0">
              <a:ln>
                <a:noFill/>
              </a:ln>
              <a:solidFill>
                <a:prstClr val="white"/>
              </a:solidFill>
              <a:effectLst/>
              <a:uLnTx/>
              <a:uFillTx/>
              <a:latin typeface="Montserrat" pitchFamily="2" charset="0"/>
              <a:ea typeface="+mn-ea"/>
              <a:cs typeface="+mn-cs"/>
            </a:endParaRPr>
          </a:p>
        </p:txBody>
      </p:sp>
      <p:sp>
        <p:nvSpPr>
          <p:cNvPr id="2" name="Footer Placeholder 3">
            <a:extLst>
              <a:ext uri="{FF2B5EF4-FFF2-40B4-BE49-F238E27FC236}">
                <a16:creationId xmlns:a16="http://schemas.microsoft.com/office/drawing/2014/main" id="{716434EB-99AA-9228-F914-B00B8177D97A}"/>
              </a:ext>
            </a:extLst>
          </p:cNvPr>
          <p:cNvSpPr txBox="1">
            <a:spLocks/>
          </p:cNvSpPr>
          <p:nvPr/>
        </p:nvSpPr>
        <p:spPr>
          <a:xfrm>
            <a:off x="0" y="6343650"/>
            <a:ext cx="12191998" cy="514350"/>
          </a:xfrm>
          <a:prstGeom prst="rect">
            <a:avLst/>
          </a:prstGeom>
          <a:solidFill>
            <a:srgbClr val="182145"/>
          </a:solidFill>
          <a:ln>
            <a:noFill/>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Calibri"/>
              <a:cs typeface="Calibri"/>
            </a:endParaRPr>
          </a:p>
        </p:txBody>
      </p:sp>
      <p:sp>
        <p:nvSpPr>
          <p:cNvPr id="3" name="TextBox 2">
            <a:extLst>
              <a:ext uri="{FF2B5EF4-FFF2-40B4-BE49-F238E27FC236}">
                <a16:creationId xmlns:a16="http://schemas.microsoft.com/office/drawing/2014/main" id="{D74F8F5B-DD88-AB79-0643-7A35398689D4}"/>
              </a:ext>
            </a:extLst>
          </p:cNvPr>
          <p:cNvSpPr txBox="1"/>
          <p:nvPr/>
        </p:nvSpPr>
        <p:spPr>
          <a:xfrm>
            <a:off x="1795639" y="1211477"/>
            <a:ext cx="345479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ontserrat" pitchFamily="2" charset="0"/>
                <a:ea typeface="+mn-ea"/>
                <a:cs typeface="+mn-cs"/>
              </a:rPr>
              <a:t>Housing Pressures Persist</a:t>
            </a:r>
          </a:p>
        </p:txBody>
      </p:sp>
      <p:sp>
        <p:nvSpPr>
          <p:cNvPr id="6" name="TextBox 5">
            <a:extLst>
              <a:ext uri="{FF2B5EF4-FFF2-40B4-BE49-F238E27FC236}">
                <a16:creationId xmlns:a16="http://schemas.microsoft.com/office/drawing/2014/main" id="{E16514B9-2D27-8631-CB55-5D89BA80D129}"/>
              </a:ext>
            </a:extLst>
          </p:cNvPr>
          <p:cNvSpPr txBox="1"/>
          <p:nvPr/>
        </p:nvSpPr>
        <p:spPr>
          <a:xfrm>
            <a:off x="3371850" y="6421875"/>
            <a:ext cx="60692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Montserrat" pitchFamily="2" charset="0"/>
                <a:ea typeface="+mn-ea"/>
                <a:cs typeface="+mn-cs"/>
                <a:hlinkClick r:id="rId5">
                  <a:extLst>
                    <a:ext uri="{A12FA001-AC4F-418D-AE19-62706E023703}">
                      <ahyp:hlinkClr xmlns:ahyp="http://schemas.microsoft.com/office/drawing/2018/hyperlinkcolor" val="tx"/>
                    </a:ext>
                  </a:extLst>
                </a:hlinkClick>
              </a:rPr>
              <a:t>Info@advisorinsights.ca</a:t>
            </a:r>
            <a:r>
              <a:rPr kumimoji="0" lang="en-US" sz="1800" b="0" i="0" u="none" strike="noStrike" kern="1200" cap="none" spc="0" normalizeH="0" baseline="0" noProof="0" dirty="0">
                <a:ln>
                  <a:noFill/>
                </a:ln>
                <a:solidFill>
                  <a:prstClr val="white"/>
                </a:solidFill>
                <a:effectLst/>
                <a:uLnTx/>
                <a:uFillTx/>
                <a:latin typeface="Montserrat" pitchFamily="2" charset="0"/>
                <a:ea typeface="+mn-ea"/>
                <a:cs typeface="+mn-cs"/>
              </a:rPr>
              <a:t> | </a:t>
            </a:r>
            <a:r>
              <a:rPr kumimoji="0" lang="en-US" sz="1800" b="0" i="0" u="none" strike="noStrike" kern="1200" cap="none" spc="0" normalizeH="0" baseline="0" noProof="0" dirty="0">
                <a:ln>
                  <a:noFill/>
                </a:ln>
                <a:solidFill>
                  <a:prstClr val="white"/>
                </a:solidFill>
                <a:effectLst/>
                <a:uLnTx/>
                <a:uFillTx/>
                <a:latin typeface="Montserrat" pitchFamily="2" charset="0"/>
                <a:ea typeface="+mn-ea"/>
                <a:cs typeface="+mn-cs"/>
                <a:hlinkClick r:id="rId6">
                  <a:extLst>
                    <a:ext uri="{A12FA001-AC4F-418D-AE19-62706E023703}">
                      <ahyp:hlinkClr xmlns:ahyp="http://schemas.microsoft.com/office/drawing/2018/hyperlinkcolor" val="tx"/>
                    </a:ext>
                  </a:extLst>
                </a:hlinkClick>
              </a:rPr>
              <a:t>www.advisorinsights.ca</a:t>
            </a:r>
            <a:r>
              <a:rPr kumimoji="0" lang="en-US" sz="1800" b="0" i="0" u="none" strike="noStrike" kern="1200" cap="none" spc="0" normalizeH="0" baseline="0" noProof="0" dirty="0">
                <a:ln>
                  <a:noFill/>
                </a:ln>
                <a:solidFill>
                  <a:prstClr val="white"/>
                </a:solidFill>
                <a:effectLst/>
                <a:uLnTx/>
                <a:uFillTx/>
                <a:latin typeface="Montserrat" pitchFamily="2" charset="0"/>
                <a:ea typeface="+mn-ea"/>
                <a:cs typeface="+mn-cs"/>
              </a:rPr>
              <a:t> </a:t>
            </a:r>
          </a:p>
        </p:txBody>
      </p:sp>
    </p:spTree>
    <p:extLst>
      <p:ext uri="{BB962C8B-B14F-4D97-AF65-F5344CB8AC3E}">
        <p14:creationId xmlns:p14="http://schemas.microsoft.com/office/powerpoint/2010/main" val="1243134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F9AA7ACB-B7BC-26EB-89BA-C411FFE588FE}"/>
              </a:ext>
            </a:extLst>
          </p:cNvPr>
          <p:cNvGraphicFramePr>
            <a:graphicFrameLocks/>
          </p:cNvGraphicFramePr>
          <p:nvPr>
            <p:extLst>
              <p:ext uri="{D42A27DB-BD31-4B8C-83A1-F6EECF244321}">
                <p14:modId xmlns:p14="http://schemas.microsoft.com/office/powerpoint/2010/main" val="1442492571"/>
              </p:ext>
            </p:extLst>
          </p:nvPr>
        </p:nvGraphicFramePr>
        <p:xfrm>
          <a:off x="1551799" y="1537586"/>
          <a:ext cx="9025819" cy="4354990"/>
        </p:xfrm>
        <a:graphic>
          <a:graphicData uri="http://schemas.openxmlformats.org/drawingml/2006/chart">
            <c:chart xmlns:c="http://schemas.openxmlformats.org/drawingml/2006/chart" xmlns:r="http://schemas.openxmlformats.org/officeDocument/2006/relationships" r:id="rId2"/>
          </a:graphicData>
        </a:graphic>
      </p:graphicFrame>
      <p:sp>
        <p:nvSpPr>
          <p:cNvPr id="7" name="Footer Placeholder 3">
            <a:extLst>
              <a:ext uri="{FF2B5EF4-FFF2-40B4-BE49-F238E27FC236}">
                <a16:creationId xmlns:a16="http://schemas.microsoft.com/office/drawing/2014/main" id="{01AECF0C-A54A-77B6-DF29-67DDFA4BF9D2}"/>
              </a:ext>
            </a:extLst>
          </p:cNvPr>
          <p:cNvSpPr txBox="1">
            <a:spLocks/>
          </p:cNvSpPr>
          <p:nvPr/>
        </p:nvSpPr>
        <p:spPr>
          <a:xfrm>
            <a:off x="0" y="0"/>
            <a:ext cx="12191998" cy="1143001"/>
          </a:xfrm>
          <a:prstGeom prst="rect">
            <a:avLst/>
          </a:prstGeom>
          <a:solidFill>
            <a:srgbClr val="182145"/>
          </a:solidFill>
          <a:ln>
            <a:noFill/>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Calibri"/>
              <a:cs typeface="Calibri"/>
            </a:endParaRPr>
          </a:p>
        </p:txBody>
      </p:sp>
      <p:pic>
        <p:nvPicPr>
          <p:cNvPr id="9" name="Picture 8" descr="A black and white sign with white text&#10;&#10;Description automatically generated">
            <a:extLst>
              <a:ext uri="{FF2B5EF4-FFF2-40B4-BE49-F238E27FC236}">
                <a16:creationId xmlns:a16="http://schemas.microsoft.com/office/drawing/2014/main" id="{6E65D03E-1195-79D7-7DC7-23F91D438FAB}"/>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9757833" y="233679"/>
            <a:ext cx="2127251" cy="665057"/>
          </a:xfrm>
          <a:prstGeom prst="rect">
            <a:avLst/>
          </a:prstGeom>
        </p:spPr>
      </p:pic>
      <p:sp>
        <p:nvSpPr>
          <p:cNvPr id="4" name="TextBox 3">
            <a:extLst>
              <a:ext uri="{FF2B5EF4-FFF2-40B4-BE49-F238E27FC236}">
                <a16:creationId xmlns:a16="http://schemas.microsoft.com/office/drawing/2014/main" id="{BF2569BA-1964-F927-4D85-F7506E0F9845}"/>
              </a:ext>
            </a:extLst>
          </p:cNvPr>
          <p:cNvSpPr txBox="1"/>
          <p:nvPr/>
        </p:nvSpPr>
        <p:spPr>
          <a:xfrm>
            <a:off x="159937" y="228599"/>
            <a:ext cx="1003420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defRPr/>
            </a:pPr>
            <a:r>
              <a:rPr lang="en-US" sz="4400" dirty="0">
                <a:solidFill>
                  <a:srgbClr val="FFFFFF"/>
                </a:solidFill>
                <a:latin typeface="Montserrat" pitchFamily="2" charset="0"/>
                <a:cs typeface="Calibri" panose="020F0502020204030204"/>
              </a:rPr>
              <a:t>…and </a:t>
            </a:r>
            <a:r>
              <a:rPr kumimoji="0" lang="en-US" sz="4400" b="0" i="0" u="none" strike="noStrike" kern="1200" cap="none" spc="0" normalizeH="0" baseline="0" noProof="0" dirty="0" err="1">
                <a:ln>
                  <a:noFill/>
                </a:ln>
                <a:solidFill>
                  <a:srgbClr val="FFFFFF"/>
                </a:solidFill>
                <a:effectLst/>
                <a:uLnTx/>
                <a:uFillTx/>
                <a:latin typeface="Montserrat" pitchFamily="2" charset="0"/>
                <a:ea typeface="+mn-ea"/>
                <a:cs typeface="Calibri" panose="020F0502020204030204"/>
              </a:rPr>
              <a:t>Slac</a:t>
            </a:r>
            <a:r>
              <a:rPr lang="en-US" sz="4400" dirty="0">
                <a:solidFill>
                  <a:srgbClr val="FFFFFF"/>
                </a:solidFill>
                <a:latin typeface="Montserrat" pitchFamily="2" charset="0"/>
                <a:cs typeface="Calibri" panose="020F0502020204030204"/>
              </a:rPr>
              <a:t>k in the Labour Markets</a:t>
            </a:r>
            <a:endParaRPr kumimoji="0" lang="en-US" sz="4400" b="0" i="0" u="none" strike="noStrike" kern="1200" cap="none" spc="0" normalizeH="0" baseline="0" noProof="0" dirty="0">
              <a:ln>
                <a:noFill/>
              </a:ln>
              <a:solidFill>
                <a:prstClr val="white"/>
              </a:solidFill>
              <a:effectLst/>
              <a:uLnTx/>
              <a:uFillTx/>
              <a:latin typeface="Montserrat" pitchFamily="2" charset="0"/>
              <a:ea typeface="+mn-ea"/>
              <a:cs typeface="+mn-cs"/>
            </a:endParaRPr>
          </a:p>
        </p:txBody>
      </p:sp>
      <p:sp>
        <p:nvSpPr>
          <p:cNvPr id="2" name="Footer Placeholder 3">
            <a:extLst>
              <a:ext uri="{FF2B5EF4-FFF2-40B4-BE49-F238E27FC236}">
                <a16:creationId xmlns:a16="http://schemas.microsoft.com/office/drawing/2014/main" id="{716434EB-99AA-9228-F914-B00B8177D97A}"/>
              </a:ext>
            </a:extLst>
          </p:cNvPr>
          <p:cNvSpPr txBox="1">
            <a:spLocks/>
          </p:cNvSpPr>
          <p:nvPr/>
        </p:nvSpPr>
        <p:spPr>
          <a:xfrm>
            <a:off x="0" y="6343650"/>
            <a:ext cx="12191998" cy="514350"/>
          </a:xfrm>
          <a:prstGeom prst="rect">
            <a:avLst/>
          </a:prstGeom>
          <a:solidFill>
            <a:srgbClr val="182145"/>
          </a:solidFill>
          <a:ln>
            <a:noFill/>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Calibri"/>
              <a:cs typeface="Calibri"/>
            </a:endParaRPr>
          </a:p>
        </p:txBody>
      </p:sp>
      <p:sp>
        <p:nvSpPr>
          <p:cNvPr id="3" name="TextBox 2">
            <a:extLst>
              <a:ext uri="{FF2B5EF4-FFF2-40B4-BE49-F238E27FC236}">
                <a16:creationId xmlns:a16="http://schemas.microsoft.com/office/drawing/2014/main" id="{D74F8F5B-DD88-AB79-0643-7A35398689D4}"/>
              </a:ext>
            </a:extLst>
          </p:cNvPr>
          <p:cNvSpPr txBox="1"/>
          <p:nvPr/>
        </p:nvSpPr>
        <p:spPr>
          <a:xfrm>
            <a:off x="1795639" y="1211477"/>
            <a:ext cx="5270995" cy="369332"/>
          </a:xfrm>
          <a:prstGeom prst="rect">
            <a:avLst/>
          </a:prstGeom>
          <a:noFill/>
        </p:spPr>
        <p:txBody>
          <a:bodyPr wrap="none" rtlCol="0">
            <a:spAutoFit/>
          </a:bodyPr>
          <a:lstStyle/>
          <a:p>
            <a:pPr>
              <a:defRPr/>
            </a:pPr>
            <a:r>
              <a:rPr lang="en-US" b="1" dirty="0">
                <a:solidFill>
                  <a:prstClr val="black"/>
                </a:solidFill>
                <a:latin typeface="Montserrat" pitchFamily="2" charset="0"/>
              </a:rPr>
              <a:t>Population Growth Outpaces Job Creation</a:t>
            </a:r>
            <a:endParaRPr kumimoji="0" lang="en-US" sz="1800" b="1" i="0" u="none" strike="noStrike" kern="1200" cap="none" spc="0" normalizeH="0" baseline="0" noProof="0" dirty="0">
              <a:ln>
                <a:noFill/>
              </a:ln>
              <a:solidFill>
                <a:prstClr val="black"/>
              </a:solidFill>
              <a:effectLst/>
              <a:uLnTx/>
              <a:uFillTx/>
              <a:latin typeface="Montserrat" pitchFamily="2" charset="0"/>
              <a:ea typeface="+mn-ea"/>
              <a:cs typeface="+mn-cs"/>
            </a:endParaRPr>
          </a:p>
        </p:txBody>
      </p:sp>
      <p:sp>
        <p:nvSpPr>
          <p:cNvPr id="6" name="TextBox 5">
            <a:extLst>
              <a:ext uri="{FF2B5EF4-FFF2-40B4-BE49-F238E27FC236}">
                <a16:creationId xmlns:a16="http://schemas.microsoft.com/office/drawing/2014/main" id="{E16514B9-2D27-8631-CB55-5D89BA80D129}"/>
              </a:ext>
            </a:extLst>
          </p:cNvPr>
          <p:cNvSpPr txBox="1"/>
          <p:nvPr/>
        </p:nvSpPr>
        <p:spPr>
          <a:xfrm>
            <a:off x="3371850" y="6421875"/>
            <a:ext cx="60692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Montserrat" pitchFamily="2" charset="0"/>
                <a:ea typeface="+mn-ea"/>
                <a:cs typeface="+mn-cs"/>
                <a:hlinkClick r:id="rId5">
                  <a:extLst>
                    <a:ext uri="{A12FA001-AC4F-418D-AE19-62706E023703}">
                      <ahyp:hlinkClr xmlns:ahyp="http://schemas.microsoft.com/office/drawing/2018/hyperlinkcolor" val="tx"/>
                    </a:ext>
                  </a:extLst>
                </a:hlinkClick>
              </a:rPr>
              <a:t>Info@advisorinsights.ca</a:t>
            </a:r>
            <a:r>
              <a:rPr kumimoji="0" lang="en-US" sz="1800" b="0" i="0" u="none" strike="noStrike" kern="1200" cap="none" spc="0" normalizeH="0" baseline="0" noProof="0" dirty="0">
                <a:ln>
                  <a:noFill/>
                </a:ln>
                <a:solidFill>
                  <a:prstClr val="white"/>
                </a:solidFill>
                <a:effectLst/>
                <a:uLnTx/>
                <a:uFillTx/>
                <a:latin typeface="Montserrat" pitchFamily="2" charset="0"/>
                <a:ea typeface="+mn-ea"/>
                <a:cs typeface="+mn-cs"/>
              </a:rPr>
              <a:t> | </a:t>
            </a:r>
            <a:r>
              <a:rPr kumimoji="0" lang="en-US" sz="1800" b="0" i="0" u="none" strike="noStrike" kern="1200" cap="none" spc="0" normalizeH="0" baseline="0" noProof="0" dirty="0">
                <a:ln>
                  <a:noFill/>
                </a:ln>
                <a:solidFill>
                  <a:prstClr val="white"/>
                </a:solidFill>
                <a:effectLst/>
                <a:uLnTx/>
                <a:uFillTx/>
                <a:latin typeface="Montserrat" pitchFamily="2" charset="0"/>
                <a:ea typeface="+mn-ea"/>
                <a:cs typeface="+mn-cs"/>
                <a:hlinkClick r:id="rId6">
                  <a:extLst>
                    <a:ext uri="{A12FA001-AC4F-418D-AE19-62706E023703}">
                      <ahyp:hlinkClr xmlns:ahyp="http://schemas.microsoft.com/office/drawing/2018/hyperlinkcolor" val="tx"/>
                    </a:ext>
                  </a:extLst>
                </a:hlinkClick>
              </a:rPr>
              <a:t>www.advisorinsights.ca</a:t>
            </a:r>
            <a:r>
              <a:rPr kumimoji="0" lang="en-US" sz="1800" b="0" i="0" u="none" strike="noStrike" kern="1200" cap="none" spc="0" normalizeH="0" baseline="0" noProof="0" dirty="0">
                <a:ln>
                  <a:noFill/>
                </a:ln>
                <a:solidFill>
                  <a:prstClr val="white"/>
                </a:solidFill>
                <a:effectLst/>
                <a:uLnTx/>
                <a:uFillTx/>
                <a:latin typeface="Montserrat" pitchFamily="2" charset="0"/>
                <a:ea typeface="+mn-ea"/>
                <a:cs typeface="+mn-cs"/>
              </a:rPr>
              <a:t> </a:t>
            </a:r>
          </a:p>
        </p:txBody>
      </p:sp>
      <p:pic>
        <p:nvPicPr>
          <p:cNvPr id="10" name="Picture 9">
            <a:extLst>
              <a:ext uri="{FF2B5EF4-FFF2-40B4-BE49-F238E27FC236}">
                <a16:creationId xmlns:a16="http://schemas.microsoft.com/office/drawing/2014/main" id="{F625DB49-B149-E1EE-9C02-E1BFFF1B36F4}"/>
              </a:ext>
            </a:extLst>
          </p:cNvPr>
          <p:cNvPicPr>
            <a:picLocks noChangeAspect="1"/>
          </p:cNvPicPr>
          <p:nvPr/>
        </p:nvPicPr>
        <p:blipFill>
          <a:blip r:embed="rId7"/>
          <a:stretch>
            <a:fillRect/>
          </a:stretch>
        </p:blipFill>
        <p:spPr>
          <a:xfrm>
            <a:off x="1422846" y="1552207"/>
            <a:ext cx="9182186" cy="4410708"/>
          </a:xfrm>
          <a:prstGeom prst="rect">
            <a:avLst/>
          </a:prstGeom>
        </p:spPr>
      </p:pic>
    </p:spTree>
    <p:extLst>
      <p:ext uri="{BB962C8B-B14F-4D97-AF65-F5344CB8AC3E}">
        <p14:creationId xmlns:p14="http://schemas.microsoft.com/office/powerpoint/2010/main" val="1219274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01AECF0C-A54A-77B6-DF29-67DDFA4BF9D2}"/>
              </a:ext>
            </a:extLst>
          </p:cNvPr>
          <p:cNvSpPr txBox="1">
            <a:spLocks/>
          </p:cNvSpPr>
          <p:nvPr/>
        </p:nvSpPr>
        <p:spPr>
          <a:xfrm>
            <a:off x="0" y="0"/>
            <a:ext cx="12191998" cy="1143001"/>
          </a:xfrm>
          <a:prstGeom prst="rect">
            <a:avLst/>
          </a:prstGeom>
          <a:solidFill>
            <a:srgbClr val="182145"/>
          </a:solidFill>
          <a:ln>
            <a:noFill/>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Calibri"/>
              <a:cs typeface="Calibri"/>
            </a:endParaRPr>
          </a:p>
        </p:txBody>
      </p:sp>
      <p:pic>
        <p:nvPicPr>
          <p:cNvPr id="9" name="Picture 8" descr="A black and white sign with white text&#10;&#10;Description automatically generated">
            <a:extLst>
              <a:ext uri="{FF2B5EF4-FFF2-40B4-BE49-F238E27FC236}">
                <a16:creationId xmlns:a16="http://schemas.microsoft.com/office/drawing/2014/main" id="{6E65D03E-1195-79D7-7DC7-23F91D438FA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9757833" y="233679"/>
            <a:ext cx="2127251" cy="665057"/>
          </a:xfrm>
          <a:prstGeom prst="rect">
            <a:avLst/>
          </a:prstGeom>
        </p:spPr>
      </p:pic>
      <p:sp>
        <p:nvSpPr>
          <p:cNvPr id="2" name="Footer Placeholder 3">
            <a:extLst>
              <a:ext uri="{FF2B5EF4-FFF2-40B4-BE49-F238E27FC236}">
                <a16:creationId xmlns:a16="http://schemas.microsoft.com/office/drawing/2014/main" id="{716434EB-99AA-9228-F914-B00B8177D97A}"/>
              </a:ext>
            </a:extLst>
          </p:cNvPr>
          <p:cNvSpPr txBox="1">
            <a:spLocks/>
          </p:cNvSpPr>
          <p:nvPr/>
        </p:nvSpPr>
        <p:spPr>
          <a:xfrm>
            <a:off x="0" y="6343650"/>
            <a:ext cx="12191998" cy="514350"/>
          </a:xfrm>
          <a:prstGeom prst="rect">
            <a:avLst/>
          </a:prstGeom>
          <a:solidFill>
            <a:srgbClr val="182145"/>
          </a:solidFill>
          <a:ln>
            <a:noFill/>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Calibri"/>
              <a:cs typeface="Calibri"/>
            </a:endParaRPr>
          </a:p>
        </p:txBody>
      </p:sp>
      <p:sp>
        <p:nvSpPr>
          <p:cNvPr id="6" name="TextBox 5">
            <a:extLst>
              <a:ext uri="{FF2B5EF4-FFF2-40B4-BE49-F238E27FC236}">
                <a16:creationId xmlns:a16="http://schemas.microsoft.com/office/drawing/2014/main" id="{E16514B9-2D27-8631-CB55-5D89BA80D129}"/>
              </a:ext>
            </a:extLst>
          </p:cNvPr>
          <p:cNvSpPr txBox="1"/>
          <p:nvPr/>
        </p:nvSpPr>
        <p:spPr>
          <a:xfrm>
            <a:off x="3371850" y="6421875"/>
            <a:ext cx="60692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Montserrat" pitchFamily="2" charset="0"/>
                <a:ea typeface="+mn-ea"/>
                <a:cs typeface="+mn-cs"/>
                <a:hlinkClick r:id="rId4">
                  <a:extLst>
                    <a:ext uri="{A12FA001-AC4F-418D-AE19-62706E023703}">
                      <ahyp:hlinkClr xmlns:ahyp="http://schemas.microsoft.com/office/drawing/2018/hyperlinkcolor" val="tx"/>
                    </a:ext>
                  </a:extLst>
                </a:hlinkClick>
              </a:rPr>
              <a:t>Info@advisorinsights.ca</a:t>
            </a:r>
            <a:r>
              <a:rPr kumimoji="0" lang="en-US" sz="1800" b="0" i="0" u="none" strike="noStrike" kern="1200" cap="none" spc="0" normalizeH="0" baseline="0" noProof="0" dirty="0">
                <a:ln>
                  <a:noFill/>
                </a:ln>
                <a:solidFill>
                  <a:prstClr val="white"/>
                </a:solidFill>
                <a:effectLst/>
                <a:uLnTx/>
                <a:uFillTx/>
                <a:latin typeface="Montserrat" pitchFamily="2" charset="0"/>
                <a:ea typeface="+mn-ea"/>
                <a:cs typeface="+mn-cs"/>
              </a:rPr>
              <a:t> | </a:t>
            </a:r>
            <a:r>
              <a:rPr kumimoji="0" lang="en-US" sz="1800" b="0" i="0" u="none" strike="noStrike" kern="1200" cap="none" spc="0" normalizeH="0" baseline="0" noProof="0" dirty="0">
                <a:ln>
                  <a:noFill/>
                </a:ln>
                <a:solidFill>
                  <a:prstClr val="white"/>
                </a:solidFill>
                <a:effectLst/>
                <a:uLnTx/>
                <a:uFillTx/>
                <a:latin typeface="Montserrat" pitchFamily="2" charset="0"/>
                <a:ea typeface="+mn-ea"/>
                <a:cs typeface="+mn-cs"/>
                <a:hlinkClick r:id="rId5">
                  <a:extLst>
                    <a:ext uri="{A12FA001-AC4F-418D-AE19-62706E023703}">
                      <ahyp:hlinkClr xmlns:ahyp="http://schemas.microsoft.com/office/drawing/2018/hyperlinkcolor" val="tx"/>
                    </a:ext>
                  </a:extLst>
                </a:hlinkClick>
              </a:rPr>
              <a:t>www.advisorinsights.ca</a:t>
            </a:r>
            <a:r>
              <a:rPr kumimoji="0" lang="en-US" sz="1800" b="0" i="0" u="none" strike="noStrike" kern="1200" cap="none" spc="0" normalizeH="0" baseline="0" noProof="0" dirty="0">
                <a:ln>
                  <a:noFill/>
                </a:ln>
                <a:solidFill>
                  <a:prstClr val="white"/>
                </a:solidFill>
                <a:effectLst/>
                <a:uLnTx/>
                <a:uFillTx/>
                <a:latin typeface="Montserrat" pitchFamily="2" charset="0"/>
                <a:ea typeface="+mn-ea"/>
                <a:cs typeface="+mn-cs"/>
              </a:rPr>
              <a:t> </a:t>
            </a:r>
          </a:p>
        </p:txBody>
      </p:sp>
      <p:sp>
        <p:nvSpPr>
          <p:cNvPr id="8" name="TextBox 7">
            <a:extLst>
              <a:ext uri="{FF2B5EF4-FFF2-40B4-BE49-F238E27FC236}">
                <a16:creationId xmlns:a16="http://schemas.microsoft.com/office/drawing/2014/main" id="{5FF095DD-D9C8-C900-CC6A-69DA0F485711}"/>
              </a:ext>
            </a:extLst>
          </p:cNvPr>
          <p:cNvSpPr txBox="1"/>
          <p:nvPr/>
        </p:nvSpPr>
        <p:spPr>
          <a:xfrm>
            <a:off x="322898" y="1376680"/>
            <a:ext cx="11562186" cy="477053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Montserrat" pitchFamily="2" charset="0"/>
                <a:ea typeface="+mn-ea"/>
                <a:cs typeface="+mn-cs"/>
              </a:rPr>
              <a:t>Disclaimer</a:t>
            </a:r>
            <a:br>
              <a:rPr kumimoji="0" lang="en-US" sz="1600" b="1" i="0" u="none" strike="noStrike" kern="1200" cap="none" spc="0" normalizeH="0" baseline="0" noProof="0" dirty="0">
                <a:ln>
                  <a:noFill/>
                </a:ln>
                <a:solidFill>
                  <a:prstClr val="black"/>
                </a:solidFill>
                <a:effectLst/>
                <a:uLnTx/>
                <a:uFillTx/>
                <a:latin typeface="Montserrat" pitchFamily="2" charset="0"/>
                <a:ea typeface="+mn-ea"/>
                <a:cs typeface="+mn-cs"/>
              </a:rPr>
            </a:br>
            <a:br>
              <a:rPr kumimoji="0" lang="en-US" sz="1600" b="1" i="0" u="none" strike="noStrike" kern="1200" cap="none" spc="0" normalizeH="0" baseline="0" noProof="0" dirty="0">
                <a:ln>
                  <a:noFill/>
                </a:ln>
                <a:solidFill>
                  <a:prstClr val="black"/>
                </a:solidFill>
                <a:effectLst/>
                <a:uLnTx/>
                <a:uFillTx/>
                <a:latin typeface="Montserrat" pitchFamily="2" charset="0"/>
                <a:ea typeface="+mn-ea"/>
                <a:cs typeface="+mn-cs"/>
              </a:rPr>
            </a:br>
            <a:r>
              <a:rPr kumimoji="0" lang="en-US" sz="1600" b="0" i="0" u="none" strike="noStrike" kern="1200" cap="none" spc="0" normalizeH="0" baseline="0" noProof="0" dirty="0">
                <a:ln>
                  <a:noFill/>
                </a:ln>
                <a:solidFill>
                  <a:prstClr val="black"/>
                </a:solidFill>
                <a:effectLst/>
                <a:uLnTx/>
                <a:uFillTx/>
                <a:latin typeface="Montserrat" pitchFamily="2" charset="0"/>
                <a:ea typeface="+mn-ea"/>
                <a:cs typeface="+mn-cs"/>
              </a:rPr>
              <a:t>The information provided in this document is for educational and informational purposes only. Advisor Insights does not guarantee the accuracy, completeness, or timeliness of the information provided. </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dirty="0">
                <a:ln>
                  <a:noFill/>
                </a:ln>
                <a:solidFill>
                  <a:prstClr val="black"/>
                </a:solidFill>
                <a:effectLst/>
                <a:uLnTx/>
                <a:uFillTx/>
                <a:latin typeface="Montserrat" pitchFamily="2" charset="0"/>
                <a:ea typeface="+mn-ea"/>
                <a:cs typeface="+mn-cs"/>
              </a:rPr>
            </a:br>
            <a:r>
              <a:rPr kumimoji="0" lang="en-US" sz="1600" b="0" i="0" u="none" strike="noStrike" kern="1200" cap="none" spc="0" normalizeH="0" baseline="0" noProof="0" dirty="0">
                <a:ln>
                  <a:noFill/>
                </a:ln>
                <a:solidFill>
                  <a:prstClr val="black"/>
                </a:solidFill>
                <a:effectLst/>
                <a:uLnTx/>
                <a:uFillTx/>
                <a:latin typeface="Montserrat" pitchFamily="2" charset="0"/>
                <a:ea typeface="+mn-ea"/>
                <a:cs typeface="+mn-cs"/>
              </a:rPr>
              <a:t>Investing in financial markets involves risk, including the potential loss of principal, and past performance does not guarantee future results. The content of this document should not be construed as personalized investment advice or recommendations. </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dirty="0">
                <a:ln>
                  <a:noFill/>
                </a:ln>
                <a:solidFill>
                  <a:prstClr val="black"/>
                </a:solidFill>
                <a:effectLst/>
                <a:uLnTx/>
                <a:uFillTx/>
                <a:latin typeface="Montserrat" pitchFamily="2" charset="0"/>
                <a:ea typeface="+mn-ea"/>
                <a:cs typeface="+mn-cs"/>
              </a:rPr>
            </a:br>
            <a:r>
              <a:rPr kumimoji="0" lang="en-US" sz="1600" b="0" i="0" u="none" strike="noStrike" kern="1200" cap="none" spc="0" normalizeH="0" baseline="0" noProof="0" dirty="0">
                <a:ln>
                  <a:noFill/>
                </a:ln>
                <a:solidFill>
                  <a:prstClr val="black"/>
                </a:solidFill>
                <a:effectLst/>
                <a:uLnTx/>
                <a:uFillTx/>
                <a:latin typeface="Montserrat" pitchFamily="2" charset="0"/>
                <a:ea typeface="+mn-ea"/>
                <a:cs typeface="+mn-cs"/>
              </a:rPr>
              <a:t>Readers are advised to consult with a qualified financial advisor or investment professional before making any investment decisions. Any reliance you place on the information provided in this document is at your own risk. Advisor Insights and its affiliates shall not be liable for any errors, inaccuracies, or omissions in the content, nor for any actions taken in reliance thereon.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Montserrat"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ontserrat" pitchFamily="2" charset="0"/>
                <a:ea typeface="+mn-ea"/>
                <a:cs typeface="+mn-cs"/>
              </a:rPr>
              <a:t>By accessing this document, you agree to indemnify and hold harmless Advisor Insights and its employees from any and all claims, damages, or losses arising from or related to your use of the information provided herein. The information provided in this document has been obtained from sources believed to be reliable. However, the accuracy and completeness of these sources cannot be guaranteed, and they are used here as general sources of information.</a:t>
            </a:r>
          </a:p>
        </p:txBody>
      </p:sp>
    </p:spTree>
    <p:extLst>
      <p:ext uri="{BB962C8B-B14F-4D97-AF65-F5344CB8AC3E}">
        <p14:creationId xmlns:p14="http://schemas.microsoft.com/office/powerpoint/2010/main" val="231599270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355</TotalTime>
  <Words>708</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Montserrat</vt:lpstr>
      <vt:lpstr>1_Office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Rayane Moric</dc:creator>
  <cp:lastModifiedBy>Rayane Moric</cp:lastModifiedBy>
  <cp:revision>10</cp:revision>
  <dcterms:created xsi:type="dcterms:W3CDTF">2024-07-24T16:33:44Z</dcterms:created>
  <dcterms:modified xsi:type="dcterms:W3CDTF">2024-07-25T06:33:22Z</dcterms:modified>
</cp:coreProperties>
</file>