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 id="271" r:id="rId18"/>
    <p:sldId id="279" r:id="rId19"/>
    <p:sldId id="272" r:id="rId20"/>
    <p:sldId id="278"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8" autoAdjust="0"/>
    <p:restoredTop sz="94660"/>
  </p:normalViewPr>
  <p:slideViewPr>
    <p:cSldViewPr snapToGrid="0">
      <p:cViewPr varScale="1">
        <p:scale>
          <a:sx n="68" d="100"/>
          <a:sy n="68" d="100"/>
        </p:scale>
        <p:origin x="6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151A45-0103-4D4E-B677-4763BCD695E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2758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51A45-0103-4D4E-B677-4763BCD695E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235228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51A45-0103-4D4E-B677-4763BCD695E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328987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51A45-0103-4D4E-B677-4763BCD695E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420927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151A45-0103-4D4E-B677-4763BCD695EC}"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37040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151A45-0103-4D4E-B677-4763BCD695EC}"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322236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151A45-0103-4D4E-B677-4763BCD695EC}"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166184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151A45-0103-4D4E-B677-4763BCD695EC}"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54864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51A45-0103-4D4E-B677-4763BCD695EC}"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147780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151A45-0103-4D4E-B677-4763BCD695EC}"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421095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151A45-0103-4D4E-B677-4763BCD695EC}"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ABC01B-97EB-41E1-9227-2153084C5C0E}" type="slidenum">
              <a:rPr lang="en-US" smtClean="0"/>
              <a:t>‹#›</a:t>
            </a:fld>
            <a:endParaRPr lang="en-US"/>
          </a:p>
        </p:txBody>
      </p:sp>
    </p:spTree>
    <p:extLst>
      <p:ext uri="{BB962C8B-B14F-4D97-AF65-F5344CB8AC3E}">
        <p14:creationId xmlns:p14="http://schemas.microsoft.com/office/powerpoint/2010/main" val="422609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51A45-0103-4D4E-B677-4763BCD695EC}" type="datetimeFigureOut">
              <a:rPr lang="en-US" smtClean="0"/>
              <a:t>4/25/2024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BC01B-97EB-41E1-9227-2153084C5C0E}" type="slidenum">
              <a:rPr lang="en-US" smtClean="0"/>
              <a:t>‹#›</a:t>
            </a:fld>
            <a:endParaRPr lang="en-US"/>
          </a:p>
        </p:txBody>
      </p:sp>
    </p:spTree>
    <p:extLst>
      <p:ext uri="{BB962C8B-B14F-4D97-AF65-F5344CB8AC3E}">
        <p14:creationId xmlns:p14="http://schemas.microsoft.com/office/powerpoint/2010/main" val="259423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8709" y="3838281"/>
            <a:ext cx="10023833" cy="744144"/>
          </a:xfrm>
        </p:spPr>
        <p:txBody>
          <a:bodyPr>
            <a:normAutofit fontScale="90000"/>
          </a:bodyPr>
          <a:lstStyle/>
          <a:p>
            <a:r>
              <a:rPr lang="en-US" dirty="0"/>
              <a:t>Advancing Predictive Insights: Harnessing Machine Learning and Explainable AI for Personalized Diabetes Risk Assessment</a:t>
            </a:r>
            <a:r>
              <a:rPr lang="en-US" dirty="0" smtClean="0"/>
              <a:t/>
            </a:r>
            <a:br>
              <a:rPr lang="en-US" dirty="0" smtClean="0"/>
            </a:br>
            <a:endParaRPr lang="en-US" dirty="0"/>
          </a:p>
        </p:txBody>
      </p:sp>
      <p:sp>
        <p:nvSpPr>
          <p:cNvPr id="3" name="Subtitle 2"/>
          <p:cNvSpPr>
            <a:spLocks noGrp="1"/>
          </p:cNvSpPr>
          <p:nvPr>
            <p:ph type="subTitle" idx="1"/>
          </p:nvPr>
        </p:nvSpPr>
        <p:spPr>
          <a:xfrm>
            <a:off x="1495720" y="4582425"/>
            <a:ext cx="9144000" cy="1655762"/>
          </a:xfrm>
        </p:spPr>
        <p:txBody>
          <a:bodyPr/>
          <a:lstStyle/>
          <a:p>
            <a:r>
              <a:rPr lang="en-US" dirty="0" smtClean="0"/>
              <a:t>20BCE1617</a:t>
            </a:r>
          </a:p>
          <a:p>
            <a:r>
              <a:rPr lang="en-US" dirty="0" smtClean="0"/>
              <a:t>Aakash Goyal</a:t>
            </a:r>
          </a:p>
          <a:p>
            <a:r>
              <a:rPr lang="en-US" dirty="0" smtClean="0"/>
              <a:t>Guide – Dr. </a:t>
            </a:r>
            <a:r>
              <a:rPr lang="en-US" dirty="0" err="1" smtClean="0"/>
              <a:t>Pravin</a:t>
            </a:r>
            <a:r>
              <a:rPr lang="en-US" dirty="0" smtClean="0"/>
              <a:t> </a:t>
            </a:r>
            <a:r>
              <a:rPr lang="en-US" dirty="0" err="1" smtClean="0"/>
              <a:t>Renold</a:t>
            </a:r>
            <a:r>
              <a:rPr lang="en-US" dirty="0" smtClean="0"/>
              <a:t> A</a:t>
            </a:r>
            <a:endParaRPr lang="en-US" dirty="0"/>
          </a:p>
        </p:txBody>
      </p:sp>
    </p:spTree>
    <p:extLst>
      <p:ext uri="{BB962C8B-B14F-4D97-AF65-F5344CB8AC3E}">
        <p14:creationId xmlns:p14="http://schemas.microsoft.com/office/powerpoint/2010/main" val="2911789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Explainable AI</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a:t>understand our deep learning model's "black box" nature, we employed Explainable Artificial Intelligence (XAI) techniques. Specifically, we used SHAP (</a:t>
            </a:r>
            <a:r>
              <a:rPr lang="en-US" dirty="0" smtClean="0"/>
              <a:t>Shapley </a:t>
            </a:r>
            <a:r>
              <a:rPr lang="en-US" dirty="0"/>
              <a:t>Additive </a:t>
            </a:r>
            <a:r>
              <a:rPr lang="en-US" dirty="0" smtClean="0"/>
              <a:t>explanations</a:t>
            </a:r>
            <a:r>
              <a:rPr lang="en-US" dirty="0"/>
              <a:t>) to interpret feature </a:t>
            </a:r>
            <a:r>
              <a:rPr lang="en-US" dirty="0" smtClean="0"/>
              <a:t>importance. </a:t>
            </a:r>
            <a:r>
              <a:rPr lang="en-US" dirty="0"/>
              <a:t>SHAP analysis identified key features like glucose, age, and insulin as having the strongest influence on the model's diabetes prediction, reflected by their large positive or negative SHAP values. Pregnancies and BMI also emerged as important features. </a:t>
            </a:r>
            <a:endParaRPr lang="en-US" dirty="0" smtClean="0"/>
          </a:p>
          <a:p>
            <a:r>
              <a:rPr lang="en-US" dirty="0" smtClean="0"/>
              <a:t>The </a:t>
            </a:r>
            <a:r>
              <a:rPr lang="en-US" dirty="0"/>
              <a:t>distribution of SHAP values further revealed the nature of these relationships. Features like glucose and age showed a clear positive or negative impact, while insulin and pregnancies exhibited a more complex, non-linear influence. This XAI analysis provided valuable insights into the model's decision-making process, improving trust and potentially guiding future feature engineering efforts.</a:t>
            </a:r>
          </a:p>
        </p:txBody>
      </p:sp>
    </p:spTree>
    <p:extLst>
      <p:ext uri="{BB962C8B-B14F-4D97-AF65-F5344CB8AC3E}">
        <p14:creationId xmlns:p14="http://schemas.microsoft.com/office/powerpoint/2010/main" val="415625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3" name="Content Placeholder 2"/>
          <p:cNvSpPr>
            <a:spLocks noGrp="1"/>
          </p:cNvSpPr>
          <p:nvPr>
            <p:ph idx="1"/>
          </p:nvPr>
        </p:nvSpPr>
        <p:spPr/>
        <p:txBody>
          <a:bodyPr>
            <a:normAutofit lnSpcReduction="10000"/>
          </a:bodyPr>
          <a:lstStyle/>
          <a:p>
            <a:r>
              <a:rPr lang="en-US" dirty="0"/>
              <a:t>Our project implemented a deep learning model to predict diabetes onset. We used a patient dataset with around 8 features (demographics, vitals, lab tests). After data preprocessing (handling missing values, normalization/standardization), a deep neural network with multiple hidden layers (</a:t>
            </a:r>
            <a:r>
              <a:rPr lang="en-US" dirty="0" err="1" smtClean="0"/>
              <a:t>lReLU</a:t>
            </a:r>
            <a:r>
              <a:rPr lang="en-US" dirty="0" smtClean="0"/>
              <a:t> </a:t>
            </a:r>
            <a:r>
              <a:rPr lang="en-US" dirty="0"/>
              <a:t>activation) was employed for feature extraction and classification. </a:t>
            </a:r>
            <a:endParaRPr lang="en-US" dirty="0" smtClean="0"/>
          </a:p>
          <a:p>
            <a:r>
              <a:rPr lang="en-US" dirty="0" smtClean="0"/>
              <a:t>The </a:t>
            </a:r>
            <a:r>
              <a:rPr lang="en-US" dirty="0"/>
              <a:t>final layer with 2 neurons and </a:t>
            </a:r>
            <a:r>
              <a:rPr lang="en-US" dirty="0" smtClean="0"/>
              <a:t>sigmoid </a:t>
            </a:r>
            <a:r>
              <a:rPr lang="en-US" dirty="0"/>
              <a:t>activation facilitated binary classification (diabetic or non-diabetic). Training with an optimizer and loss function optimized the model, while validation data assessed its performance through metrics like accuracy and F1-score. </a:t>
            </a:r>
          </a:p>
        </p:txBody>
      </p:sp>
    </p:spTree>
    <p:extLst>
      <p:ext uri="{BB962C8B-B14F-4D97-AF65-F5344CB8AC3E}">
        <p14:creationId xmlns:p14="http://schemas.microsoft.com/office/powerpoint/2010/main" val="1838021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53738" y="260775"/>
            <a:ext cx="10323136" cy="3802178"/>
          </a:xfrm>
        </p:spPr>
        <p:txBody>
          <a:bodyPr/>
          <a:lstStyle/>
          <a:p>
            <a:r>
              <a:rPr lang="en-US" dirty="0"/>
              <a:t>To visualize relationships between features in our patient data (demographics, vitals, lab tests), we utilized a </a:t>
            </a:r>
            <a:r>
              <a:rPr lang="en-US" dirty="0" smtClean="0"/>
              <a:t>pair plot</a:t>
            </a:r>
            <a:r>
              <a:rPr lang="en-US" dirty="0"/>
              <a:t>. This graphical technique creates a matrix of scatter plots, revealing potential correlations and patterns that might be relevant for diabetes prediction by the deep learning model.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30105" y="2309426"/>
            <a:ext cx="6111718" cy="4411885"/>
          </a:xfrm>
          <a:prstGeom prst="rect">
            <a:avLst/>
          </a:prstGeom>
        </p:spPr>
      </p:pic>
      <p:sp>
        <p:nvSpPr>
          <p:cNvPr id="6" name="TextBox 5"/>
          <p:cNvSpPr txBox="1"/>
          <p:nvPr/>
        </p:nvSpPr>
        <p:spPr>
          <a:xfrm>
            <a:off x="8286161" y="3629320"/>
            <a:ext cx="3252247" cy="646331"/>
          </a:xfrm>
          <a:prstGeom prst="rect">
            <a:avLst/>
          </a:prstGeom>
          <a:noFill/>
        </p:spPr>
        <p:txBody>
          <a:bodyPr wrap="square" rtlCol="0">
            <a:spAutoFit/>
          </a:bodyPr>
          <a:lstStyle/>
          <a:p>
            <a:r>
              <a:rPr lang="en-US" dirty="0" smtClean="0"/>
              <a:t>Figure 2: Pair plot between Dataset Features</a:t>
            </a:r>
            <a:endParaRPr lang="en-US" dirty="0"/>
          </a:p>
        </p:txBody>
      </p:sp>
    </p:spTree>
    <p:extLst>
      <p:ext uri="{BB962C8B-B14F-4D97-AF65-F5344CB8AC3E}">
        <p14:creationId xmlns:p14="http://schemas.microsoft.com/office/powerpoint/2010/main" val="24173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031" y="402178"/>
            <a:ext cx="11143268" cy="3632494"/>
          </a:xfrm>
        </p:spPr>
        <p:txBody>
          <a:bodyPr/>
          <a:lstStyle/>
          <a:p>
            <a:r>
              <a:rPr lang="en-US" dirty="0"/>
              <a:t>To further explore relationships between features in our diabetes prediction project, we created a correlation matrix. This </a:t>
            </a:r>
            <a:r>
              <a:rPr lang="en-US" dirty="0" err="1"/>
              <a:t>heatmap</a:t>
            </a:r>
            <a:r>
              <a:rPr lang="en-US" dirty="0"/>
              <a:t> visualization numerically represents the correlation coefficients between features (demographics, vitals, lab tests). It helped identify potentially strong associations that could influence the deep learning model's feature extraction and ultimately, its prediction accuracy.</a:t>
            </a:r>
          </a:p>
        </p:txBody>
      </p:sp>
      <p:sp>
        <p:nvSpPr>
          <p:cNvPr id="5" name="TextBox 4"/>
          <p:cNvSpPr txBox="1"/>
          <p:nvPr/>
        </p:nvSpPr>
        <p:spPr>
          <a:xfrm>
            <a:off x="8012784" y="3780148"/>
            <a:ext cx="3450210" cy="646331"/>
          </a:xfrm>
          <a:prstGeom prst="rect">
            <a:avLst/>
          </a:prstGeom>
          <a:noFill/>
        </p:spPr>
        <p:txBody>
          <a:bodyPr wrap="square" rtlCol="0">
            <a:spAutoFit/>
          </a:bodyPr>
          <a:lstStyle/>
          <a:p>
            <a:r>
              <a:rPr lang="en-US" dirty="0" smtClean="0"/>
              <a:t>Figure 3: Correlation Matrix between dataset features</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27" y="2724347"/>
            <a:ext cx="6647427" cy="4018838"/>
          </a:xfrm>
          <a:prstGeom prst="rect">
            <a:avLst/>
          </a:prstGeom>
        </p:spPr>
      </p:pic>
    </p:spTree>
    <p:extLst>
      <p:ext uri="{BB962C8B-B14F-4D97-AF65-F5344CB8AC3E}">
        <p14:creationId xmlns:p14="http://schemas.microsoft.com/office/powerpoint/2010/main" val="2548076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591" y="270203"/>
            <a:ext cx="11256390" cy="4351338"/>
          </a:xfrm>
        </p:spPr>
        <p:txBody>
          <a:bodyPr/>
          <a:lstStyle/>
          <a:p>
            <a:r>
              <a:rPr lang="en-US" dirty="0"/>
              <a:t>To understand the distribution of individual features (demographics, vitals, lab tests) in our diabetes data, we generated distribution plots (histograms or density plots). These visualizations revealed the spread and potential skewness of each feature, informing decisions like normalization or transformation during data preprocessing for our deep learning model.</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75581" y="2573516"/>
            <a:ext cx="6036303" cy="3928149"/>
          </a:xfrm>
          <a:prstGeom prst="rect">
            <a:avLst/>
          </a:prstGeom>
        </p:spPr>
      </p:pic>
      <p:sp>
        <p:nvSpPr>
          <p:cNvPr id="5" name="TextBox 4"/>
          <p:cNvSpPr txBox="1"/>
          <p:nvPr/>
        </p:nvSpPr>
        <p:spPr>
          <a:xfrm>
            <a:off x="7767687" y="3572759"/>
            <a:ext cx="3761294" cy="646331"/>
          </a:xfrm>
          <a:prstGeom prst="rect">
            <a:avLst/>
          </a:prstGeom>
          <a:noFill/>
        </p:spPr>
        <p:txBody>
          <a:bodyPr wrap="square" rtlCol="0">
            <a:spAutoFit/>
          </a:bodyPr>
          <a:lstStyle/>
          <a:p>
            <a:r>
              <a:rPr lang="en-US" dirty="0" smtClean="0"/>
              <a:t>Figure 4: Distribution plots for dataset features</a:t>
            </a:r>
            <a:endParaRPr lang="en-US" dirty="0"/>
          </a:p>
        </p:txBody>
      </p:sp>
    </p:spTree>
    <p:extLst>
      <p:ext uri="{BB962C8B-B14F-4D97-AF65-F5344CB8AC3E}">
        <p14:creationId xmlns:p14="http://schemas.microsoft.com/office/powerpoint/2010/main" val="32998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724" y="326763"/>
            <a:ext cx="11171549" cy="4351338"/>
          </a:xfrm>
        </p:spPr>
        <p:txBody>
          <a:bodyPr/>
          <a:lstStyle/>
          <a:p>
            <a:r>
              <a:rPr lang="en-US" dirty="0"/>
              <a:t>Our project monitored the deep learning model's training progress through a loss-accuracy curve. This visualization plotted the training loss (how well the model fit the data) and training accuracy (how well it classified examples) over epochs (training iterations). It helped us identify potential overfitting and determine when to stop training to achieve optimal performance for diabetes onset prediction. </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073897" y="2999740"/>
            <a:ext cx="7786539" cy="3858260"/>
          </a:xfrm>
          <a:prstGeom prst="rect">
            <a:avLst/>
          </a:prstGeom>
        </p:spPr>
      </p:pic>
    </p:spTree>
    <p:extLst>
      <p:ext uri="{BB962C8B-B14F-4D97-AF65-F5344CB8AC3E}">
        <p14:creationId xmlns:p14="http://schemas.microsoft.com/office/powerpoint/2010/main" val="400723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737" y="279629"/>
            <a:ext cx="11614609" cy="4351338"/>
          </a:xfrm>
        </p:spPr>
        <p:txBody>
          <a:bodyPr/>
          <a:lstStyle/>
          <a:p>
            <a:r>
              <a:rPr lang="en-US" dirty="0"/>
              <a:t>To evaluate our deep learning model's performance in predicting diabetes onset, we employed a confusion matrix. This visualization summarizes the model's classification results, showing the number of correctly classified (true positives/negatives) and incorrectly classified (false positives/negatives) diabetic and non-diabetic patients. This aided in understanding the model's strengths and weaknesses for further improvement. </a:t>
            </a:r>
          </a:p>
        </p:txBody>
      </p:sp>
      <p:pic>
        <p:nvPicPr>
          <p:cNvPr id="4" name="Picture 3"/>
          <p:cNvPicPr/>
          <p:nvPr/>
        </p:nvPicPr>
        <p:blipFill>
          <a:blip r:embed="rId2"/>
          <a:stretch>
            <a:fillRect/>
          </a:stretch>
        </p:blipFill>
        <p:spPr>
          <a:xfrm>
            <a:off x="2762055" y="3152431"/>
            <a:ext cx="6551628" cy="3362325"/>
          </a:xfrm>
          <a:prstGeom prst="rect">
            <a:avLst/>
          </a:prstGeom>
        </p:spPr>
      </p:pic>
    </p:spTree>
    <p:extLst>
      <p:ext uri="{BB962C8B-B14F-4D97-AF65-F5344CB8AC3E}">
        <p14:creationId xmlns:p14="http://schemas.microsoft.com/office/powerpoint/2010/main" val="147101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16031" y="289056"/>
            <a:ext cx="11473206" cy="4351338"/>
          </a:xfrm>
        </p:spPr>
        <p:txBody>
          <a:bodyPr/>
          <a:lstStyle/>
          <a:p>
            <a:r>
              <a:rPr lang="en-US" dirty="0"/>
              <a:t>Our SHAP explainer revealed key features for diabetes prediction: glucose, age, and insulin (large SHAP values). Pregnancies and BMI also hold importance. Pedigree, skin thickness, and blood pressure seem less influential. Feature SHAP distributions suggest both linear (glucose, age) and non-linear (insulin, pregnancies) relationships with the model's output.</a:t>
            </a:r>
          </a:p>
        </p:txBody>
      </p:sp>
      <p:pic>
        <p:nvPicPr>
          <p:cNvPr id="3" name="Picture 2"/>
          <p:cNvPicPr/>
          <p:nvPr/>
        </p:nvPicPr>
        <p:blipFill>
          <a:blip r:embed="rId2"/>
          <a:stretch>
            <a:fillRect/>
          </a:stretch>
        </p:blipFill>
        <p:spPr>
          <a:xfrm>
            <a:off x="2507530" y="3024636"/>
            <a:ext cx="6985262" cy="3231515"/>
          </a:xfrm>
          <a:prstGeom prst="rect">
            <a:avLst/>
          </a:prstGeom>
        </p:spPr>
      </p:pic>
    </p:spTree>
    <p:extLst>
      <p:ext uri="{BB962C8B-B14F-4D97-AF65-F5344CB8AC3E}">
        <p14:creationId xmlns:p14="http://schemas.microsoft.com/office/powerpoint/2010/main" val="208044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Comparison Between </a:t>
            </a:r>
            <a:r>
              <a:rPr lang="en-US" b="1" dirty="0"/>
              <a:t>D</a:t>
            </a:r>
            <a:r>
              <a:rPr lang="en-US" b="1" dirty="0" smtClean="0"/>
              <a:t>ifferent </a:t>
            </a:r>
            <a:r>
              <a:rPr lang="en-US" b="1" dirty="0"/>
              <a:t>M</a:t>
            </a:r>
            <a:r>
              <a:rPr lang="en-US" b="1" dirty="0" smtClean="0"/>
              <a:t>odels</a:t>
            </a:r>
            <a:endParaRPr lang="en-US" b="1" dirty="0"/>
          </a:p>
        </p:txBody>
      </p:sp>
      <p:pic>
        <p:nvPicPr>
          <p:cNvPr id="4" name="Content Placeholder 3"/>
          <p:cNvPicPr>
            <a:picLocks noGrp="1" noChangeAspect="1"/>
          </p:cNvPicPr>
          <p:nvPr>
            <p:ph idx="1"/>
          </p:nvPr>
        </p:nvPicPr>
        <p:blipFill>
          <a:blip r:embed="rId2"/>
          <a:stretch>
            <a:fillRect/>
          </a:stretch>
        </p:blipFill>
        <p:spPr>
          <a:xfrm>
            <a:off x="2630078" y="2051868"/>
            <a:ext cx="6843859" cy="4471480"/>
          </a:xfrm>
          <a:prstGeom prst="rect">
            <a:avLst/>
          </a:prstGeom>
        </p:spPr>
      </p:pic>
    </p:spTree>
    <p:extLst>
      <p:ext uri="{BB962C8B-B14F-4D97-AF65-F5344CB8AC3E}">
        <p14:creationId xmlns:p14="http://schemas.microsoft.com/office/powerpoint/2010/main" val="142482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lnSpcReduction="10000"/>
          </a:bodyPr>
          <a:lstStyle/>
          <a:p>
            <a:r>
              <a:rPr lang="en-US" dirty="0"/>
              <a:t>Our project investigated the potential of deep learning for predicting diabetes onset. We developed a model using patient data (demographics, vitals, lab tests) and employed various techniques. Data exploration with </a:t>
            </a:r>
            <a:r>
              <a:rPr lang="en-US" dirty="0" smtClean="0"/>
              <a:t>pair plots</a:t>
            </a:r>
            <a:r>
              <a:rPr lang="en-US" dirty="0"/>
              <a:t>, correlation matrices, and distribution plots informed preprocessing. The deep neural network architecture effectively learned feature representations and achieved good performance on unseen data. </a:t>
            </a:r>
            <a:endParaRPr lang="en-US" dirty="0" smtClean="0"/>
          </a:p>
          <a:p>
            <a:r>
              <a:rPr lang="en-US" dirty="0" smtClean="0"/>
              <a:t>We </a:t>
            </a:r>
            <a:r>
              <a:rPr lang="en-US" dirty="0"/>
              <a:t>employed SHAP (XAI) to understand the model's inner workings, revealing key features like glucose, age, and insulin. This project demonstrates the promise of deep learning for diabetes prediction, potentially aiding early detection and preventative healthcare measures. </a:t>
            </a:r>
          </a:p>
        </p:txBody>
      </p:sp>
    </p:spTree>
    <p:extLst>
      <p:ext uri="{BB962C8B-B14F-4D97-AF65-F5344CB8AC3E}">
        <p14:creationId xmlns:p14="http://schemas.microsoft.com/office/powerpoint/2010/main" val="380012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Outline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Problem Statement</a:t>
            </a:r>
          </a:p>
          <a:p>
            <a:r>
              <a:rPr lang="en-US" dirty="0" smtClean="0"/>
              <a:t>Research Objective</a:t>
            </a:r>
          </a:p>
          <a:p>
            <a:r>
              <a:rPr lang="en-US" dirty="0" smtClean="0"/>
              <a:t>Proposed System</a:t>
            </a:r>
          </a:p>
          <a:p>
            <a:r>
              <a:rPr lang="en-US" dirty="0" smtClean="0"/>
              <a:t>Implementation </a:t>
            </a:r>
            <a:r>
              <a:rPr lang="en-US" dirty="0" smtClean="0"/>
              <a:t>Discussed</a:t>
            </a:r>
          </a:p>
          <a:p>
            <a:r>
              <a:rPr lang="en-US" dirty="0" smtClean="0"/>
              <a:t>Comparison Between Different Models</a:t>
            </a:r>
            <a:endParaRPr lang="en-US" dirty="0" smtClean="0"/>
          </a:p>
          <a:p>
            <a:r>
              <a:rPr lang="en-US" dirty="0" smtClean="0"/>
              <a:t>Conclusion</a:t>
            </a:r>
          </a:p>
          <a:p>
            <a:r>
              <a:rPr lang="en-US" dirty="0" smtClean="0"/>
              <a:t>Guide Approval</a:t>
            </a:r>
            <a:endParaRPr lang="en-US" dirty="0" smtClean="0"/>
          </a:p>
          <a:p>
            <a:r>
              <a:rPr lang="en-US" dirty="0" smtClean="0"/>
              <a:t>Research Paper Status</a:t>
            </a:r>
          </a:p>
          <a:p>
            <a:r>
              <a:rPr lang="en-US" dirty="0" smtClean="0"/>
              <a:t>References</a:t>
            </a:r>
            <a:endParaRPr lang="en-US" dirty="0"/>
          </a:p>
        </p:txBody>
      </p:sp>
    </p:spTree>
    <p:extLst>
      <p:ext uri="{BB962C8B-B14F-4D97-AF65-F5344CB8AC3E}">
        <p14:creationId xmlns:p14="http://schemas.microsoft.com/office/powerpoint/2010/main" val="264909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 Approval</a:t>
            </a:r>
            <a:endParaRPr lang="en-US" dirty="0"/>
          </a:p>
        </p:txBody>
      </p:sp>
      <p:pic>
        <p:nvPicPr>
          <p:cNvPr id="4" name="Picture 3"/>
          <p:cNvPicPr>
            <a:picLocks noChangeAspect="1"/>
          </p:cNvPicPr>
          <p:nvPr/>
        </p:nvPicPr>
        <p:blipFill>
          <a:blip r:embed="rId2"/>
          <a:stretch>
            <a:fillRect/>
          </a:stretch>
        </p:blipFill>
        <p:spPr>
          <a:xfrm>
            <a:off x="414778" y="2238108"/>
            <a:ext cx="11625067" cy="2200989"/>
          </a:xfrm>
          <a:prstGeom prst="rect">
            <a:avLst/>
          </a:prstGeom>
        </p:spPr>
      </p:pic>
    </p:spTree>
    <p:extLst>
      <p:ext uri="{BB962C8B-B14F-4D97-AF65-F5344CB8AC3E}">
        <p14:creationId xmlns:p14="http://schemas.microsoft.com/office/powerpoint/2010/main" val="255401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Paper Status</a:t>
            </a:r>
            <a:endParaRPr lang="en-US" dirty="0"/>
          </a:p>
        </p:txBody>
      </p:sp>
      <p:sp>
        <p:nvSpPr>
          <p:cNvPr id="3" name="Content Placeholder 2"/>
          <p:cNvSpPr>
            <a:spLocks noGrp="1"/>
          </p:cNvSpPr>
          <p:nvPr>
            <p:ph idx="1"/>
          </p:nvPr>
        </p:nvSpPr>
        <p:spPr/>
        <p:txBody>
          <a:bodyPr/>
          <a:lstStyle/>
          <a:p>
            <a:r>
              <a:rPr lang="en-US" dirty="0" smtClean="0"/>
              <a:t>The research paper has been made according to the guidelines and shown to the guide. It will be submitted in a journal and improved as per their response.</a:t>
            </a:r>
            <a:endParaRPr lang="en-US" dirty="0"/>
          </a:p>
        </p:txBody>
      </p:sp>
    </p:spTree>
    <p:extLst>
      <p:ext uri="{BB962C8B-B14F-4D97-AF65-F5344CB8AC3E}">
        <p14:creationId xmlns:p14="http://schemas.microsoft.com/office/powerpoint/2010/main" val="52749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 </a:t>
            </a:r>
            <a:r>
              <a:rPr lang="en-US" dirty="0" err="1" smtClean="0"/>
              <a:t>Birjais</a:t>
            </a:r>
            <a:r>
              <a:rPr lang="en-US" dirty="0" smtClean="0"/>
              <a:t>, R., </a:t>
            </a:r>
            <a:r>
              <a:rPr lang="en-US" dirty="0" err="1" smtClean="0"/>
              <a:t>Mourya</a:t>
            </a:r>
            <a:r>
              <a:rPr lang="en-US" dirty="0" smtClean="0"/>
              <a:t>, A.K., Chauhan, R. and Kaur, H., 2019. Prediction and diagnosis of future diabetes risk: a machine learning approach. SN Applied Sciences, 1, pp.1-8.</a:t>
            </a:r>
          </a:p>
          <a:p>
            <a:r>
              <a:rPr lang="en-US" dirty="0" smtClean="0"/>
              <a:t> 2. Sadhu, A. and </a:t>
            </a:r>
            <a:r>
              <a:rPr lang="en-US" dirty="0" err="1" smtClean="0"/>
              <a:t>Jadli</a:t>
            </a:r>
            <a:r>
              <a:rPr lang="en-US" dirty="0" smtClean="0"/>
              <a:t>, A., 2021. Early-stage diabetes risk prediction: A comparative analysis of classification algorithms. International Advanced Research Journal in Science, Engineering and Technology (IARJSET), 8(2), pp.193-201.</a:t>
            </a:r>
          </a:p>
          <a:p>
            <a:r>
              <a:rPr lang="en-US" dirty="0" smtClean="0"/>
              <a:t>3. </a:t>
            </a:r>
            <a:r>
              <a:rPr lang="en-US" dirty="0" err="1" smtClean="0"/>
              <a:t>Xue</a:t>
            </a:r>
            <a:r>
              <a:rPr lang="en-US" dirty="0" smtClean="0"/>
              <a:t>, J., Min, F. and Ma, F., 2020, November. Research on diabetes prediction method based on machine learning. In Journal of Physics: Conference Series (Vol. 1684, No. 1, p. 012062). IOP Publishing.</a:t>
            </a:r>
          </a:p>
          <a:p>
            <a:r>
              <a:rPr lang="en-US" dirty="0" smtClean="0"/>
              <a:t>4. Le, T.M., Vo, T.M., Pham, T.N. and Dao, S.V.T., 2020. A novel wrapper–based feature selection for early diabetes prediction enhanced with a metaheuristic. IEEE Access, 9, pp.7869-7884.</a:t>
            </a:r>
          </a:p>
          <a:p>
            <a:r>
              <a:rPr lang="en-US" dirty="0" smtClean="0"/>
              <a:t>5. Julius AO, </a:t>
            </a:r>
            <a:r>
              <a:rPr lang="en-US" dirty="0" err="1" smtClean="0"/>
              <a:t>Ayokunle</a:t>
            </a:r>
            <a:r>
              <a:rPr lang="en-US" dirty="0" smtClean="0"/>
              <a:t> AO, Ibrahim FO. Early diabetic risk prediction using machine learning classification techniques.. </a:t>
            </a:r>
          </a:p>
          <a:p>
            <a:endParaRPr lang="en-US" dirty="0"/>
          </a:p>
        </p:txBody>
      </p:sp>
    </p:spTree>
    <p:extLst>
      <p:ext uri="{BB962C8B-B14F-4D97-AF65-F5344CB8AC3E}">
        <p14:creationId xmlns:p14="http://schemas.microsoft.com/office/powerpoint/2010/main" val="1114362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030" y="307910"/>
            <a:ext cx="10973585" cy="5998622"/>
          </a:xfrm>
        </p:spPr>
        <p:txBody>
          <a:bodyPr>
            <a:normAutofit fontScale="70000" lnSpcReduction="20000"/>
          </a:bodyPr>
          <a:lstStyle/>
          <a:p>
            <a:r>
              <a:rPr lang="en-US" dirty="0"/>
              <a:t>6. </a:t>
            </a:r>
            <a:r>
              <a:rPr lang="en-US" dirty="0" err="1"/>
              <a:t>Shafi</a:t>
            </a:r>
            <a:r>
              <a:rPr lang="en-US" dirty="0"/>
              <a:t>, S. and Ansari, G.A., 2021, May. Early prediction of diabetes disease &amp; classification of algorithms using machine learning approach. In </a:t>
            </a:r>
            <a:r>
              <a:rPr lang="en-US" i="1" dirty="0"/>
              <a:t>Proceedings of the International Conference on Smart Data Intelligence (ICSMDI 2021)</a:t>
            </a:r>
            <a:r>
              <a:rPr lang="en-US" dirty="0"/>
              <a:t>.</a:t>
            </a:r>
          </a:p>
          <a:p>
            <a:r>
              <a:rPr lang="en-US" dirty="0"/>
              <a:t>7. </a:t>
            </a:r>
            <a:r>
              <a:rPr lang="en-US" dirty="0" err="1"/>
              <a:t>Khanam</a:t>
            </a:r>
            <a:r>
              <a:rPr lang="en-US" dirty="0"/>
              <a:t>, J.J. and Foo, S.Y., 2021. A comparison of machine learning algorithms for diabetes prediction. </a:t>
            </a:r>
            <a:r>
              <a:rPr lang="en-US" i="1" dirty="0" err="1"/>
              <a:t>Ict</a:t>
            </a:r>
            <a:r>
              <a:rPr lang="en-US" i="1" dirty="0"/>
              <a:t> Express</a:t>
            </a:r>
            <a:r>
              <a:rPr lang="en-US" dirty="0"/>
              <a:t>, </a:t>
            </a:r>
            <a:r>
              <a:rPr lang="en-US" i="1" dirty="0"/>
              <a:t>7</a:t>
            </a:r>
            <a:r>
              <a:rPr lang="en-US" dirty="0"/>
              <a:t>(4), pp.432-439.</a:t>
            </a:r>
          </a:p>
          <a:p>
            <a:r>
              <a:rPr lang="en-US" dirty="0"/>
              <a:t> 8. </a:t>
            </a:r>
            <a:r>
              <a:rPr lang="en-US" dirty="0" err="1"/>
              <a:t>Sisodia</a:t>
            </a:r>
            <a:r>
              <a:rPr lang="en-US" dirty="0"/>
              <a:t>, D. and </a:t>
            </a:r>
            <a:r>
              <a:rPr lang="en-US" dirty="0" err="1"/>
              <a:t>Sisodia</a:t>
            </a:r>
            <a:r>
              <a:rPr lang="en-US" dirty="0"/>
              <a:t>, D.S., 2018. Prediction of diabetes using classification algorithms. </a:t>
            </a:r>
            <a:r>
              <a:rPr lang="en-US" i="1" dirty="0"/>
              <a:t>Procedia computer science</a:t>
            </a:r>
            <a:r>
              <a:rPr lang="en-US" dirty="0"/>
              <a:t>, </a:t>
            </a:r>
            <a:r>
              <a:rPr lang="en-US" i="1" dirty="0"/>
              <a:t>132</a:t>
            </a:r>
            <a:r>
              <a:rPr lang="en-US" dirty="0"/>
              <a:t>, pp.1578-1585.</a:t>
            </a:r>
          </a:p>
          <a:p>
            <a:r>
              <a:rPr lang="en-US" dirty="0"/>
              <a:t> 9. Agrawal P, </a:t>
            </a:r>
            <a:r>
              <a:rPr lang="en-US" dirty="0" err="1"/>
              <a:t>Dewangan</a:t>
            </a:r>
            <a:r>
              <a:rPr lang="en-US" dirty="0"/>
              <a:t> AK. A brief survey on the techniques used for the diagnosis of diabetes-mellitus. </a:t>
            </a:r>
            <a:r>
              <a:rPr lang="en-US" i="1" dirty="0" err="1"/>
              <a:t>Int</a:t>
            </a:r>
            <a:r>
              <a:rPr lang="en-US" i="1" dirty="0"/>
              <a:t> Res J </a:t>
            </a:r>
            <a:r>
              <a:rPr lang="en-US" i="1" dirty="0" err="1"/>
              <a:t>Eng</a:t>
            </a:r>
            <a:r>
              <a:rPr lang="en-US" i="1" dirty="0"/>
              <a:t> Tech IRJET. </a:t>
            </a:r>
            <a:r>
              <a:rPr lang="en-US" dirty="0"/>
              <a:t>2015</a:t>
            </a:r>
          </a:p>
          <a:p>
            <a:r>
              <a:rPr lang="en-US" dirty="0"/>
              <a:t> 10. </a:t>
            </a:r>
            <a:r>
              <a:rPr lang="en-US" dirty="0" err="1"/>
              <a:t>Rathore</a:t>
            </a:r>
            <a:r>
              <a:rPr lang="en-US" dirty="0"/>
              <a:t> A, Chauhan S, </a:t>
            </a:r>
            <a:r>
              <a:rPr lang="en-US" dirty="0" err="1"/>
              <a:t>Gujral</a:t>
            </a:r>
            <a:r>
              <a:rPr lang="en-US" dirty="0"/>
              <a:t> S. Detecting and predicting diabetes using supervised </a:t>
            </a:r>
            <a:r>
              <a:rPr lang="en-US" dirty="0" err="1"/>
              <a:t>learning:An</a:t>
            </a:r>
            <a:r>
              <a:rPr lang="en-US" dirty="0"/>
              <a:t> approach towards better healthcare for women. </a:t>
            </a:r>
            <a:r>
              <a:rPr lang="en-US" i="1" dirty="0" err="1"/>
              <a:t>Int</a:t>
            </a:r>
            <a:r>
              <a:rPr lang="en-US" i="1" dirty="0"/>
              <a:t> J </a:t>
            </a:r>
            <a:r>
              <a:rPr lang="en-US" i="1" dirty="0" err="1"/>
              <a:t>Adv</a:t>
            </a:r>
            <a:r>
              <a:rPr lang="en-US" i="1" dirty="0"/>
              <a:t> Res </a:t>
            </a:r>
            <a:r>
              <a:rPr lang="en-US" i="1" dirty="0" err="1"/>
              <a:t>Comput</a:t>
            </a:r>
            <a:r>
              <a:rPr lang="en-US" i="1" dirty="0"/>
              <a:t> Sci. </a:t>
            </a:r>
            <a:r>
              <a:rPr lang="en-US" dirty="0"/>
              <a:t>2017</a:t>
            </a:r>
          </a:p>
          <a:p>
            <a:r>
              <a:rPr lang="en-US" dirty="0"/>
              <a:t> 11. Hassan AS, </a:t>
            </a:r>
            <a:r>
              <a:rPr lang="en-US" dirty="0" err="1"/>
              <a:t>Malaserene</a:t>
            </a:r>
            <a:r>
              <a:rPr lang="en-US" dirty="0"/>
              <a:t> I, </a:t>
            </a:r>
            <a:r>
              <a:rPr lang="en-US" dirty="0" err="1"/>
              <a:t>Leema</a:t>
            </a:r>
            <a:r>
              <a:rPr lang="en-US" dirty="0"/>
              <a:t> AA. Diabetes mellitus prediction using classification techniques. </a:t>
            </a:r>
            <a:r>
              <a:rPr lang="en-US" i="1" dirty="0" err="1"/>
              <a:t>Int</a:t>
            </a:r>
            <a:r>
              <a:rPr lang="en-US" i="1" dirty="0"/>
              <a:t> J </a:t>
            </a:r>
            <a:r>
              <a:rPr lang="en-US" i="1" dirty="0" err="1"/>
              <a:t>Innov</a:t>
            </a:r>
            <a:r>
              <a:rPr lang="en-US" i="1" dirty="0"/>
              <a:t> </a:t>
            </a:r>
            <a:r>
              <a:rPr lang="en-US" i="1" dirty="0" err="1"/>
              <a:t>Technol</a:t>
            </a:r>
            <a:r>
              <a:rPr lang="en-US" i="1" dirty="0"/>
              <a:t> </a:t>
            </a:r>
            <a:r>
              <a:rPr lang="en-US" i="1" dirty="0" err="1"/>
              <a:t>Explor</a:t>
            </a:r>
            <a:r>
              <a:rPr lang="en-US" i="1" dirty="0"/>
              <a:t> Eng. </a:t>
            </a:r>
            <a:r>
              <a:rPr lang="en-US" dirty="0" smtClean="0"/>
              <a:t>2020</a:t>
            </a:r>
          </a:p>
          <a:p>
            <a:r>
              <a:rPr lang="en-US" dirty="0"/>
              <a:t>12. </a:t>
            </a:r>
            <a:r>
              <a:rPr lang="en-US" dirty="0" err="1"/>
              <a:t>Kandhasamy</a:t>
            </a:r>
            <a:r>
              <a:rPr lang="en-US" dirty="0"/>
              <a:t> JP, </a:t>
            </a:r>
            <a:r>
              <a:rPr lang="en-US" dirty="0" err="1"/>
              <a:t>Balamurali</a:t>
            </a:r>
            <a:r>
              <a:rPr lang="en-US" dirty="0"/>
              <a:t> S. Performance analysis of classifier models to predict diabetes mellitus. </a:t>
            </a:r>
            <a:r>
              <a:rPr lang="en-US" i="1" dirty="0"/>
              <a:t>Procedia </a:t>
            </a:r>
            <a:r>
              <a:rPr lang="en-US" i="1" dirty="0" err="1"/>
              <a:t>Comput</a:t>
            </a:r>
            <a:r>
              <a:rPr lang="en-US" i="1" dirty="0"/>
              <a:t> Sci. </a:t>
            </a:r>
            <a:r>
              <a:rPr lang="en-US" dirty="0"/>
              <a:t>2015</a:t>
            </a:r>
          </a:p>
          <a:p>
            <a:r>
              <a:rPr lang="en-US" dirty="0"/>
              <a:t>13. </a:t>
            </a:r>
            <a:r>
              <a:rPr lang="en-US" dirty="0" err="1"/>
              <a:t>Meng</a:t>
            </a:r>
            <a:r>
              <a:rPr lang="en-US" dirty="0"/>
              <a:t> XH, Huang YX, Rao DP, Zhang Q, Liu Q. Comparison of three data mining models for predicting diabetes </a:t>
            </a:r>
            <a:endParaRPr lang="en-US" dirty="0" smtClean="0"/>
          </a:p>
          <a:p>
            <a:r>
              <a:rPr lang="en-US" dirty="0"/>
              <a:t>14. </a:t>
            </a:r>
            <a:r>
              <a:rPr lang="en-US" dirty="0" err="1"/>
              <a:t>Nai-Arun</a:t>
            </a:r>
            <a:r>
              <a:rPr lang="en-US" dirty="0"/>
              <a:t> N, </a:t>
            </a:r>
            <a:r>
              <a:rPr lang="en-US" dirty="0" err="1"/>
              <a:t>Moungmai</a:t>
            </a:r>
            <a:r>
              <a:rPr lang="en-US" dirty="0"/>
              <a:t> R. Comparison of classifiers for the risk of diabetes prediction. </a:t>
            </a:r>
            <a:r>
              <a:rPr lang="en-US" i="1" dirty="0"/>
              <a:t>Procedia </a:t>
            </a:r>
            <a:r>
              <a:rPr lang="en-US" i="1" dirty="0" err="1"/>
              <a:t>Comput</a:t>
            </a:r>
            <a:r>
              <a:rPr lang="en-US" i="1" dirty="0"/>
              <a:t> Sci. </a:t>
            </a:r>
            <a:r>
              <a:rPr lang="en-US" dirty="0"/>
              <a:t>2015</a:t>
            </a:r>
          </a:p>
          <a:p>
            <a:r>
              <a:rPr lang="en-US" dirty="0"/>
              <a:t>15. </a:t>
            </a:r>
            <a:r>
              <a:rPr lang="en-US" dirty="0" err="1"/>
              <a:t>Saravananathan</a:t>
            </a:r>
            <a:r>
              <a:rPr lang="en-US" dirty="0"/>
              <a:t> K, </a:t>
            </a:r>
            <a:r>
              <a:rPr lang="en-US" dirty="0" err="1"/>
              <a:t>Velmurugan</a:t>
            </a:r>
            <a:r>
              <a:rPr lang="en-US" dirty="0"/>
              <a:t> T. Analyzing diabetic data using classification algorithms in data mining. </a:t>
            </a:r>
            <a:r>
              <a:rPr lang="en-US" i="1" dirty="0"/>
              <a:t>Indian J </a:t>
            </a:r>
            <a:r>
              <a:rPr lang="en-US" i="1" dirty="0" err="1"/>
              <a:t>Sci</a:t>
            </a:r>
            <a:r>
              <a:rPr lang="en-US" i="1" dirty="0"/>
              <a:t> Technol. </a:t>
            </a:r>
            <a:r>
              <a:rPr lang="en-US" dirty="0"/>
              <a:t>2016</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99612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lnSpcReduction="10000"/>
          </a:bodyPr>
          <a:lstStyle/>
          <a:p>
            <a:r>
              <a:rPr lang="en-IN" dirty="0"/>
              <a:t>In the realm of healthcare, the early prediction of Diabetes Mellitus (DM) stands as a critical </a:t>
            </a:r>
            <a:r>
              <a:rPr lang="en-IN" dirty="0" smtClean="0"/>
              <a:t>endeavour. </a:t>
            </a:r>
            <a:r>
              <a:rPr lang="en-IN" dirty="0"/>
              <a:t>This chronic disease, characterized by elevated blood glucose levels, affects millions globally. Detecting DM at its nascent stages not only reduces medical costs but also mitigates the risk of severe complications. </a:t>
            </a:r>
            <a:endParaRPr lang="en-IN" dirty="0" smtClean="0"/>
          </a:p>
          <a:p>
            <a:r>
              <a:rPr lang="en-IN" dirty="0"/>
              <a:t>Leveraging the advancements in deep learning, particularly Convolutional Neural Network (CNN) models, holds promise for improving the precision and efficiency of diabetes prediction. This research, delves into the synergy between CNN architectures and SHAP (</a:t>
            </a:r>
            <a:r>
              <a:rPr lang="en-IN" dirty="0" smtClean="0"/>
              <a:t>Shapley </a:t>
            </a:r>
            <a:r>
              <a:rPr lang="en-IN" dirty="0"/>
              <a:t>Additive explanations) to not only enhance predictive performance but also provide crucial insights into the decision-making process.</a:t>
            </a:r>
            <a:endParaRPr lang="en-US" dirty="0"/>
          </a:p>
          <a:p>
            <a:endParaRPr lang="en-US" dirty="0"/>
          </a:p>
        </p:txBody>
      </p:sp>
    </p:spTree>
    <p:extLst>
      <p:ext uri="{BB962C8B-B14F-4D97-AF65-F5344CB8AC3E}">
        <p14:creationId xmlns:p14="http://schemas.microsoft.com/office/powerpoint/2010/main" val="347836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Develop a deep learning model to predict diabetes onset from patient data (demographics, vitals, lab tests). The model should accurately classify patients at risk based on these features, aiming to improve early detection and preventative measures</a:t>
            </a:r>
            <a:r>
              <a:rPr lang="en-US" dirty="0" smtClean="0"/>
              <a:t>.</a:t>
            </a:r>
          </a:p>
          <a:p>
            <a:endParaRPr lang="en-US" dirty="0"/>
          </a:p>
          <a:p>
            <a:pPr marL="0" indent="0">
              <a:buNone/>
            </a:pPr>
            <a:r>
              <a:rPr lang="en-US" dirty="0">
                <a:cs typeface="Arial" panose="020B0604020202020204" pitchFamily="34" charset="0"/>
              </a:rPr>
              <a:t>The primary goal is to create a predictive model that can assess the risk of diabetes for an individual based on a set of input features. The problem can be formulated as a binary classification task, where the model classifies individuals into two categories: "Diabetic" or "Non-diabetic." The model will be trained on a labeled dataset containing historical data of individuals with known diabetes status.</a:t>
            </a:r>
          </a:p>
          <a:p>
            <a:endParaRPr lang="en-US" dirty="0" smtClean="0"/>
          </a:p>
          <a:p>
            <a:endParaRPr lang="en-US" dirty="0"/>
          </a:p>
        </p:txBody>
      </p:sp>
    </p:spTree>
    <p:extLst>
      <p:ext uri="{BB962C8B-B14F-4D97-AF65-F5344CB8AC3E}">
        <p14:creationId xmlns:p14="http://schemas.microsoft.com/office/powerpoint/2010/main" val="131246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Objective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This </a:t>
            </a:r>
            <a:r>
              <a:rPr lang="en-US" dirty="0"/>
              <a:t>research investigates the potential of deep learning models to predict diabetes onset from readily available patient data (demographics, vitals, lab tests). The objective is to develop a high-performing, interpretable model that accurately identifies individuals at risk for developing diabetes. </a:t>
            </a:r>
            <a:endParaRPr lang="en-US" dirty="0" smtClean="0"/>
          </a:p>
          <a:p>
            <a:pPr marL="0" indent="0">
              <a:buNone/>
            </a:pPr>
            <a:endParaRPr lang="en-US" dirty="0"/>
          </a:p>
          <a:p>
            <a:pPr marL="0" indent="0">
              <a:buNone/>
            </a:pPr>
            <a:r>
              <a:rPr lang="en-US" dirty="0" smtClean="0"/>
              <a:t>The </a:t>
            </a:r>
            <a:r>
              <a:rPr lang="en-US" dirty="0"/>
              <a:t>research will explore the effectiveness of various deep learning architectures and interpretability techniques to achieve this goal, aiming to improve early detection and facilitate preventative healthcare measures.</a:t>
            </a:r>
            <a:endParaRPr lang="en-US" dirty="0" smtClean="0"/>
          </a:p>
          <a:p>
            <a:endParaRPr lang="en-US" dirty="0"/>
          </a:p>
          <a:p>
            <a:endParaRPr lang="en-US" dirty="0"/>
          </a:p>
        </p:txBody>
      </p:sp>
    </p:spTree>
    <p:extLst>
      <p:ext uri="{BB962C8B-B14F-4D97-AF65-F5344CB8AC3E}">
        <p14:creationId xmlns:p14="http://schemas.microsoft.com/office/powerpoint/2010/main" val="220603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Proposed System</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This project proposes a deep learning-based system for predicting the onset of diabetes in patients. The system aims to leverage the power of deep learning to analyze patient data and identify individuals at high risk of developing the disease</a:t>
            </a:r>
            <a:r>
              <a:rPr lang="en-US" dirty="0" smtClean="0"/>
              <a:t>.</a:t>
            </a:r>
          </a:p>
          <a:p>
            <a:endParaRPr lang="en-US" dirty="0"/>
          </a:p>
          <a:p>
            <a:pPr marL="0" indent="0">
              <a:buNone/>
            </a:pPr>
            <a:r>
              <a:rPr lang="en-US" b="1" dirty="0"/>
              <a:t>Data Acquisition:</a:t>
            </a:r>
            <a:endParaRPr lang="en-US" dirty="0"/>
          </a:p>
          <a:p>
            <a:r>
              <a:rPr lang="en-US" dirty="0"/>
              <a:t>The system will utilize a dataset containing patient records with various features. These features may include:</a:t>
            </a:r>
          </a:p>
          <a:p>
            <a:r>
              <a:rPr lang="en-US" dirty="0"/>
              <a:t>Demographic information (age, gender, ethnicity)</a:t>
            </a:r>
          </a:p>
          <a:p>
            <a:r>
              <a:rPr lang="en-US" dirty="0"/>
              <a:t>Physiological measurements (blood pressure, weight, height)</a:t>
            </a:r>
          </a:p>
          <a:p>
            <a:r>
              <a:rPr lang="en-US" dirty="0"/>
              <a:t>Laboratory test results (blood sugar </a:t>
            </a:r>
            <a:r>
              <a:rPr lang="en-US" dirty="0" smtClean="0"/>
              <a:t>levels)</a:t>
            </a:r>
            <a:endParaRPr lang="en-US" dirty="0"/>
          </a:p>
          <a:p>
            <a:r>
              <a:rPr lang="en-US" dirty="0"/>
              <a:t>Family history of diabetes</a:t>
            </a:r>
          </a:p>
          <a:p>
            <a:endParaRPr lang="en-US" dirty="0"/>
          </a:p>
        </p:txBody>
      </p:sp>
    </p:spTree>
    <p:extLst>
      <p:ext uri="{BB962C8B-B14F-4D97-AF65-F5344CB8AC3E}">
        <p14:creationId xmlns:p14="http://schemas.microsoft.com/office/powerpoint/2010/main" val="148108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194" y="697584"/>
            <a:ext cx="10863606" cy="5479379"/>
          </a:xfrm>
        </p:spPr>
        <p:txBody>
          <a:bodyPr>
            <a:normAutofit fontScale="92500" lnSpcReduction="20000"/>
          </a:bodyPr>
          <a:lstStyle/>
          <a:p>
            <a:pPr marL="0" indent="0">
              <a:buNone/>
            </a:pPr>
            <a:r>
              <a:rPr lang="en-US" b="1" dirty="0"/>
              <a:t>Data Preprocessing:</a:t>
            </a:r>
            <a:endParaRPr lang="en-US" dirty="0"/>
          </a:p>
          <a:p>
            <a:r>
              <a:rPr lang="en-US" dirty="0"/>
              <a:t>The data will undergo preprocessing steps to ensure its quality and suitability for the deep learning model. This may involve handling missing values, normalization or standardization of features, and potential feature engineering to create new informative features.</a:t>
            </a:r>
          </a:p>
          <a:p>
            <a:endParaRPr lang="en-US" dirty="0" smtClean="0"/>
          </a:p>
          <a:p>
            <a:pPr marL="0" indent="0">
              <a:buNone/>
            </a:pPr>
            <a:r>
              <a:rPr lang="en-US" b="1" dirty="0"/>
              <a:t>Deep Learning Model Architecture:</a:t>
            </a:r>
            <a:endParaRPr lang="en-US" dirty="0"/>
          </a:p>
          <a:p>
            <a:r>
              <a:rPr lang="en-US" dirty="0"/>
              <a:t>A deep neural network architecture will be employed to analyze the preprocessed data. The specific architecture will be chosen based on experimentation and evaluation. Potential architectures include convolutional neural networks (CNNs) for handling sequential data (e.g., blood sugar measurements) or fully connected neural networks (FCNs) for more general feature extraction. </a:t>
            </a:r>
          </a:p>
          <a:p>
            <a:r>
              <a:rPr lang="en-US" dirty="0" smtClean="0"/>
              <a:t>The </a:t>
            </a:r>
            <a:r>
              <a:rPr lang="en-US" dirty="0"/>
              <a:t>model </a:t>
            </a:r>
            <a:r>
              <a:rPr lang="en-US" dirty="0" smtClean="0"/>
              <a:t>will </a:t>
            </a:r>
            <a:r>
              <a:rPr lang="en-US" dirty="0"/>
              <a:t>include multiple hidden layers with </a:t>
            </a:r>
            <a:r>
              <a:rPr lang="en-US" dirty="0" err="1"/>
              <a:t>ReLU</a:t>
            </a:r>
            <a:r>
              <a:rPr lang="en-US" dirty="0"/>
              <a:t> activations for non-linearity and a final output layer with a sigmoid or </a:t>
            </a:r>
            <a:r>
              <a:rPr lang="en-US" dirty="0" err="1"/>
              <a:t>softmax</a:t>
            </a:r>
            <a:r>
              <a:rPr lang="en-US" dirty="0"/>
              <a:t> activation function for binary classification (diabetic or non-diabetic).</a:t>
            </a:r>
          </a:p>
          <a:p>
            <a:endParaRPr lang="en-US" dirty="0"/>
          </a:p>
        </p:txBody>
      </p:sp>
    </p:spTree>
    <p:extLst>
      <p:ext uri="{BB962C8B-B14F-4D97-AF65-F5344CB8AC3E}">
        <p14:creationId xmlns:p14="http://schemas.microsoft.com/office/powerpoint/2010/main" val="411936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487" y="518474"/>
            <a:ext cx="11029360" cy="6042582"/>
          </a:xfrm>
        </p:spPr>
        <p:txBody>
          <a:bodyPr>
            <a:normAutofit fontScale="92500" lnSpcReduction="10000"/>
          </a:bodyPr>
          <a:lstStyle/>
          <a:p>
            <a:pPr marL="0" indent="0">
              <a:buNone/>
            </a:pPr>
            <a:r>
              <a:rPr lang="en-US" b="1" dirty="0"/>
              <a:t>Model Training and Evaluation:</a:t>
            </a:r>
            <a:endParaRPr lang="en-US" dirty="0"/>
          </a:p>
          <a:p>
            <a:r>
              <a:rPr lang="en-US" dirty="0"/>
              <a:t>The model will be trained on a portion of the dataset using an appropriate optimizer (e.g., Adam) and loss function (e.g., binary cross-entropy). The remaining data will be used for validation to assess the model's generalizability and prevent overfitting. </a:t>
            </a:r>
            <a:endParaRPr lang="en-US" dirty="0" smtClean="0"/>
          </a:p>
          <a:p>
            <a:r>
              <a:rPr lang="en-US" dirty="0" smtClean="0"/>
              <a:t>Performance </a:t>
            </a:r>
            <a:r>
              <a:rPr lang="en-US" dirty="0"/>
              <a:t>metrics like accuracy, precision, recall, and F1-score will be used to evaluate the model's effectiveness in predicting diabetes onset</a:t>
            </a:r>
            <a:r>
              <a:rPr lang="en-US" dirty="0" smtClean="0"/>
              <a:t>.</a:t>
            </a:r>
          </a:p>
          <a:p>
            <a:endParaRPr lang="en-US" dirty="0"/>
          </a:p>
          <a:p>
            <a:pPr marL="0" indent="0">
              <a:buNone/>
            </a:pPr>
            <a:r>
              <a:rPr lang="en-US" b="1" dirty="0"/>
              <a:t>Model </a:t>
            </a:r>
            <a:r>
              <a:rPr lang="en-US" b="1" dirty="0" err="1" smtClean="0"/>
              <a:t>Explanability</a:t>
            </a:r>
            <a:r>
              <a:rPr lang="en-US" b="1" dirty="0"/>
              <a:t>:</a:t>
            </a:r>
            <a:endParaRPr lang="en-US" dirty="0"/>
          </a:p>
          <a:p>
            <a:r>
              <a:rPr lang="en-US" dirty="0"/>
              <a:t>While deep learning models can be highly accurate, understanding their decision-making process is crucial. Techniques like </a:t>
            </a:r>
            <a:r>
              <a:rPr lang="en-US" dirty="0" smtClean="0"/>
              <a:t>SHAP </a:t>
            </a:r>
            <a:r>
              <a:rPr lang="en-US" dirty="0"/>
              <a:t>(</a:t>
            </a:r>
            <a:r>
              <a:rPr lang="en-US" dirty="0" smtClean="0"/>
              <a:t>Shapley </a:t>
            </a:r>
            <a:r>
              <a:rPr lang="en-US" dirty="0"/>
              <a:t>Additive </a:t>
            </a:r>
            <a:r>
              <a:rPr lang="en-US" dirty="0" smtClean="0"/>
              <a:t>explanations</a:t>
            </a:r>
            <a:r>
              <a:rPr lang="en-US" dirty="0"/>
              <a:t>) will be explored to gain insights into which features contribute most significantly to the model's predictions. </a:t>
            </a:r>
            <a:endParaRPr lang="en-US" dirty="0" smtClean="0"/>
          </a:p>
          <a:p>
            <a:r>
              <a:rPr lang="en-US" dirty="0" smtClean="0"/>
              <a:t>This </a:t>
            </a:r>
            <a:r>
              <a:rPr lang="en-US" dirty="0"/>
              <a:t>interpretability will not only improve trust in the model but also potentially reveal underlying relationships between features and diabetes risk.</a:t>
            </a:r>
          </a:p>
          <a:p>
            <a:endParaRPr lang="en-US" dirty="0"/>
          </a:p>
        </p:txBody>
      </p:sp>
    </p:spTree>
    <p:extLst>
      <p:ext uri="{BB962C8B-B14F-4D97-AF65-F5344CB8AC3E}">
        <p14:creationId xmlns:p14="http://schemas.microsoft.com/office/powerpoint/2010/main" val="196446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28561" y="5825765"/>
            <a:ext cx="5957740" cy="369332"/>
          </a:xfrm>
          <a:prstGeom prst="rect">
            <a:avLst/>
          </a:prstGeom>
          <a:noFill/>
        </p:spPr>
        <p:txBody>
          <a:bodyPr wrap="square" rtlCol="0">
            <a:spAutoFit/>
          </a:bodyPr>
          <a:lstStyle/>
          <a:p>
            <a:r>
              <a:rPr lang="en-US" dirty="0" smtClean="0"/>
              <a:t>Figure 1: Proposed System</a:t>
            </a:r>
            <a:endParaRPr lang="en-US" dirty="0"/>
          </a:p>
        </p:txBody>
      </p:sp>
      <p:pic>
        <p:nvPicPr>
          <p:cNvPr id="6" name="Picture 5"/>
          <p:cNvPicPr/>
          <p:nvPr/>
        </p:nvPicPr>
        <p:blipFill>
          <a:blip r:embed="rId2"/>
          <a:stretch>
            <a:fillRect/>
          </a:stretch>
        </p:blipFill>
        <p:spPr>
          <a:xfrm>
            <a:off x="2111604" y="527879"/>
            <a:ext cx="7428322" cy="5165912"/>
          </a:xfrm>
          <a:prstGeom prst="rect">
            <a:avLst/>
          </a:prstGeom>
        </p:spPr>
      </p:pic>
    </p:spTree>
    <p:extLst>
      <p:ext uri="{BB962C8B-B14F-4D97-AF65-F5344CB8AC3E}">
        <p14:creationId xmlns:p14="http://schemas.microsoft.com/office/powerpoint/2010/main" val="302235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10011</TotalTime>
  <Words>2032</Words>
  <Application>Microsoft Office PowerPoint</Application>
  <PresentationFormat>Widescreen</PresentationFormat>
  <Paragraphs>89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Advancing Predictive Insights: Harnessing Machine Learning and Explainable AI for Personalized Diabetes Risk Assessment </vt:lpstr>
      <vt:lpstr>Outline</vt:lpstr>
      <vt:lpstr>Introduction</vt:lpstr>
      <vt:lpstr>Problem Statement</vt:lpstr>
      <vt:lpstr>Research Objective</vt:lpstr>
      <vt:lpstr>Proposed System</vt:lpstr>
      <vt:lpstr>PowerPoint Presentation</vt:lpstr>
      <vt:lpstr>PowerPoint Presentation</vt:lpstr>
      <vt:lpstr>PowerPoint Presentation</vt:lpstr>
      <vt:lpstr>Explainable AI</vt:lpstr>
      <vt:lpstr>Implementation</vt:lpstr>
      <vt:lpstr>PowerPoint Presentation</vt:lpstr>
      <vt:lpstr>PowerPoint Presentation</vt:lpstr>
      <vt:lpstr>PowerPoint Presentation</vt:lpstr>
      <vt:lpstr>PowerPoint Presentation</vt:lpstr>
      <vt:lpstr>PowerPoint Presentation</vt:lpstr>
      <vt:lpstr>PowerPoint Presentation</vt:lpstr>
      <vt:lpstr>Comparison Between Different Models</vt:lpstr>
      <vt:lpstr>Conclusion</vt:lpstr>
      <vt:lpstr>Guide Approval</vt:lpstr>
      <vt:lpstr>Research Paper Status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Predictive Insights: Harnessing Machine Learning and Explainable AI for Personalized Diabetes Risk Assessment</dc:title>
  <dc:creator>Aakash Goyal</dc:creator>
  <cp:lastModifiedBy>Aakash Goyal</cp:lastModifiedBy>
  <cp:revision>18</cp:revision>
  <dcterms:created xsi:type="dcterms:W3CDTF">2024-04-12T19:30:05Z</dcterms:created>
  <dcterms:modified xsi:type="dcterms:W3CDTF">2024-04-25T05:30:02Z</dcterms:modified>
</cp:coreProperties>
</file>