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91" r:id="rId11"/>
    <p:sldId id="283" r:id="rId12"/>
    <p:sldId id="276" r:id="rId13"/>
    <p:sldId id="278" r:id="rId14"/>
    <p:sldId id="290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80" userDrawn="1">
          <p15:clr>
            <a:srgbClr val="A4A3A4"/>
          </p15:clr>
        </p15:guide>
        <p15:guide id="4" pos="319" userDrawn="1">
          <p15:clr>
            <a:srgbClr val="A4A3A4"/>
          </p15:clr>
        </p15:guide>
        <p15:guide id="6" orient="horz" pos="2850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76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02" userDrawn="1">
          <p15:clr>
            <a:srgbClr val="A4A3A4"/>
          </p15:clr>
        </p15:guide>
        <p15:guide id="14" pos="3989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80" userDrawn="1">
          <p15:clr>
            <a:srgbClr val="A4A3A4"/>
          </p15:clr>
        </p15:guide>
        <p15:guide id="19" orient="horz" pos="3640" userDrawn="1">
          <p15:clr>
            <a:srgbClr val="A4A3A4"/>
          </p15:clr>
        </p15:guide>
        <p15:guide id="20" orient="horz" pos="921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20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41" userDrawn="1">
          <p15:clr>
            <a:srgbClr val="A4A3A4"/>
          </p15:clr>
        </p15:guide>
        <p15:guide id="25" orient="horz" pos="2294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68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665" userDrawn="1">
          <p15:clr>
            <a:srgbClr val="A4A3A4"/>
          </p15:clr>
        </p15:guide>
        <p15:guide id="30" pos="6903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 showGuides="1">
      <p:cViewPr varScale="1">
        <p:scale>
          <a:sx n="85" d="100"/>
          <a:sy n="85" d="100"/>
        </p:scale>
        <p:origin x="509" y="48"/>
      </p:cViewPr>
      <p:guideLst>
        <p:guide orient="horz" pos="1224"/>
        <p:guide pos="7380"/>
        <p:guide pos="319"/>
        <p:guide orient="horz" pos="2850"/>
        <p:guide pos="5928"/>
        <p:guide pos="6168"/>
        <p:guide pos="1512"/>
        <p:guide orient="horz" pos="276"/>
        <p:guide pos="2496"/>
        <p:guide pos="2688"/>
        <p:guide pos="4502"/>
        <p:guide pos="3989"/>
        <p:guide pos="4944"/>
        <p:guide pos="5136"/>
        <p:guide orient="horz" pos="1584"/>
        <p:guide orient="horz" pos="2780"/>
        <p:guide orient="horz" pos="3640"/>
        <p:guide orient="horz" pos="921"/>
        <p:guide orient="horz" pos="3984"/>
        <p:guide pos="420"/>
        <p:guide pos="7248"/>
        <p:guide orient="horz" pos="1941"/>
        <p:guide orient="horz" pos="2294"/>
        <p:guide pos="7176"/>
        <p:guide orient="horz" pos="1768"/>
        <p:guide pos="4176"/>
        <p:guide orient="horz" pos="2665"/>
        <p:guide pos="6903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2/6/2025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/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/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5"/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/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/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/>
            <p:cNvCxnSpPr/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/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210"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210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/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/>
          <p:cNvSpPr>
            <a:spLocks noGrp="1"/>
          </p:cNvSpPr>
          <p:nvPr>
            <p:ph type="ctrTitle"/>
          </p:nvPr>
        </p:nvSpPr>
        <p:spPr>
          <a:xfrm>
            <a:off x="1501140" y="1301750"/>
            <a:ext cx="8586470" cy="4088130"/>
          </a:xfrm>
        </p:spPr>
        <p:txBody>
          <a:bodyPr>
            <a:normAutofit fontScale="90000"/>
          </a:bodyPr>
          <a:lstStyle/>
          <a:p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  <a:t>Subject: </a:t>
            </a:r>
            <a:r>
              <a:rPr lang="en-US" altLang="en-US" sz="2665" u="sng" dirty="0">
                <a:latin typeface="Rockwell" panose="02060603020205020403" charset="0"/>
                <a:cs typeface="Rockwell" panose="02060603020205020403" charset="0"/>
              </a:rPr>
              <a:t>ELECTRONICS AND ELECTRICAL ENGINEERING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  <a:t>  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  <a:t>Institution: Amrita University  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</a:rPr>
            </a:b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Presented By: 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-AAKASH G S (CB.SC.U4AIE24101)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-NEERAJ T (CB.SC.U4AIE24141)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-NITHIN AARYA(CB.SC.U4AIE24142)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-PUNEETH KUMAR KALINGA</a:t>
            </a:r>
            <a:b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</a:br>
            <a:r>
              <a:rPr lang="en-US" altLang="en-US" sz="2665" dirty="0">
                <a:latin typeface="Rockwell" panose="02060603020205020403" charset="0"/>
                <a:cs typeface="Rockwell" panose="02060603020205020403" charset="0"/>
                <a:sym typeface="+mn-ea"/>
              </a:rPr>
              <a:t>(CB.SC.U4AIE24146)</a:t>
            </a:r>
            <a:br>
              <a:rPr lang="en-US" altLang="en-US" sz="2665" dirty="0"/>
            </a:br>
            <a:endParaRPr lang="en-US" altLang="en-US" sz="2665" dirty="0"/>
          </a:p>
        </p:txBody>
      </p:sp>
      <p:sp>
        <p:nvSpPr>
          <p:cNvPr id="2" name="Text Box 1"/>
          <p:cNvSpPr txBox="1"/>
          <p:nvPr/>
        </p:nvSpPr>
        <p:spPr>
          <a:xfrm>
            <a:off x="2267585" y="310515"/>
            <a:ext cx="6876415" cy="9912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665" dirty="0">
                <a:solidFill>
                  <a:srgbClr val="FFC000"/>
                </a:solidFill>
                <a:sym typeface="+mn-ea"/>
              </a:rPr>
              <a:t>   </a:t>
            </a:r>
            <a:r>
              <a:rPr lang="en-US" altLang="en-US" sz="3200" dirty="0">
                <a:solidFill>
                  <a:srgbClr val="FFC000"/>
                </a:solidFill>
                <a:sym typeface="+mn-ea"/>
              </a:rPr>
              <a:t>      </a:t>
            </a:r>
            <a:r>
              <a:rPr lang="en-US" altLang="en-US" sz="3200" dirty="0">
                <a:solidFill>
                  <a:srgbClr val="FFC000"/>
                </a:solidFill>
                <a:latin typeface="Sitka Small Semibold" charset="0"/>
                <a:cs typeface="Sitka Small Semibold" charset="0"/>
                <a:sym typeface="+mn-ea"/>
              </a:rPr>
              <a:t> AI-Driven Morse Code    </a:t>
            </a:r>
          </a:p>
          <a:p>
            <a:r>
              <a:rPr lang="en-US" altLang="en-US" sz="3200" dirty="0">
                <a:solidFill>
                  <a:srgbClr val="FFC000"/>
                </a:solidFill>
                <a:latin typeface="Sitka Small Semibold" charset="0"/>
                <a:cs typeface="Sitka Small Semibold" charset="0"/>
                <a:sym typeface="+mn-ea"/>
              </a:rPr>
              <a:t>           Translation System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48CB7B-BB93-027D-EBB5-A1D841C42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116541"/>
            <a:ext cx="2931460" cy="949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301625"/>
            <a:ext cx="7252335" cy="1576070"/>
          </a:xfrm>
        </p:spPr>
        <p:txBody>
          <a:bodyPr/>
          <a:lstStyle/>
          <a:p>
            <a:r>
              <a:rPr lang="en-US" altLang="en-US">
                <a:latin typeface="Sitka Small Semibold" charset="0"/>
                <a:cs typeface="Sitka Small Semibold" charset="0"/>
                <a:sym typeface="+mn-ea"/>
              </a:rPr>
              <a:t>Conclusion &amp; Future Scope</a:t>
            </a:r>
            <a:endParaRPr lang="en-US" dirty="0">
              <a:latin typeface="Sitka Small Semibold" charset="0"/>
              <a:cs typeface="Sitka Small Semibold" charset="0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10</a:t>
            </a:fld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06730" y="2350135"/>
            <a:ext cx="8011160" cy="435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1)The Morse Code Translator is an effective toolfor learning and communication.  </a:t>
            </a:r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2) Future improvements include:-</a:t>
            </a: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   - Wireless communication (Bluetooth/WiFi).  </a:t>
            </a:r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   - AI-powered Morse code recognition from   </a:t>
            </a: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      sound inputs.  </a:t>
            </a:r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   - Mobile application for accessibility. </a:t>
            </a:r>
            <a:r>
              <a:rPr lang="en-US" altLang="en-US"/>
              <a:t>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itka Small Semibold" charset="0"/>
                <a:cs typeface="Sitka Small Semibold" charset="0"/>
              </a:rPr>
              <a:t>References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11</a:t>
            </a:fld>
            <a:endParaRPr lang="en-US" noProof="0"/>
          </a:p>
        </p:txBody>
      </p:sp>
      <p:sp>
        <p:nvSpPr>
          <p:cNvPr id="9" name="Text Box 8"/>
          <p:cNvSpPr txBox="1"/>
          <p:nvPr/>
        </p:nvSpPr>
        <p:spPr>
          <a:xfrm>
            <a:off x="851535" y="3106420"/>
            <a:ext cx="829246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https://ijarcce.com/papers/morse-code-decoder-using-arduino</a:t>
            </a:r>
            <a:endParaRPr lang="en-US" sz="200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852170" y="3725545"/>
            <a:ext cx="8291830" cy="7620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>
                <a:latin typeface="Rockwell" panose="02060603020205020403" charset="0"/>
                <a:cs typeface="Rockwell" panose="02060603020205020403" charset="0"/>
              </a:rPr>
              <a:t>https://ieeexplore.ieee.org/document/Morse Code Translator Using the Arduino Platform: Crafting the Future of Microcontrollers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3035" y="1426210"/>
            <a:ext cx="7565390" cy="3778250"/>
          </a:xfrm>
        </p:spPr>
        <p:txBody>
          <a:bodyPr/>
          <a:lstStyle/>
          <a:p>
            <a:r>
              <a:rPr lang="en-US">
                <a:latin typeface="Rockwell" panose="02060603020205020403" charset="0"/>
                <a:cs typeface="Rockwell" panose="02060603020205020403" charset="0"/>
              </a:rPr>
              <a:t>Thank</a:t>
            </a:r>
            <a:br>
              <a:rPr lang="en-US">
                <a:latin typeface="Rockwell" panose="02060603020205020403" charset="0"/>
                <a:cs typeface="Rockwell" panose="02060603020205020403" charset="0"/>
              </a:rPr>
            </a:br>
            <a:r>
              <a:rPr lang="en-US">
                <a:latin typeface="Rockwell" panose="02060603020205020403" charset="0"/>
                <a:cs typeface="Rockwell" panose="02060603020205020403" charset="0"/>
              </a:rPr>
              <a:t>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495" y="301625"/>
            <a:ext cx="9388475" cy="868045"/>
          </a:xfrm>
        </p:spPr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Contents</a:t>
            </a:r>
            <a:endParaRPr lang="en-US" u="sng" dirty="0">
              <a:latin typeface="Sitka Small Semibold" charset="0"/>
              <a:cs typeface="Sitka Small Semibold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41400" y="1169670"/>
            <a:ext cx="8752205" cy="6059805"/>
          </a:xfrm>
        </p:spPr>
        <p:txBody>
          <a:bodyPr/>
          <a:lstStyle/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1. Introduction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2. Literature Review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3. Research Gaps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4. Problem Statement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5. Objectives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6. Methodology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7. Results and Discussion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8. Conclusion &amp; Future Scope  </a:t>
            </a: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9. </a:t>
            </a: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References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250" y="1080135"/>
            <a:ext cx="10515600" cy="781050"/>
          </a:xfrm>
        </p:spPr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introduction</a:t>
            </a:r>
            <a:endParaRPr lang="en-US" u="sng" dirty="0">
              <a:latin typeface="Sitka Small Semibold" charset="0"/>
              <a:cs typeface="Sitka Small Semibold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365760" y="2744470"/>
            <a:ext cx="11506200" cy="365506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Morse code is a method of communication using short and long signals (dots and dashes).  </a:t>
            </a:r>
          </a:p>
          <a:p>
            <a:pPr marL="0" indent="0">
              <a:buNone/>
            </a:pP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It has been used historically for telegraphy and is still relevant in aviation, military, and assistive</a:t>
            </a:r>
          </a:p>
          <a:p>
            <a:pPr marL="0" indent="0">
              <a:buNone/>
            </a:pP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technologies.  </a:t>
            </a:r>
          </a:p>
          <a:p>
            <a:pPr marL="0" indent="0">
              <a:buNone/>
            </a:pP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Our project aims to develop a Morse Code Translator that converts text to Morse code and vice  </a:t>
            </a:r>
          </a:p>
          <a:p>
            <a:pPr marL="0" indent="0">
              <a:buNone/>
            </a:pP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versa, integrating both software and hardware.  </a:t>
            </a:r>
          </a:p>
          <a:p>
            <a:pPr marL="0" indent="0">
              <a:buNone/>
            </a:pPr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Literature Review</a:t>
            </a:r>
            <a:br>
              <a:rPr lang="en-US" dirty="0"/>
            </a:b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16" name="Table 15"/>
          <p:cNvGraphicFramePr/>
          <p:nvPr>
            <p:custDataLst>
              <p:tags r:id="rId1"/>
            </p:custDataLst>
          </p:nvPr>
        </p:nvGraphicFramePr>
        <p:xfrm>
          <a:off x="3162935" y="3272155"/>
          <a:ext cx="11517630" cy="3458845"/>
        </p:xfrm>
        <a:graphic>
          <a:graphicData uri="http://schemas.openxmlformats.org/drawingml/2006/table">
            <a:tbl>
              <a:tblPr/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76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5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8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1931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S. No.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Title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Year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Methodology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Key Contribution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2675"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Morse Code Recognition (AI)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2019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Neural Networks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 b="1" dirty="0">
                        <a:latin typeface="Rockwell" panose="02060603020205020403" charset="0"/>
                        <a:cs typeface="Rockwell" panose="02060603020205020403" charset="0"/>
                      </a:endParaRPr>
                    </a:p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Improved</a:t>
                      </a:r>
                      <a:r>
                        <a:rPr lang="en-US"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 accuracy</a:t>
                      </a:r>
                    </a:p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 Morse decoding </a:t>
                      </a:r>
                    </a:p>
                    <a:p>
                      <a:endParaRPr sz="2000" b="1" dirty="0">
                        <a:latin typeface="Rockwell" panose="02060603020205020403" charset="0"/>
                        <a:cs typeface="Rockwell" panose="02060603020205020403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Arduino-Based Translator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2020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Micro</a:t>
                      </a:r>
                    </a:p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controller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Real-time signal processing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IoT-Based Morse Communication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2021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IoT &amp; Wireless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1" dirty="0">
                          <a:latin typeface="Rockwell" panose="02060603020205020403" charset="0"/>
                          <a:cs typeface="Rockwell" panose="02060603020205020403" charset="0"/>
                        </a:rPr>
                        <a:t>Remote Morse transmission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0845">
                <a:tc>
                  <a:txBody>
                    <a:bodyPr/>
                    <a:lstStyle/>
                    <a:p>
                      <a:endParaRPr sz="2000" b="1" dirty="0">
                        <a:latin typeface="Cooper Black" panose="0208090404030B020404" charset="0"/>
                        <a:cs typeface="Cooper Black" panose="0208090404030B02040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 b="1" dirty="0">
                        <a:latin typeface="Cooper Black" panose="0208090404030B020404" charset="0"/>
                        <a:cs typeface="Cooper Black" panose="0208090404030B02040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 b="1" dirty="0">
                        <a:latin typeface="Cooper Black" panose="0208090404030B020404" charset="0"/>
                        <a:cs typeface="Cooper Black" panose="0208090404030B02040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 b="1" dirty="0">
                        <a:latin typeface="Cooper Black" panose="0208090404030B020404" charset="0"/>
                        <a:cs typeface="Cooper Black" panose="0208090404030B02040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sz="2000" b="1" dirty="0">
                        <a:latin typeface="Cooper Black" panose="0208090404030B020404" charset="0"/>
                        <a:cs typeface="Cooper Black" panose="0208090404030B02040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Research Gaps</a:t>
            </a:r>
            <a:br>
              <a:rPr lang="en-US" dirty="0"/>
            </a:b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5</a:t>
            </a:fld>
            <a:endParaRPr lang="en-US" dirty="0"/>
          </a:p>
        </p:txBody>
      </p:sp>
      <p:sp>
        <p:nvSpPr>
          <p:cNvPr id="9" name="Text Box 8"/>
          <p:cNvSpPr txBox="1"/>
          <p:nvPr/>
        </p:nvSpPr>
        <p:spPr>
          <a:xfrm>
            <a:off x="391160" y="3344545"/>
            <a:ext cx="10170160" cy="313944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Lack of real-time web-based Morse code translators.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Most solutions focus on either text-to-Morse or Morse-to-text, but not both.  </a:t>
            </a:r>
            <a:b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</a:br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Limited integration with assistive technologies for visually or hearing-impaired    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individuals.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-Limited bidirectional Morse code conversion (most tools focus only on encoding or  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decoding)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Absence of a user-friendly, interactive interface for learning Morse code.  </a:t>
            </a:r>
          </a:p>
          <a:p>
            <a:endParaRPr lang="en-US" sz="2000" dirty="0"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30" y="865505"/>
            <a:ext cx="9387840" cy="1359535"/>
          </a:xfrm>
        </p:spPr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Problem Statement</a:t>
            </a:r>
            <a:endParaRPr lang="en-US" u="sng" dirty="0">
              <a:latin typeface="Sitka Small Semibold" charset="0"/>
              <a:cs typeface="Sitka Small Semibold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265430" y="2717800"/>
            <a:ext cx="10998835" cy="37731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The project aims to develop a Morse Code Translator that enables real-time  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bidirectional translation of Morse code and text.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It will integrate software (UI) and hardware (Arduino) to provide both 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visual and auditory feedback.</a:t>
            </a:r>
            <a:r>
              <a:rPr lang="en-US" altLang="en-US" dirty="0">
                <a:latin typeface="Rockwell" panose="02060603020205020403" charset="0"/>
                <a:cs typeface="Rockwell" panose="02060603020205020403" charset="0"/>
              </a:rPr>
              <a:t>  </a:t>
            </a:r>
          </a:p>
          <a:p>
            <a:endParaRPr lang="en-US" dirty="0">
              <a:latin typeface="Rockwell" panose="02060603020205020403" charset="0"/>
              <a:cs typeface="Rockwell" panose="02060603020205020403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8774F-2F14-B33E-D6A7-A03409CA7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56522-B4A8-1161-8FAC-A060F1532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789" y="722966"/>
            <a:ext cx="7252335" cy="1123763"/>
          </a:xfrm>
        </p:spPr>
        <p:txBody>
          <a:bodyPr/>
          <a:lstStyle/>
          <a:p>
            <a:r>
              <a:rPr lang="en-US" altLang="en-US" u="sng" dirty="0">
                <a:latin typeface="Sitka Small Semibold" charset="0"/>
                <a:cs typeface="Sitka Small Semibold" charset="0"/>
                <a:sym typeface="+mn-ea"/>
              </a:rPr>
              <a:t>Objectives</a:t>
            </a:r>
            <a:endParaRPr lang="en-US" u="sng" dirty="0">
              <a:latin typeface="Sitka Small Semibold" charset="0"/>
              <a:cs typeface="Sitka Small Semibold" charset="0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CB9055F-DFBE-58F2-11DD-51558DA56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D8F493F-71FF-E0B6-E38B-AA278CDF2935}"/>
              </a:ext>
            </a:extLst>
          </p:cNvPr>
          <p:cNvSpPr txBox="1"/>
          <p:nvPr/>
        </p:nvSpPr>
        <p:spPr>
          <a:xfrm>
            <a:off x="237789" y="2045335"/>
            <a:ext cx="8011160" cy="43580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en-US" sz="2000" dirty="0"/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To develop a user-friendly web-based interface for Morse code translation.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To implement real-time translation between text and Morse code.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To integrate hardware (LED &amp; buzzer) for visual and auditory Morse signals.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To ensure accurate and efficient Morse decoding through Arduino processing.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- To explore potential applications in education and assistive communication.  </a:t>
            </a:r>
          </a:p>
        </p:txBody>
      </p:sp>
    </p:spTree>
    <p:extLst>
      <p:ext uri="{BB962C8B-B14F-4D97-AF65-F5344CB8AC3E}">
        <p14:creationId xmlns:p14="http://schemas.microsoft.com/office/powerpoint/2010/main" val="475874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Sitka Small Semibold" charset="0"/>
                <a:cs typeface="Sitka Small Semibold" charset="0"/>
                <a:sym typeface="+mn-ea"/>
              </a:rPr>
              <a:t>Methodology</a:t>
            </a:r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sz="22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pPr marL="0" indent="0">
              <a:buNone/>
            </a:pPr>
            <a:endParaRPr lang="en-US" sz="1600" noProof="1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2" name="Text Box 11"/>
          <p:cNvSpPr txBox="1"/>
          <p:nvPr/>
        </p:nvSpPr>
        <p:spPr>
          <a:xfrm>
            <a:off x="496570" y="2800350"/>
            <a:ext cx="10979150" cy="39027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1. Software Development: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Web-based UI using HTML, CSS, and JavaScript.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Python backend for Morse code processing.  </a:t>
            </a:r>
          </a:p>
          <a:p>
            <a:endParaRPr lang="en-US" altLang="en-US" sz="2000" dirty="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2. Hardware Implementation: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Arduino connected to LED and buzzer for Morse output.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Serial communication between UI and Arduino via Python (</a:t>
            </a:r>
            <a:r>
              <a:rPr lang="en-US" altLang="en-US" sz="2000" dirty="0" err="1">
                <a:latin typeface="Rockwell" panose="02060603020205020403" charset="0"/>
                <a:cs typeface="Rockwell" panose="02060603020205020403" charset="0"/>
              </a:rPr>
              <a:t>pySerial</a:t>
            </a:r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).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3. Testing &amp; Evaluation: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Validate accuracy of Morse translation.  </a:t>
            </a:r>
          </a:p>
          <a:p>
            <a:r>
              <a:rPr lang="en-US" altLang="en-US" sz="2000" dirty="0">
                <a:latin typeface="Rockwell" panose="02060603020205020403" charset="0"/>
                <a:cs typeface="Rockwell" panose="02060603020205020403" charset="0"/>
              </a:rPr>
              <a:t>   - Measure response time and user feedback.  </a:t>
            </a:r>
          </a:p>
          <a:p>
            <a:endParaRPr lang="en-US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Sitka Small Semibold" charset="0"/>
                <a:cs typeface="Sitka Small Semibold" charset="0"/>
                <a:sym typeface="+mn-ea"/>
              </a:rPr>
              <a:t>Results and Discussion</a:t>
            </a:r>
            <a:endParaRPr lang="en-US">
              <a:latin typeface="Sitka Small Semibold" charset="0"/>
              <a:cs typeface="Sitka Small Semibold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9</a:t>
            </a:fld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516890" y="2743200"/>
            <a:ext cx="10947400" cy="30410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altLang="en-US"/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- The system successfully translates text to Morse and vice versa.  </a:t>
            </a:r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- LED and buzzer correctly respond to Morse signals.  </a:t>
            </a:r>
          </a:p>
          <a:p>
            <a:endParaRPr lang="en-US" altLang="en-US" sz="2000">
              <a:latin typeface="Rockwell" panose="02060603020205020403" charset="0"/>
              <a:cs typeface="Rockwell" panose="02060603020205020403" charset="0"/>
            </a:endParaRP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- Challenges encountered in real-time serial communication, resolved through debugging      </a:t>
            </a:r>
          </a:p>
          <a:p>
            <a:r>
              <a:rPr lang="en-US" altLang="en-US" sz="2000">
                <a:latin typeface="Rockwell" panose="02060603020205020403" charset="0"/>
                <a:cs typeface="Rockwell" panose="02060603020205020403" charset="0"/>
              </a:rPr>
              <a:t>   and optimization.</a:t>
            </a:r>
            <a:r>
              <a:rPr lang="en-US" altLang="en-US"/>
              <a:t>  </a:t>
            </a:r>
          </a:p>
          <a:p>
            <a:endParaRPr lang="en-US" altLang="en-US"/>
          </a:p>
          <a:p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906*247"/>
  <p:tag name="TABLE_ENDDRAG_RECT" val="249*257*906*247"/>
</p:tagLst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783CE7D-BFC6-4030-A335-E7F88DB66414}">
  <ds:schemaRefs/>
</ds:datastoreItem>
</file>

<file path=customXml/itemProps2.xml><?xml version="1.0" encoding="utf-8"?>
<ds:datastoreItem xmlns:ds="http://schemas.openxmlformats.org/officeDocument/2006/customXml" ds:itemID="{25B4CAA5-BE7A-46AB-97ED-63B24C46A3A8}">
  <ds:schemaRefs/>
</ds:datastoreItem>
</file>

<file path=customXml/itemProps3.xml><?xml version="1.0" encoding="utf-8"?>
<ds:datastoreItem xmlns:ds="http://schemas.openxmlformats.org/officeDocument/2006/customXml" ds:itemID="{411F98F7-6576-47F1-AD63-56E26C33974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630</Words>
  <Application>Microsoft Office PowerPoint</Application>
  <PresentationFormat>Widescreen</PresentationFormat>
  <Paragraphs>122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Cooper Black</vt:lpstr>
      <vt:lpstr>Rockwell</vt:lpstr>
      <vt:lpstr>Sitka Small Semibold</vt:lpstr>
      <vt:lpstr>Office Theme</vt:lpstr>
      <vt:lpstr> Subject: ELECTRONICS AND ELECTRICAL ENGINEERING    Institution: Amrita University    Presented By:  -AAKASH G S (CB.SC.U4AIE24101) -NEERAJ T (CB.SC.U4AIE24141) -NITHIN AARYA(CB.SC.U4AIE24142) -PUNEETH KUMAR KALINGA (CB.SC.U4AIE24146) </vt:lpstr>
      <vt:lpstr>Contents</vt:lpstr>
      <vt:lpstr>introduction</vt:lpstr>
      <vt:lpstr>Literature Review </vt:lpstr>
      <vt:lpstr>Research Gaps </vt:lpstr>
      <vt:lpstr>Problem Statement</vt:lpstr>
      <vt:lpstr>Objectives</vt:lpstr>
      <vt:lpstr>Methodology </vt:lpstr>
      <vt:lpstr>Results and Discussion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</cp:revision>
  <dcterms:created xsi:type="dcterms:W3CDTF">2022-06-28T06:29:00Z</dcterms:created>
  <dcterms:modified xsi:type="dcterms:W3CDTF">2025-02-06T07:09:05Z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5E6E846CD936491289E2CA93D9AA8AA5_12</vt:lpwstr>
  </property>
  <property fmtid="{D5CDD505-2E9C-101B-9397-08002B2CF9AE}" pid="4" name="KSOProductBuildVer">
    <vt:lpwstr>1033-12.2.0.19805</vt:lpwstr>
  </property>
</Properties>
</file>