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Gotham" panose="020B0604020202020204" charset="0"/>
      <p:regular r:id="rId21"/>
    </p:embeddedFont>
    <p:embeddedFont>
      <p:font typeface="Gotham Bold" panose="020B0604020202020204" charset="0"/>
      <p:regular r:id="rId22"/>
    </p:embeddedFont>
    <p:embeddedFont>
      <p:font typeface="Gotham Bold Italics" panose="020B0604020202020204" charset="0"/>
      <p:regular r:id="rId23"/>
    </p:embeddedFont>
    <p:embeddedFont>
      <p:font typeface="Poppins" panose="00000500000000000000" pitchFamily="2"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898" y="2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eraj T" userId="d51211729e228227" providerId="LiveId" clId="{9DB18114-86D5-43C1-A84E-D4E6D3A29F90}"/>
    <pc:docChg chg="modSld">
      <pc:chgData name="Neeraj T" userId="d51211729e228227" providerId="LiveId" clId="{9DB18114-86D5-43C1-A84E-D4E6D3A29F90}" dt="2025-03-11T02:27:05.681" v="10" actId="1076"/>
      <pc:docMkLst>
        <pc:docMk/>
      </pc:docMkLst>
      <pc:sldChg chg="modSp mod">
        <pc:chgData name="Neeraj T" userId="d51211729e228227" providerId="LiveId" clId="{9DB18114-86D5-43C1-A84E-D4E6D3A29F90}" dt="2025-03-11T02:27:05.681" v="10" actId="1076"/>
        <pc:sldMkLst>
          <pc:docMk/>
          <pc:sldMk cId="0" sldId="257"/>
        </pc:sldMkLst>
        <pc:spChg chg="mod">
          <ac:chgData name="Neeraj T" userId="d51211729e228227" providerId="LiveId" clId="{9DB18114-86D5-43C1-A84E-D4E6D3A29F90}" dt="2025-03-11T02:27:05.681" v="10" actId="1076"/>
          <ac:spMkLst>
            <pc:docMk/>
            <pc:sldMk cId="0" sldId="257"/>
            <ac:spMk id="10" creationId="{00000000-0000-0000-0000-000000000000}"/>
          </ac:spMkLst>
        </pc:spChg>
        <pc:spChg chg="mod">
          <ac:chgData name="Neeraj T" userId="d51211729e228227" providerId="LiveId" clId="{9DB18114-86D5-43C1-A84E-D4E6D3A29F90}" dt="2025-03-11T02:26:54.741" v="9" actId="1076"/>
          <ac:spMkLst>
            <pc:docMk/>
            <pc:sldMk cId="0" sldId="257"/>
            <ac:spMk id="1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4468512" y="-353712"/>
            <a:ext cx="10994424" cy="10994424"/>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5725" cap="sq">
              <a:solidFill>
                <a:srgbClr val="FD6220"/>
              </a:solidFill>
              <a:prstDash val="solid"/>
              <a:miter/>
            </a:ln>
          </p:spPr>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28700" y="9140065"/>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6384897" y="5379918"/>
            <a:ext cx="6059445" cy="605944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5720762" y="6964430"/>
            <a:ext cx="2000810" cy="4114800"/>
          </a:xfrm>
          <a:custGeom>
            <a:avLst/>
            <a:gdLst/>
            <a:ahLst/>
            <a:cxnLst/>
            <a:rect l="l" t="t" r="r" b="b"/>
            <a:pathLst>
              <a:path w="2000810" h="4114800">
                <a:moveTo>
                  <a:pt x="0" y="0"/>
                </a:moveTo>
                <a:lnTo>
                  <a:pt x="2000810" y="0"/>
                </a:lnTo>
                <a:lnTo>
                  <a:pt x="2000810" y="4114800"/>
                </a:lnTo>
                <a:lnTo>
                  <a:pt x="0" y="4114800"/>
                </a:lnTo>
                <a:lnTo>
                  <a:pt x="0" y="0"/>
                </a:lnTo>
                <a:close/>
              </a:path>
            </a:pathLst>
          </a:custGeom>
          <a:blipFill>
            <a:blip r:embed="rId4">
              <a:alphaModFix amt="53000"/>
              <a:extLst>
                <a:ext uri="{96DAC541-7B7A-43D3-8B79-37D633B846F1}">
                  <asvg:svgBlip xmlns:asvg="http://schemas.microsoft.com/office/drawing/2016/SVG/main" r:embed="rId5"/>
                </a:ext>
              </a:extLst>
            </a:blip>
            <a:stretch>
              <a:fillRect r="-204881"/>
            </a:stretch>
          </a:blipFill>
        </p:spPr>
      </p:sp>
      <p:grpSp>
        <p:nvGrpSpPr>
          <p:cNvPr id="10" name="Group 10"/>
          <p:cNvGrpSpPr/>
          <p:nvPr/>
        </p:nvGrpSpPr>
        <p:grpSpPr>
          <a:xfrm>
            <a:off x="11762088" y="-9632634"/>
            <a:ext cx="10994424" cy="1099442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12" name="TextBox 12"/>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3373132" y="4114076"/>
            <a:ext cx="12198237" cy="2291464"/>
            <a:chOff x="0" y="0"/>
            <a:chExt cx="3212705" cy="603513"/>
          </a:xfrm>
        </p:grpSpPr>
        <p:sp>
          <p:nvSpPr>
            <p:cNvPr id="14" name="Freeform 14"/>
            <p:cNvSpPr/>
            <p:nvPr/>
          </p:nvSpPr>
          <p:spPr>
            <a:xfrm>
              <a:off x="0" y="0"/>
              <a:ext cx="3212704" cy="603513"/>
            </a:xfrm>
            <a:custGeom>
              <a:avLst/>
              <a:gdLst/>
              <a:ahLst/>
              <a:cxnLst/>
              <a:rect l="l" t="t" r="r" b="b"/>
              <a:pathLst>
                <a:path w="3212704" h="603513">
                  <a:moveTo>
                    <a:pt x="0" y="0"/>
                  </a:moveTo>
                  <a:lnTo>
                    <a:pt x="3212704" y="0"/>
                  </a:lnTo>
                  <a:lnTo>
                    <a:pt x="3212704" y="603513"/>
                  </a:lnTo>
                  <a:lnTo>
                    <a:pt x="0" y="603513"/>
                  </a:lnTo>
                  <a:close/>
                </a:path>
              </a:pathLst>
            </a:custGeom>
            <a:solidFill>
              <a:srgbClr val="FFFEFE"/>
            </a:solidFill>
          </p:spPr>
        </p:sp>
        <p:sp>
          <p:nvSpPr>
            <p:cNvPr id="15" name="TextBox 15"/>
            <p:cNvSpPr txBox="1"/>
            <p:nvPr/>
          </p:nvSpPr>
          <p:spPr>
            <a:xfrm>
              <a:off x="0" y="-28575"/>
              <a:ext cx="3212705" cy="632088"/>
            </a:xfrm>
            <a:prstGeom prst="rect">
              <a:avLst/>
            </a:prstGeom>
          </p:spPr>
          <p:txBody>
            <a:bodyPr lIns="50800" tIns="50800" rIns="50800" bIns="50800" rtlCol="0" anchor="ctr"/>
            <a:lstStyle/>
            <a:p>
              <a:pPr algn="ctr">
                <a:lnSpc>
                  <a:spcPts val="2380"/>
                </a:lnSpc>
              </a:pPr>
              <a:endParaRPr/>
            </a:p>
          </p:txBody>
        </p:sp>
      </p:grpSp>
      <p:sp>
        <p:nvSpPr>
          <p:cNvPr id="16" name="TextBox 16"/>
          <p:cNvSpPr txBox="1"/>
          <p:nvPr/>
        </p:nvSpPr>
        <p:spPr>
          <a:xfrm>
            <a:off x="199751" y="1580264"/>
            <a:ext cx="17888498" cy="3799654"/>
          </a:xfrm>
          <a:prstGeom prst="rect">
            <a:avLst/>
          </a:prstGeom>
        </p:spPr>
        <p:txBody>
          <a:bodyPr lIns="0" tIns="0" rIns="0" bIns="0" rtlCol="0" anchor="t">
            <a:spAutoFit/>
          </a:bodyPr>
          <a:lstStyle/>
          <a:p>
            <a:pPr algn="ctr">
              <a:lnSpc>
                <a:spcPts val="15270"/>
              </a:lnSpc>
              <a:spcBef>
                <a:spcPct val="0"/>
              </a:spcBef>
            </a:pPr>
            <a:r>
              <a:rPr lang="en-US" sz="10907" b="1">
                <a:solidFill>
                  <a:srgbClr val="191919"/>
                </a:solidFill>
                <a:latin typeface="Gotham Bold"/>
                <a:ea typeface="Gotham Bold"/>
                <a:cs typeface="Gotham Bold"/>
                <a:sym typeface="Gotham Bold"/>
              </a:rPr>
              <a:t>POSE DETECTION USING DEEP LEARNING</a:t>
            </a:r>
          </a:p>
        </p:txBody>
      </p:sp>
      <p:sp>
        <p:nvSpPr>
          <p:cNvPr id="17" name="TextBox 17"/>
          <p:cNvSpPr txBox="1"/>
          <p:nvPr/>
        </p:nvSpPr>
        <p:spPr>
          <a:xfrm>
            <a:off x="6068500" y="8661165"/>
            <a:ext cx="6151000" cy="368300"/>
          </a:xfrm>
          <a:prstGeom prst="rect">
            <a:avLst/>
          </a:prstGeom>
        </p:spPr>
        <p:txBody>
          <a:bodyPr lIns="0" tIns="0" rIns="0" bIns="0" rtlCol="0" anchor="t">
            <a:spAutoFit/>
          </a:bodyPr>
          <a:lstStyle/>
          <a:p>
            <a:pPr algn="ctr">
              <a:lnSpc>
                <a:spcPts val="2800"/>
              </a:lnSpc>
              <a:spcBef>
                <a:spcPct val="0"/>
              </a:spcBef>
            </a:pPr>
            <a:r>
              <a:rPr lang="en-US" sz="2000" spc="1224">
                <a:solidFill>
                  <a:srgbClr val="191919"/>
                </a:solidFill>
                <a:latin typeface="Poppins"/>
                <a:ea typeface="Poppins"/>
                <a:cs typeface="Poppins"/>
                <a:sym typeface="Poppins"/>
              </a:rPr>
              <a:t>2025</a:t>
            </a:r>
          </a:p>
        </p:txBody>
      </p:sp>
      <p:grpSp>
        <p:nvGrpSpPr>
          <p:cNvPr id="18" name="Group 18"/>
          <p:cNvGrpSpPr/>
          <p:nvPr/>
        </p:nvGrpSpPr>
        <p:grpSpPr>
          <a:xfrm>
            <a:off x="-9965724" y="-1383136"/>
            <a:ext cx="10994424" cy="10994424"/>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20" name="TextBox 20"/>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8426652" y="6084353"/>
            <a:ext cx="11750793" cy="2325288"/>
          </a:xfrm>
          <a:prstGeom prst="rect">
            <a:avLst/>
          </a:prstGeom>
        </p:spPr>
        <p:txBody>
          <a:bodyPr lIns="0" tIns="0" rIns="0" bIns="0" rtlCol="0" anchor="t">
            <a:spAutoFit/>
          </a:bodyPr>
          <a:lstStyle/>
          <a:p>
            <a:pPr algn="l">
              <a:lnSpc>
                <a:spcPts val="4629"/>
              </a:lnSpc>
            </a:pPr>
            <a:r>
              <a:rPr lang="en-US" sz="3306" b="1">
                <a:solidFill>
                  <a:srgbClr val="191919"/>
                </a:solidFill>
                <a:latin typeface="Gotham Bold"/>
                <a:ea typeface="Gotham Bold"/>
                <a:cs typeface="Gotham Bold"/>
                <a:sym typeface="Gotham Bold"/>
              </a:rPr>
              <a:t>-&gt; CB.SC.U4AIE24101 - Aakas G S</a:t>
            </a:r>
          </a:p>
          <a:p>
            <a:pPr algn="l">
              <a:lnSpc>
                <a:spcPts val="4629"/>
              </a:lnSpc>
            </a:pPr>
            <a:r>
              <a:rPr lang="en-US" sz="3306" b="1">
                <a:solidFill>
                  <a:srgbClr val="191919"/>
                </a:solidFill>
                <a:latin typeface="Gotham Bold"/>
                <a:ea typeface="Gotham Bold"/>
                <a:cs typeface="Gotham Bold"/>
                <a:sym typeface="Gotham Bold"/>
              </a:rPr>
              <a:t>-&gt; CB.SC.U4AIE24141 - Neeraj T</a:t>
            </a:r>
          </a:p>
          <a:p>
            <a:pPr algn="l">
              <a:lnSpc>
                <a:spcPts val="4629"/>
              </a:lnSpc>
            </a:pPr>
            <a:r>
              <a:rPr lang="en-US" sz="3306" b="1">
                <a:solidFill>
                  <a:srgbClr val="191919"/>
                </a:solidFill>
                <a:latin typeface="Gotham Bold"/>
                <a:ea typeface="Gotham Bold"/>
                <a:cs typeface="Gotham Bold"/>
                <a:sym typeface="Gotham Bold"/>
              </a:rPr>
              <a:t>-&gt; CB.SC.U4AIE24142 - Nithin K</a:t>
            </a:r>
          </a:p>
          <a:p>
            <a:pPr algn="l">
              <a:lnSpc>
                <a:spcPts val="4629"/>
              </a:lnSpc>
            </a:pPr>
            <a:r>
              <a:rPr lang="en-US" sz="3306" b="1">
                <a:solidFill>
                  <a:srgbClr val="191919"/>
                </a:solidFill>
                <a:latin typeface="Gotham Bold"/>
                <a:ea typeface="Gotham Bold"/>
                <a:cs typeface="Gotham Bold"/>
                <a:sym typeface="Gotham Bold"/>
              </a:rPr>
              <a:t>-&gt; CB.SC.U4AIE24146 - Puneeth 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2" name="TextBox 2"/>
          <p:cNvSpPr txBox="1"/>
          <p:nvPr/>
        </p:nvSpPr>
        <p:spPr>
          <a:xfrm>
            <a:off x="2296025" y="129086"/>
            <a:ext cx="12023123" cy="4378445"/>
          </a:xfrm>
          <a:prstGeom prst="rect">
            <a:avLst/>
          </a:prstGeom>
        </p:spPr>
        <p:txBody>
          <a:bodyPr lIns="0" tIns="0" rIns="0" bIns="0" rtlCol="0" anchor="t">
            <a:spAutoFit/>
          </a:bodyPr>
          <a:lstStyle/>
          <a:p>
            <a:pPr algn="l">
              <a:lnSpc>
                <a:spcPts val="6153"/>
              </a:lnSpc>
            </a:pPr>
            <a:r>
              <a:rPr lang="en-US" sz="4395" b="1">
                <a:solidFill>
                  <a:srgbClr val="000000"/>
                </a:solidFill>
                <a:latin typeface="Gotham Bold"/>
                <a:ea typeface="Gotham Bold"/>
                <a:cs typeface="Gotham Bold"/>
                <a:sym typeface="Gotham Bold"/>
              </a:rPr>
              <a:t>Output the Result:</a:t>
            </a:r>
          </a:p>
          <a:p>
            <a:pPr algn="l">
              <a:lnSpc>
                <a:spcPts val="5733"/>
              </a:lnSpc>
            </a:pPr>
            <a:r>
              <a:rPr lang="en-US" sz="4095">
                <a:solidFill>
                  <a:srgbClr val="000000"/>
                </a:solidFill>
                <a:latin typeface="Gotham"/>
                <a:ea typeface="Gotham"/>
                <a:cs typeface="Gotham"/>
                <a:sym typeface="Gotham"/>
              </a:rPr>
              <a:t>After the skeletal structure is drawn, the final image (with the skeleton overlay) can be displayed or saved.by this code for mediapipe.</a:t>
            </a:r>
          </a:p>
          <a:p>
            <a:pPr algn="l">
              <a:lnSpc>
                <a:spcPts val="5733"/>
              </a:lnSpc>
            </a:pPr>
            <a:endParaRPr/>
          </a:p>
        </p:txBody>
      </p:sp>
      <p:grpSp>
        <p:nvGrpSpPr>
          <p:cNvPr id="3" name="Group 3"/>
          <p:cNvGrpSpPr/>
          <p:nvPr/>
        </p:nvGrpSpPr>
        <p:grpSpPr>
          <a:xfrm>
            <a:off x="-1373119" y="-1315898"/>
            <a:ext cx="3499668" cy="13405540"/>
            <a:chOff x="0" y="0"/>
            <a:chExt cx="212191" cy="812800"/>
          </a:xfrm>
        </p:grpSpPr>
        <p:sp>
          <p:nvSpPr>
            <p:cNvPr id="4" name="Freeform 4"/>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id="5" name="TextBox 5"/>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376715" y="714192"/>
            <a:ext cx="992463" cy="99246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8" name="TextBox 8"/>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b="1">
                  <a:solidFill>
                    <a:srgbClr val="FFFEFE"/>
                  </a:solidFill>
                  <a:latin typeface="Gotham Bold"/>
                  <a:ea typeface="Gotham Bold"/>
                  <a:cs typeface="Gotham Bold"/>
                  <a:sym typeface="Gotham Bold"/>
                </a:rPr>
                <a:t>7</a:t>
              </a:r>
            </a:p>
          </p:txBody>
        </p:sp>
      </p:grpSp>
      <p:grpSp>
        <p:nvGrpSpPr>
          <p:cNvPr id="9" name="Group 9"/>
          <p:cNvGrpSpPr/>
          <p:nvPr/>
        </p:nvGrpSpPr>
        <p:grpSpPr>
          <a:xfrm>
            <a:off x="11762088" y="-9632634"/>
            <a:ext cx="10994424" cy="10994424"/>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11" name="TextBox 11"/>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2296025" y="4144855"/>
            <a:ext cx="13327859" cy="2893303"/>
          </a:xfrm>
          <a:custGeom>
            <a:avLst/>
            <a:gdLst/>
            <a:ahLst/>
            <a:cxnLst/>
            <a:rect l="l" t="t" r="r" b="b"/>
            <a:pathLst>
              <a:path w="13327859" h="2893303">
                <a:moveTo>
                  <a:pt x="0" y="0"/>
                </a:moveTo>
                <a:lnTo>
                  <a:pt x="13327859" y="0"/>
                </a:lnTo>
                <a:lnTo>
                  <a:pt x="13327859" y="2893303"/>
                </a:lnTo>
                <a:lnTo>
                  <a:pt x="0" y="2893303"/>
                </a:lnTo>
                <a:lnTo>
                  <a:pt x="0" y="0"/>
                </a:lnTo>
                <a:close/>
              </a:path>
            </a:pathLst>
          </a:custGeom>
          <a:blipFill>
            <a:blip r:embed="rId2"/>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373119" y="-880007"/>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126549" y="447963"/>
            <a:ext cx="12640695" cy="1637091"/>
          </a:xfrm>
          <a:prstGeom prst="rect">
            <a:avLst/>
          </a:prstGeom>
        </p:spPr>
        <p:txBody>
          <a:bodyPr lIns="0" tIns="0" rIns="0" bIns="0" rtlCol="0" anchor="t">
            <a:spAutoFit/>
          </a:bodyPr>
          <a:lstStyle/>
          <a:p>
            <a:pPr algn="l">
              <a:lnSpc>
                <a:spcPts val="6328"/>
              </a:lnSpc>
            </a:pPr>
            <a:r>
              <a:rPr lang="en-US" sz="6265" b="1">
                <a:solidFill>
                  <a:srgbClr val="191919"/>
                </a:solidFill>
                <a:latin typeface="Gotham Bold"/>
                <a:ea typeface="Gotham Bold"/>
                <a:cs typeface="Gotham Bold"/>
                <a:sym typeface="Gotham Bold"/>
              </a:rPr>
              <a:t>Basic code implimentation without pose detection </a:t>
            </a:r>
          </a:p>
        </p:txBody>
      </p:sp>
      <p:grpSp>
        <p:nvGrpSpPr>
          <p:cNvPr id="6" name="Group 6"/>
          <p:cNvGrpSpPr/>
          <p:nvPr/>
        </p:nvGrpSpPr>
        <p:grpSpPr>
          <a:xfrm>
            <a:off x="12982582" y="-5163549"/>
            <a:ext cx="10994424" cy="10994424"/>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2689381" y="2085054"/>
            <a:ext cx="11804839" cy="7866468"/>
          </a:xfrm>
          <a:custGeom>
            <a:avLst/>
            <a:gdLst/>
            <a:ahLst/>
            <a:cxnLst/>
            <a:rect l="l" t="t" r="r" b="b"/>
            <a:pathLst>
              <a:path w="11804839" h="7866468">
                <a:moveTo>
                  <a:pt x="0" y="0"/>
                </a:moveTo>
                <a:lnTo>
                  <a:pt x="11804839" y="0"/>
                </a:lnTo>
                <a:lnTo>
                  <a:pt x="11804839" y="7866468"/>
                </a:lnTo>
                <a:lnTo>
                  <a:pt x="0" y="7866468"/>
                </a:lnTo>
                <a:lnTo>
                  <a:pt x="0" y="0"/>
                </a:lnTo>
                <a:close/>
              </a:path>
            </a:pathLst>
          </a:custGeom>
          <a:blipFill>
            <a:blip r:embed="rId2"/>
            <a:stretch>
              <a:fillRect r="-3514"/>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709385" y="-1112234"/>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234314" y="1055991"/>
            <a:ext cx="992463" cy="99246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b="1">
                  <a:solidFill>
                    <a:srgbClr val="FFFEFE"/>
                  </a:solidFill>
                  <a:latin typeface="Gotham Bold"/>
                  <a:ea typeface="Gotham Bold"/>
                  <a:cs typeface="Gotham Bold"/>
                  <a:sym typeface="Gotham Bold"/>
                </a:rPr>
                <a:t>1</a:t>
              </a:r>
            </a:p>
          </p:txBody>
        </p:sp>
      </p:grpSp>
      <p:sp>
        <p:nvSpPr>
          <p:cNvPr id="8" name="Freeform 8"/>
          <p:cNvSpPr/>
          <p:nvPr/>
        </p:nvSpPr>
        <p:spPr>
          <a:xfrm>
            <a:off x="2306769" y="6539740"/>
            <a:ext cx="15145504" cy="2442212"/>
          </a:xfrm>
          <a:custGeom>
            <a:avLst/>
            <a:gdLst/>
            <a:ahLst/>
            <a:cxnLst/>
            <a:rect l="l" t="t" r="r" b="b"/>
            <a:pathLst>
              <a:path w="15145504" h="2442212">
                <a:moveTo>
                  <a:pt x="0" y="0"/>
                </a:moveTo>
                <a:lnTo>
                  <a:pt x="15145503" y="0"/>
                </a:lnTo>
                <a:lnTo>
                  <a:pt x="15145503" y="2442212"/>
                </a:lnTo>
                <a:lnTo>
                  <a:pt x="0" y="2442212"/>
                </a:lnTo>
                <a:lnTo>
                  <a:pt x="0" y="0"/>
                </a:lnTo>
                <a:close/>
              </a:path>
            </a:pathLst>
          </a:custGeom>
          <a:blipFill>
            <a:blip r:embed="rId2"/>
            <a:stretch>
              <a:fillRect/>
            </a:stretch>
          </a:blipFill>
        </p:spPr>
      </p:sp>
      <p:sp>
        <p:nvSpPr>
          <p:cNvPr id="9" name="TextBox 9"/>
          <p:cNvSpPr txBox="1"/>
          <p:nvPr/>
        </p:nvSpPr>
        <p:spPr>
          <a:xfrm>
            <a:off x="1790283" y="210170"/>
            <a:ext cx="12022946" cy="845821"/>
          </a:xfrm>
          <a:prstGeom prst="rect">
            <a:avLst/>
          </a:prstGeom>
        </p:spPr>
        <p:txBody>
          <a:bodyPr lIns="0" tIns="0" rIns="0" bIns="0" rtlCol="0" anchor="t">
            <a:spAutoFit/>
          </a:bodyPr>
          <a:lstStyle/>
          <a:p>
            <a:pPr algn="l">
              <a:lnSpc>
                <a:spcPts val="6884"/>
              </a:lnSpc>
            </a:pPr>
            <a:r>
              <a:rPr lang="en-US" sz="5099" b="1" spc="127">
                <a:solidFill>
                  <a:srgbClr val="191919"/>
                </a:solidFill>
                <a:latin typeface="Gotham Bold"/>
                <a:ea typeface="Gotham Bold"/>
                <a:cs typeface="Gotham Bold"/>
                <a:sym typeface="Gotham Bold"/>
              </a:rPr>
              <a:t>Doing pose detection for T-pose:</a:t>
            </a:r>
          </a:p>
        </p:txBody>
      </p:sp>
      <p:sp>
        <p:nvSpPr>
          <p:cNvPr id="10" name="TextBox 10"/>
          <p:cNvSpPr txBox="1"/>
          <p:nvPr/>
        </p:nvSpPr>
        <p:spPr>
          <a:xfrm>
            <a:off x="2306769" y="1135362"/>
            <a:ext cx="8922395" cy="4059446"/>
          </a:xfrm>
          <a:prstGeom prst="rect">
            <a:avLst/>
          </a:prstGeom>
        </p:spPr>
        <p:txBody>
          <a:bodyPr lIns="0" tIns="0" rIns="0" bIns="0" rtlCol="0" anchor="t">
            <a:spAutoFit/>
          </a:bodyPr>
          <a:lstStyle/>
          <a:p>
            <a:pPr algn="l">
              <a:lnSpc>
                <a:spcPts val="4626"/>
              </a:lnSpc>
            </a:pPr>
            <a:r>
              <a:rPr lang="en-US" sz="3304" b="1">
                <a:solidFill>
                  <a:srgbClr val="191919"/>
                </a:solidFill>
                <a:latin typeface="Gotham Bold"/>
                <a:ea typeface="Gotham Bold"/>
                <a:cs typeface="Gotham Bold"/>
                <a:sym typeface="Gotham Bold"/>
              </a:rPr>
              <a:t>Land marks required for T-pose detection</a:t>
            </a:r>
          </a:p>
          <a:p>
            <a:pPr algn="l">
              <a:lnSpc>
                <a:spcPts val="4626"/>
              </a:lnSpc>
              <a:spcBef>
                <a:spcPct val="0"/>
              </a:spcBef>
            </a:pPr>
            <a:r>
              <a:rPr lang="en-US" sz="3304">
                <a:solidFill>
                  <a:srgbClr val="191919"/>
                </a:solidFill>
                <a:latin typeface="Gotham"/>
                <a:ea typeface="Gotham"/>
                <a:cs typeface="Gotham"/>
                <a:sym typeface="Gotham"/>
              </a:rPr>
              <a:t>Left shoulder (landmark 11)</a:t>
            </a:r>
          </a:p>
          <a:p>
            <a:pPr algn="l">
              <a:lnSpc>
                <a:spcPts val="4626"/>
              </a:lnSpc>
              <a:spcBef>
                <a:spcPct val="0"/>
              </a:spcBef>
            </a:pPr>
            <a:r>
              <a:rPr lang="en-US" sz="3304">
                <a:solidFill>
                  <a:srgbClr val="191919"/>
                </a:solidFill>
                <a:latin typeface="Gotham"/>
                <a:ea typeface="Gotham"/>
                <a:cs typeface="Gotham"/>
                <a:sym typeface="Gotham"/>
              </a:rPr>
              <a:t>Right shoulder (landmark 12)</a:t>
            </a:r>
          </a:p>
          <a:p>
            <a:pPr algn="l">
              <a:lnSpc>
                <a:spcPts val="4626"/>
              </a:lnSpc>
              <a:spcBef>
                <a:spcPct val="0"/>
              </a:spcBef>
            </a:pPr>
            <a:r>
              <a:rPr lang="en-US" sz="3304">
                <a:solidFill>
                  <a:srgbClr val="191919"/>
                </a:solidFill>
                <a:latin typeface="Gotham"/>
                <a:ea typeface="Gotham"/>
                <a:cs typeface="Gotham"/>
                <a:sym typeface="Gotham"/>
              </a:rPr>
              <a:t>Left elbow (landmark 13)</a:t>
            </a:r>
          </a:p>
          <a:p>
            <a:pPr algn="l">
              <a:lnSpc>
                <a:spcPts val="4626"/>
              </a:lnSpc>
              <a:spcBef>
                <a:spcPct val="0"/>
              </a:spcBef>
            </a:pPr>
            <a:r>
              <a:rPr lang="en-US" sz="3304">
                <a:solidFill>
                  <a:srgbClr val="191919"/>
                </a:solidFill>
                <a:latin typeface="Gotham"/>
                <a:ea typeface="Gotham"/>
                <a:cs typeface="Gotham"/>
                <a:sym typeface="Gotham"/>
              </a:rPr>
              <a:t>Right elbow (landmark 14)</a:t>
            </a:r>
          </a:p>
          <a:p>
            <a:pPr algn="l">
              <a:lnSpc>
                <a:spcPts val="4626"/>
              </a:lnSpc>
              <a:spcBef>
                <a:spcPct val="0"/>
              </a:spcBef>
            </a:pPr>
            <a:r>
              <a:rPr lang="en-US" sz="3304">
                <a:solidFill>
                  <a:srgbClr val="191919"/>
                </a:solidFill>
                <a:latin typeface="Gotham"/>
                <a:ea typeface="Gotham"/>
                <a:cs typeface="Gotham"/>
                <a:sym typeface="Gotham"/>
              </a:rPr>
              <a:t>Left wrist (landmark 15)</a:t>
            </a:r>
          </a:p>
          <a:p>
            <a:pPr algn="l">
              <a:lnSpc>
                <a:spcPts val="4626"/>
              </a:lnSpc>
              <a:spcBef>
                <a:spcPct val="0"/>
              </a:spcBef>
            </a:pPr>
            <a:r>
              <a:rPr lang="en-US" sz="3304">
                <a:solidFill>
                  <a:srgbClr val="191919"/>
                </a:solidFill>
                <a:latin typeface="Gotham"/>
                <a:ea typeface="Gotham"/>
                <a:cs typeface="Gotham"/>
                <a:sym typeface="Gotham"/>
              </a:rPr>
              <a:t>Right wrist (landmark 16)</a:t>
            </a:r>
          </a:p>
        </p:txBody>
      </p:sp>
      <p:sp>
        <p:nvSpPr>
          <p:cNvPr id="11" name="TextBox 11"/>
          <p:cNvSpPr txBox="1"/>
          <p:nvPr/>
        </p:nvSpPr>
        <p:spPr>
          <a:xfrm>
            <a:off x="2306769" y="5514336"/>
            <a:ext cx="16338264" cy="845821"/>
          </a:xfrm>
          <a:prstGeom prst="rect">
            <a:avLst/>
          </a:prstGeom>
        </p:spPr>
        <p:txBody>
          <a:bodyPr lIns="0" tIns="0" rIns="0" bIns="0" rtlCol="0" anchor="t">
            <a:spAutoFit/>
          </a:bodyPr>
          <a:lstStyle/>
          <a:p>
            <a:pPr algn="l">
              <a:lnSpc>
                <a:spcPts val="6884"/>
              </a:lnSpc>
            </a:pPr>
            <a:r>
              <a:rPr lang="en-US" sz="5099" b="1" spc="127">
                <a:solidFill>
                  <a:srgbClr val="191919"/>
                </a:solidFill>
                <a:latin typeface="Gotham Bold"/>
                <a:ea typeface="Gotham Bold"/>
                <a:cs typeface="Gotham Bold"/>
                <a:sym typeface="Gotham Bold"/>
              </a:rPr>
              <a:t>Extracting required landmark coordinates: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749834" y="-1112234"/>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239356" y="1923144"/>
            <a:ext cx="992463" cy="99246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b="1">
                  <a:solidFill>
                    <a:srgbClr val="FFFEFE"/>
                  </a:solidFill>
                  <a:latin typeface="Gotham Bold"/>
                  <a:ea typeface="Gotham Bold"/>
                  <a:cs typeface="Gotham Bold"/>
                  <a:sym typeface="Gotham Bold"/>
                </a:rPr>
                <a:t>2</a:t>
              </a:r>
            </a:p>
          </p:txBody>
        </p:sp>
      </p:grpSp>
      <p:sp>
        <p:nvSpPr>
          <p:cNvPr id="8" name="TextBox 8"/>
          <p:cNvSpPr txBox="1"/>
          <p:nvPr/>
        </p:nvSpPr>
        <p:spPr>
          <a:xfrm>
            <a:off x="2126549" y="442014"/>
            <a:ext cx="16161451" cy="8349259"/>
          </a:xfrm>
          <a:prstGeom prst="rect">
            <a:avLst/>
          </a:prstGeom>
        </p:spPr>
        <p:txBody>
          <a:bodyPr lIns="0" tIns="0" rIns="0" bIns="0" rtlCol="0" anchor="t">
            <a:spAutoFit/>
          </a:bodyPr>
          <a:lstStyle/>
          <a:p>
            <a:pPr algn="l">
              <a:lnSpc>
                <a:spcPts val="6319"/>
              </a:lnSpc>
            </a:pPr>
            <a:r>
              <a:rPr lang="en-US" sz="4514" b="1">
                <a:solidFill>
                  <a:srgbClr val="191919"/>
                </a:solidFill>
                <a:latin typeface="Gotham Bold"/>
                <a:ea typeface="Gotham Bold"/>
                <a:cs typeface="Gotham Bold"/>
                <a:sym typeface="Gotham Bold"/>
              </a:rPr>
              <a:t>T-Pose Detection Logic:</a:t>
            </a:r>
          </a:p>
          <a:p>
            <a:pPr algn="l">
              <a:lnSpc>
                <a:spcPts val="4639"/>
              </a:lnSpc>
              <a:spcBef>
                <a:spcPct val="0"/>
              </a:spcBef>
            </a:pPr>
            <a:r>
              <a:rPr lang="en-US" sz="3314" b="1">
                <a:solidFill>
                  <a:srgbClr val="191919"/>
                </a:solidFill>
                <a:latin typeface="Gotham Bold"/>
                <a:ea typeface="Gotham Bold"/>
                <a:cs typeface="Gotham Bold"/>
                <a:sym typeface="Gotham Bold"/>
              </a:rPr>
              <a:t>To detect a T-pose, we need to check the following conditions based on the positions of the arms:</a:t>
            </a:r>
          </a:p>
          <a:p>
            <a:pPr marL="715501" lvl="1" indent="-357751" algn="l">
              <a:lnSpc>
                <a:spcPts val="4639"/>
              </a:lnSpc>
              <a:spcBef>
                <a:spcPct val="0"/>
              </a:spcBef>
              <a:buFont typeface="Arial"/>
              <a:buChar char="•"/>
            </a:pPr>
            <a:r>
              <a:rPr lang="en-US" sz="3314" b="1">
                <a:solidFill>
                  <a:srgbClr val="191919"/>
                </a:solidFill>
                <a:latin typeface="Gotham Bold"/>
                <a:ea typeface="Gotham Bold"/>
                <a:cs typeface="Gotham Bold"/>
                <a:sym typeface="Gotham Bold"/>
              </a:rPr>
              <a:t>The shoulders should be approximately aligned horizontally.</a:t>
            </a:r>
          </a:p>
          <a:p>
            <a:pPr marL="715501" lvl="1" indent="-357751" algn="l">
              <a:lnSpc>
                <a:spcPts val="4639"/>
              </a:lnSpc>
              <a:spcBef>
                <a:spcPct val="0"/>
              </a:spcBef>
              <a:buFont typeface="Arial"/>
              <a:buChar char="•"/>
            </a:pPr>
            <a:r>
              <a:rPr lang="en-US" sz="3314" b="1">
                <a:solidFill>
                  <a:srgbClr val="191919"/>
                </a:solidFill>
                <a:latin typeface="Gotham Bold"/>
                <a:ea typeface="Gotham Bold"/>
                <a:cs typeface="Gotham Bold"/>
                <a:sym typeface="Gotham Bold"/>
              </a:rPr>
              <a:t>The elbows should be near the sides of the torso.</a:t>
            </a:r>
          </a:p>
          <a:p>
            <a:pPr marL="715501" lvl="1" indent="-357751" algn="l">
              <a:lnSpc>
                <a:spcPts val="4639"/>
              </a:lnSpc>
              <a:spcBef>
                <a:spcPct val="0"/>
              </a:spcBef>
              <a:buFont typeface="Arial"/>
              <a:buChar char="•"/>
            </a:pPr>
            <a:r>
              <a:rPr lang="en-US" sz="3314" b="1">
                <a:solidFill>
                  <a:srgbClr val="191919"/>
                </a:solidFill>
                <a:latin typeface="Gotham Bold"/>
                <a:ea typeface="Gotham Bold"/>
                <a:cs typeface="Gotham Bold"/>
                <a:sym typeface="Gotham Bold"/>
              </a:rPr>
              <a:t>The wrists should be extended out horizontally, near the same y-coordinate as the elbows, and the difference in the x-coordinates between the shoulders and wrists should be significant.</a:t>
            </a:r>
          </a:p>
          <a:p>
            <a:pPr algn="l">
              <a:lnSpc>
                <a:spcPts val="4639"/>
              </a:lnSpc>
              <a:spcBef>
                <a:spcPct val="0"/>
              </a:spcBef>
            </a:pPr>
            <a:r>
              <a:rPr lang="en-US" sz="3314" b="1">
                <a:solidFill>
                  <a:srgbClr val="191919"/>
                </a:solidFill>
                <a:latin typeface="Gotham Bold"/>
                <a:ea typeface="Gotham Bold"/>
                <a:cs typeface="Gotham Bold"/>
                <a:sym typeface="Gotham Bold"/>
              </a:rPr>
              <a:t>T-Pose Condition:</a:t>
            </a:r>
          </a:p>
          <a:p>
            <a:pPr marL="715501" lvl="1" indent="-357751" algn="l">
              <a:lnSpc>
                <a:spcPts val="4639"/>
              </a:lnSpc>
              <a:spcBef>
                <a:spcPct val="0"/>
              </a:spcBef>
              <a:buFont typeface="Arial"/>
              <a:buChar char="•"/>
            </a:pPr>
            <a:r>
              <a:rPr lang="en-US" sz="3314" b="1">
                <a:solidFill>
                  <a:srgbClr val="191919"/>
                </a:solidFill>
                <a:latin typeface="Gotham Bold"/>
                <a:ea typeface="Gotham Bold"/>
                <a:cs typeface="Gotham Bold"/>
                <a:sym typeface="Gotham Bold"/>
              </a:rPr>
              <a:t>Shoulders should be roughly aligned at the same vertical level (y-coordinates).</a:t>
            </a:r>
          </a:p>
          <a:p>
            <a:pPr marL="715501" lvl="1" indent="-357751" algn="l">
              <a:lnSpc>
                <a:spcPts val="4639"/>
              </a:lnSpc>
              <a:spcBef>
                <a:spcPct val="0"/>
              </a:spcBef>
              <a:buFont typeface="Arial"/>
              <a:buChar char="•"/>
            </a:pPr>
            <a:r>
              <a:rPr lang="en-US" sz="3314" b="1">
                <a:solidFill>
                  <a:srgbClr val="191919"/>
                </a:solidFill>
                <a:latin typeface="Gotham Bold"/>
                <a:ea typeface="Gotham Bold"/>
                <a:cs typeface="Gotham Bold"/>
                <a:sym typeface="Gotham Bold"/>
              </a:rPr>
              <a:t>Elbows and Wrists should be near the same height (y-coordinates).</a:t>
            </a:r>
          </a:p>
          <a:p>
            <a:pPr marL="715501" lvl="1" indent="-357751" algn="l">
              <a:lnSpc>
                <a:spcPts val="4639"/>
              </a:lnSpc>
              <a:spcBef>
                <a:spcPct val="0"/>
              </a:spcBef>
              <a:buFont typeface="Arial"/>
              <a:buChar char="•"/>
            </a:pPr>
            <a:r>
              <a:rPr lang="en-US" sz="3314" b="1">
                <a:solidFill>
                  <a:srgbClr val="191919"/>
                </a:solidFill>
                <a:latin typeface="Gotham Bold"/>
                <a:ea typeface="Gotham Bold"/>
                <a:cs typeface="Gotham Bold"/>
                <a:sym typeface="Gotham Bold"/>
              </a:rPr>
              <a:t>Wrist positions should be significantly farther apart along the x-axis</a:t>
            </a:r>
          </a:p>
          <a:p>
            <a:pPr algn="l">
              <a:lnSpc>
                <a:spcPts val="4639"/>
              </a:lnSpc>
              <a:spcBef>
                <a:spcPct val="0"/>
              </a:spcBef>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2" name="Freeform 2"/>
          <p:cNvSpPr/>
          <p:nvPr/>
        </p:nvSpPr>
        <p:spPr>
          <a:xfrm>
            <a:off x="0" y="0"/>
            <a:ext cx="18070055" cy="6817222"/>
          </a:xfrm>
          <a:custGeom>
            <a:avLst/>
            <a:gdLst/>
            <a:ahLst/>
            <a:cxnLst/>
            <a:rect l="l" t="t" r="r" b="b"/>
            <a:pathLst>
              <a:path w="18070055" h="6817222">
                <a:moveTo>
                  <a:pt x="0" y="0"/>
                </a:moveTo>
                <a:lnTo>
                  <a:pt x="18070055" y="0"/>
                </a:lnTo>
                <a:lnTo>
                  <a:pt x="18070055" y="6817222"/>
                </a:lnTo>
                <a:lnTo>
                  <a:pt x="0" y="6817222"/>
                </a:lnTo>
                <a:lnTo>
                  <a:pt x="0" y="0"/>
                </a:lnTo>
                <a:close/>
              </a:path>
            </a:pathLst>
          </a:custGeom>
          <a:blipFill>
            <a:blip r:embed="rId2"/>
            <a:stretch>
              <a:fillRect l="-2653" r="-3618"/>
            </a:stretch>
          </a:blipFill>
        </p:spPr>
      </p:sp>
      <p:sp>
        <p:nvSpPr>
          <p:cNvPr id="3" name="TextBox 3"/>
          <p:cNvSpPr txBox="1"/>
          <p:nvPr/>
        </p:nvSpPr>
        <p:spPr>
          <a:xfrm>
            <a:off x="108973" y="6760072"/>
            <a:ext cx="16389629" cy="3019700"/>
          </a:xfrm>
          <a:prstGeom prst="rect">
            <a:avLst/>
          </a:prstGeom>
        </p:spPr>
        <p:txBody>
          <a:bodyPr lIns="0" tIns="0" rIns="0" bIns="0" rtlCol="0" anchor="t">
            <a:spAutoFit/>
          </a:bodyPr>
          <a:lstStyle/>
          <a:p>
            <a:pPr algn="l">
              <a:lnSpc>
                <a:spcPts val="4670"/>
              </a:lnSpc>
            </a:pPr>
            <a:r>
              <a:rPr lang="en-US" sz="3335" b="1">
                <a:solidFill>
                  <a:srgbClr val="000000"/>
                </a:solidFill>
                <a:latin typeface="Gotham Bold"/>
                <a:ea typeface="Gotham Bold"/>
                <a:cs typeface="Gotham Bold"/>
                <a:sym typeface="Gotham Bold"/>
              </a:rPr>
              <a:t>Here’s what each condition does:</a:t>
            </a:r>
          </a:p>
          <a:p>
            <a:pPr marL="612281" lvl="1" indent="-306140" algn="l">
              <a:lnSpc>
                <a:spcPts val="3970"/>
              </a:lnSpc>
              <a:buFont typeface="Arial"/>
              <a:buChar char="•"/>
            </a:pPr>
            <a:r>
              <a:rPr lang="en-US" sz="2835" b="1">
                <a:solidFill>
                  <a:srgbClr val="000000"/>
                </a:solidFill>
                <a:latin typeface="Gotham Bold"/>
                <a:ea typeface="Gotham Bold"/>
                <a:cs typeface="Gotham Bold"/>
                <a:sym typeface="Gotham Bold"/>
              </a:rPr>
              <a:t>Shoulder alignment: Ensures that the shoulders are roughly level (y-coordinates).</a:t>
            </a:r>
          </a:p>
          <a:p>
            <a:pPr marL="612281" lvl="1" indent="-306140" algn="l">
              <a:lnSpc>
                <a:spcPts val="3970"/>
              </a:lnSpc>
              <a:buFont typeface="Arial"/>
              <a:buChar char="•"/>
            </a:pPr>
            <a:r>
              <a:rPr lang="en-US" sz="2835" b="1">
                <a:solidFill>
                  <a:srgbClr val="000000"/>
                </a:solidFill>
                <a:latin typeface="Gotham Bold"/>
                <a:ea typeface="Gotham Bold"/>
                <a:cs typeface="Gotham Bold"/>
                <a:sym typeface="Gotham Bold"/>
              </a:rPr>
              <a:t>Wrist alignment: Ensures the wrists are horizontally aligned (small difference in y).</a:t>
            </a:r>
          </a:p>
          <a:p>
            <a:pPr marL="612281" lvl="1" indent="-306140" algn="l">
              <a:lnSpc>
                <a:spcPts val="3970"/>
              </a:lnSpc>
              <a:buFont typeface="Arial"/>
              <a:buChar char="•"/>
            </a:pPr>
            <a:r>
              <a:rPr lang="en-US" sz="2835" b="1">
                <a:solidFill>
                  <a:srgbClr val="000000"/>
                </a:solidFill>
                <a:latin typeface="Gotham Bold"/>
                <a:ea typeface="Gotham Bold"/>
                <a:cs typeface="Gotham Bold"/>
                <a:sym typeface="Gotham Bold"/>
              </a:rPr>
              <a:t>Wrist distance: Ensures the wrists are far apart (indicating extended arms).</a:t>
            </a:r>
          </a:p>
          <a:p>
            <a:pPr marL="612281" lvl="1" indent="-306140" algn="l">
              <a:lnSpc>
                <a:spcPts val="3970"/>
              </a:lnSpc>
              <a:buFont typeface="Arial"/>
              <a:buChar char="•"/>
            </a:pPr>
            <a:r>
              <a:rPr lang="en-US" sz="2835" b="1">
                <a:solidFill>
                  <a:srgbClr val="000000"/>
                </a:solidFill>
                <a:latin typeface="Gotham Bold"/>
                <a:ea typeface="Gotham Bold"/>
                <a:cs typeface="Gotham Bold"/>
                <a:sym typeface="Gotham Bold"/>
              </a:rPr>
              <a:t>Elbow alignment: Ensures that the elbows are near the torso (not too far outward).</a:t>
            </a:r>
          </a:p>
          <a:p>
            <a:pPr algn="l">
              <a:lnSpc>
                <a:spcPts val="3699"/>
              </a:lnSpc>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569270" y="-937878"/>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6313420" y="1028700"/>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4380969" y="-2423416"/>
            <a:ext cx="10994424" cy="10994424"/>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660081" y="2836108"/>
            <a:ext cx="16384811" cy="5857570"/>
          </a:xfrm>
          <a:custGeom>
            <a:avLst/>
            <a:gdLst/>
            <a:ahLst/>
            <a:cxnLst/>
            <a:rect l="l" t="t" r="r" b="b"/>
            <a:pathLst>
              <a:path w="16384811" h="5857570">
                <a:moveTo>
                  <a:pt x="0" y="0"/>
                </a:moveTo>
                <a:lnTo>
                  <a:pt x="16384811" y="0"/>
                </a:lnTo>
                <a:lnTo>
                  <a:pt x="16384811" y="5857569"/>
                </a:lnTo>
                <a:lnTo>
                  <a:pt x="0" y="5857569"/>
                </a:lnTo>
                <a:lnTo>
                  <a:pt x="0" y="0"/>
                </a:lnTo>
                <a:close/>
              </a:path>
            </a:pathLst>
          </a:custGeom>
          <a:blipFill>
            <a:blip r:embed="rId4"/>
            <a:stretch>
              <a:fillRect/>
            </a:stretch>
          </a:blipFill>
        </p:spPr>
      </p:sp>
      <p:sp>
        <p:nvSpPr>
          <p:cNvPr id="10" name="TextBox 10"/>
          <p:cNvSpPr txBox="1"/>
          <p:nvPr/>
        </p:nvSpPr>
        <p:spPr>
          <a:xfrm>
            <a:off x="1930398" y="461721"/>
            <a:ext cx="13402268" cy="2015960"/>
          </a:xfrm>
          <a:prstGeom prst="rect">
            <a:avLst/>
          </a:prstGeom>
        </p:spPr>
        <p:txBody>
          <a:bodyPr lIns="0" tIns="0" rIns="0" bIns="0" rtlCol="0" anchor="t">
            <a:spAutoFit/>
          </a:bodyPr>
          <a:lstStyle/>
          <a:p>
            <a:pPr algn="l">
              <a:lnSpc>
                <a:spcPts val="5252"/>
              </a:lnSpc>
            </a:pPr>
            <a:r>
              <a:rPr lang="en-US" sz="4863" b="1">
                <a:solidFill>
                  <a:srgbClr val="191919"/>
                </a:solidFill>
                <a:latin typeface="Gotham Bold"/>
                <a:ea typeface="Gotham Bold"/>
                <a:cs typeface="Gotham Bold"/>
                <a:sym typeface="Gotham Bold"/>
              </a:rPr>
              <a:t>Displaying for T-Pose:</a:t>
            </a:r>
          </a:p>
          <a:p>
            <a:pPr marL="0" lvl="0" indent="0" algn="l">
              <a:lnSpc>
                <a:spcPts val="5252"/>
              </a:lnSpc>
              <a:spcBef>
                <a:spcPct val="0"/>
              </a:spcBef>
            </a:pPr>
            <a:r>
              <a:rPr lang="en-US" sz="4863">
                <a:solidFill>
                  <a:srgbClr val="191919"/>
                </a:solidFill>
                <a:latin typeface="Gotham"/>
                <a:ea typeface="Gotham"/>
                <a:cs typeface="Gotham"/>
                <a:sym typeface="Gotham"/>
              </a:rPr>
              <a:t>After calculating the conditions, Displaying “T-Pose detected”, if t-pose is detected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569270" y="-937878"/>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6313420" y="1028700"/>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4380969" y="-2423416"/>
            <a:ext cx="10994424" cy="10994424"/>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80564" y="1531199"/>
            <a:ext cx="9270930" cy="7072453"/>
          </a:xfrm>
          <a:custGeom>
            <a:avLst/>
            <a:gdLst/>
            <a:ahLst/>
            <a:cxnLst/>
            <a:rect l="l" t="t" r="r" b="b"/>
            <a:pathLst>
              <a:path w="9270930" h="7072453">
                <a:moveTo>
                  <a:pt x="0" y="0"/>
                </a:moveTo>
                <a:lnTo>
                  <a:pt x="9270930" y="0"/>
                </a:lnTo>
                <a:lnTo>
                  <a:pt x="9270930" y="7072453"/>
                </a:lnTo>
                <a:lnTo>
                  <a:pt x="0" y="7072453"/>
                </a:lnTo>
                <a:lnTo>
                  <a:pt x="0" y="0"/>
                </a:lnTo>
                <a:close/>
              </a:path>
            </a:pathLst>
          </a:custGeom>
          <a:blipFill>
            <a:blip r:embed="rId4"/>
            <a:stretch>
              <a:fillRect r="-2796" b="-108109"/>
            </a:stretch>
          </a:blipFill>
        </p:spPr>
      </p:sp>
      <p:sp>
        <p:nvSpPr>
          <p:cNvPr id="10" name="TextBox 10"/>
          <p:cNvSpPr txBox="1"/>
          <p:nvPr/>
        </p:nvSpPr>
        <p:spPr>
          <a:xfrm>
            <a:off x="180564" y="178392"/>
            <a:ext cx="13402268" cy="1352806"/>
          </a:xfrm>
          <a:prstGeom prst="rect">
            <a:avLst/>
          </a:prstGeom>
        </p:spPr>
        <p:txBody>
          <a:bodyPr lIns="0" tIns="0" rIns="0" bIns="0" rtlCol="0" anchor="t">
            <a:spAutoFit/>
          </a:bodyPr>
          <a:lstStyle/>
          <a:p>
            <a:pPr algn="l">
              <a:lnSpc>
                <a:spcPts val="5252"/>
              </a:lnSpc>
            </a:pPr>
            <a:r>
              <a:rPr lang="en-US" sz="4863" b="1">
                <a:solidFill>
                  <a:srgbClr val="191919"/>
                </a:solidFill>
                <a:latin typeface="Gotham Bold"/>
                <a:ea typeface="Gotham Bold"/>
                <a:cs typeface="Gotham Bold"/>
                <a:sym typeface="Gotham Bold"/>
              </a:rPr>
              <a:t>full code for Displaying for T-Pose:</a:t>
            </a:r>
          </a:p>
          <a:p>
            <a:pPr marL="0" lvl="0" indent="0" algn="l">
              <a:lnSpc>
                <a:spcPts val="5252"/>
              </a:lnSpc>
              <a:spcBef>
                <a:spcPct val="0"/>
              </a:spcBef>
            </a:pPr>
            <a:endParaRPr/>
          </a:p>
        </p:txBody>
      </p:sp>
      <p:sp>
        <p:nvSpPr>
          <p:cNvPr id="11" name="Freeform 11"/>
          <p:cNvSpPr/>
          <p:nvPr/>
        </p:nvSpPr>
        <p:spPr>
          <a:xfrm>
            <a:off x="9508449" y="1531199"/>
            <a:ext cx="8631623" cy="7231718"/>
          </a:xfrm>
          <a:custGeom>
            <a:avLst/>
            <a:gdLst/>
            <a:ahLst/>
            <a:cxnLst/>
            <a:rect l="l" t="t" r="r" b="b"/>
            <a:pathLst>
              <a:path w="8631623" h="7231718">
                <a:moveTo>
                  <a:pt x="0" y="0"/>
                </a:moveTo>
                <a:lnTo>
                  <a:pt x="8631622" y="0"/>
                </a:lnTo>
                <a:lnTo>
                  <a:pt x="8631622" y="7231718"/>
                </a:lnTo>
                <a:lnTo>
                  <a:pt x="0" y="7231718"/>
                </a:lnTo>
                <a:lnTo>
                  <a:pt x="0" y="0"/>
                </a:lnTo>
                <a:close/>
              </a:path>
            </a:pathLst>
          </a:custGeom>
          <a:blipFill>
            <a:blip r:embed="rId4"/>
            <a:stretch>
              <a:fillRect t="-92499" r="-4428"/>
            </a:stretch>
          </a:blip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2470968" y="-904657"/>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6786360" y="9140065"/>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5108181" y="3191917"/>
            <a:ext cx="10994424" cy="10994424"/>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19125" cap="sq">
              <a:solidFill>
                <a:srgbClr val="FD6220">
                  <a:alpha val="11765"/>
                </a:srgbClr>
              </a:solidFill>
              <a:prstDash val="solid"/>
              <a:miter/>
            </a:ln>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379905" y="1957042"/>
            <a:ext cx="12059797" cy="9499047"/>
          </a:xfrm>
          <a:prstGeom prst="rect">
            <a:avLst/>
          </a:prstGeom>
        </p:spPr>
        <p:txBody>
          <a:bodyPr lIns="0" tIns="0" rIns="0" bIns="0" rtlCol="0" anchor="t">
            <a:spAutoFit/>
          </a:bodyPr>
          <a:lstStyle/>
          <a:p>
            <a:pPr algn="l">
              <a:lnSpc>
                <a:spcPts val="3054"/>
              </a:lnSpc>
            </a:pPr>
            <a:r>
              <a:rPr lang="en-US" sz="2182" b="1" dirty="0">
                <a:solidFill>
                  <a:srgbClr val="191919"/>
                </a:solidFill>
                <a:latin typeface="Gotham Bold"/>
                <a:ea typeface="Gotham Bold"/>
                <a:cs typeface="Gotham Bold"/>
                <a:sym typeface="Gotham Bold"/>
              </a:rPr>
              <a:t>Pose Detection &amp; T-Pose Transformation in </a:t>
            </a:r>
            <a:r>
              <a:rPr lang="en-US" sz="2182" b="1" dirty="0" err="1">
                <a:solidFill>
                  <a:srgbClr val="191919"/>
                </a:solidFill>
                <a:latin typeface="Gotham Bold"/>
                <a:ea typeface="Gotham Bold"/>
                <a:cs typeface="Gotham Bold"/>
                <a:sym typeface="Gotham Bold"/>
              </a:rPr>
              <a:t>MediaPipe</a:t>
            </a:r>
            <a:endParaRPr lang="en-US" sz="2182" b="1" dirty="0">
              <a:solidFill>
                <a:srgbClr val="191919"/>
              </a:solidFill>
              <a:latin typeface="Gotham Bold"/>
              <a:ea typeface="Gotham Bold"/>
              <a:cs typeface="Gotham Bold"/>
              <a:sym typeface="Gotham Bold"/>
            </a:endParaRPr>
          </a:p>
          <a:p>
            <a:pPr algn="l">
              <a:lnSpc>
                <a:spcPts val="3054"/>
              </a:lnSpc>
            </a:pPr>
            <a:endParaRPr/>
          </a:p>
          <a:p>
            <a:pPr algn="l">
              <a:lnSpc>
                <a:spcPts val="3054"/>
              </a:lnSpc>
            </a:pPr>
            <a:r>
              <a:rPr lang="en-US" sz="2182" b="1" dirty="0">
                <a:solidFill>
                  <a:srgbClr val="191919"/>
                </a:solidFill>
                <a:latin typeface="Gotham Bold"/>
                <a:ea typeface="Gotham Bold"/>
                <a:cs typeface="Gotham Bold"/>
                <a:sym typeface="Gotham Bold"/>
              </a:rPr>
              <a:t>Pose Detection in </a:t>
            </a:r>
            <a:r>
              <a:rPr lang="en-US" sz="2182" b="1" dirty="0" err="1">
                <a:solidFill>
                  <a:srgbClr val="191919"/>
                </a:solidFill>
                <a:latin typeface="Gotham Bold"/>
                <a:ea typeface="Gotham Bold"/>
                <a:cs typeface="Gotham Bold"/>
                <a:sym typeface="Gotham Bold"/>
              </a:rPr>
              <a:t>MediaPipe</a:t>
            </a:r>
            <a:endParaRPr lang="en-US" sz="2182" b="1" dirty="0">
              <a:solidFill>
                <a:srgbClr val="191919"/>
              </a:solidFill>
              <a:latin typeface="Gotham Bold"/>
              <a:ea typeface="Gotham Bold"/>
              <a:cs typeface="Gotham Bold"/>
              <a:sym typeface="Gotham Bold"/>
            </a:endParaRPr>
          </a:p>
          <a:p>
            <a:pPr marL="471109" lvl="1" indent="-235554" algn="l">
              <a:lnSpc>
                <a:spcPts val="3054"/>
              </a:lnSpc>
              <a:spcBef>
                <a:spcPct val="0"/>
              </a:spcBef>
              <a:buFont typeface="Arial"/>
              <a:buChar char="•"/>
            </a:pPr>
            <a:r>
              <a:rPr lang="en-US" sz="2182" b="1" dirty="0" err="1">
                <a:solidFill>
                  <a:srgbClr val="191919"/>
                </a:solidFill>
                <a:latin typeface="Gotham Bold"/>
                <a:ea typeface="Gotham Bold"/>
                <a:cs typeface="Gotham Bold"/>
                <a:sym typeface="Gotham Bold"/>
              </a:rPr>
              <a:t>MediaPipe</a:t>
            </a:r>
            <a:r>
              <a:rPr lang="en-US" sz="2182" b="1" dirty="0">
                <a:solidFill>
                  <a:srgbClr val="191919"/>
                </a:solidFill>
                <a:latin typeface="Gotham Bold"/>
                <a:ea typeface="Gotham Bold"/>
                <a:cs typeface="Gotham Bold"/>
                <a:sym typeface="Gotham Bold"/>
              </a:rPr>
              <a:t> uses </a:t>
            </a:r>
            <a:r>
              <a:rPr lang="en-US" sz="2182" b="1" dirty="0" err="1">
                <a:solidFill>
                  <a:srgbClr val="191919"/>
                </a:solidFill>
                <a:latin typeface="Gotham Bold"/>
                <a:ea typeface="Gotham Bold"/>
                <a:cs typeface="Gotham Bold"/>
                <a:sym typeface="Gotham Bold"/>
              </a:rPr>
              <a:t>BlazePose</a:t>
            </a:r>
            <a:r>
              <a:rPr lang="en-US" sz="2182" b="1" dirty="0">
                <a:solidFill>
                  <a:srgbClr val="191919"/>
                </a:solidFill>
                <a:latin typeface="Gotham Bold"/>
                <a:ea typeface="Gotham Bold"/>
                <a:cs typeface="Gotham Bold"/>
                <a:sym typeface="Gotham Bold"/>
              </a:rPr>
              <a:t> to detect 33 body </a:t>
            </a:r>
            <a:r>
              <a:rPr lang="en-US" sz="2182" b="1" dirty="0" err="1">
                <a:solidFill>
                  <a:srgbClr val="191919"/>
                </a:solidFill>
                <a:latin typeface="Gotham Bold"/>
                <a:ea typeface="Gotham Bold"/>
                <a:cs typeface="Gotham Bold"/>
                <a:sym typeface="Gotham Bold"/>
              </a:rPr>
              <a:t>keypoints</a:t>
            </a:r>
            <a:r>
              <a:rPr lang="en-US" sz="2182" b="1" dirty="0">
                <a:solidFill>
                  <a:srgbClr val="191919"/>
                </a:solidFill>
                <a:latin typeface="Gotham Bold"/>
                <a:ea typeface="Gotham Bold"/>
                <a:cs typeface="Gotham Bold"/>
                <a:sym typeface="Gotham Bold"/>
              </a:rPr>
              <a:t> in real-time </a:t>
            </a:r>
          </a:p>
          <a:p>
            <a:pPr marL="471109" lvl="1" indent="-235554" algn="l">
              <a:lnSpc>
                <a:spcPts val="3054"/>
              </a:lnSpc>
              <a:spcBef>
                <a:spcPct val="0"/>
              </a:spcBef>
              <a:buFont typeface="Arial"/>
              <a:buChar char="•"/>
            </a:pPr>
            <a:r>
              <a:rPr lang="en-US" sz="2182" b="1" dirty="0">
                <a:solidFill>
                  <a:srgbClr val="191919"/>
                </a:solidFill>
                <a:latin typeface="Gotham Bold"/>
                <a:ea typeface="Gotham Bold"/>
                <a:cs typeface="Gotham Bold"/>
                <a:sym typeface="Gotham Bold"/>
              </a:rPr>
              <a:t>Detects the position of these </a:t>
            </a:r>
            <a:r>
              <a:rPr lang="en-US" sz="2182" b="1" dirty="0" err="1">
                <a:solidFill>
                  <a:srgbClr val="191919"/>
                </a:solidFill>
                <a:latin typeface="Gotham Bold"/>
                <a:ea typeface="Gotham Bold"/>
                <a:cs typeface="Gotham Bold"/>
                <a:sym typeface="Gotham Bold"/>
              </a:rPr>
              <a:t>keypoints</a:t>
            </a:r>
            <a:r>
              <a:rPr lang="en-US" sz="2182" b="1" dirty="0">
                <a:solidFill>
                  <a:srgbClr val="191919"/>
                </a:solidFill>
                <a:latin typeface="Gotham Bold"/>
                <a:ea typeface="Gotham Bold"/>
                <a:cs typeface="Gotham Bold"/>
                <a:sym typeface="Gotham Bold"/>
              </a:rPr>
              <a:t> in 2D or 3D space.</a:t>
            </a:r>
          </a:p>
          <a:p>
            <a:pPr marL="471109" lvl="1" indent="-235554" algn="l">
              <a:lnSpc>
                <a:spcPts val="3054"/>
              </a:lnSpc>
              <a:spcBef>
                <a:spcPct val="0"/>
              </a:spcBef>
              <a:buFont typeface="Arial"/>
              <a:buChar char="•"/>
            </a:pPr>
            <a:endParaRPr/>
          </a:p>
          <a:p>
            <a:pPr algn="l">
              <a:lnSpc>
                <a:spcPts val="3054"/>
              </a:lnSpc>
              <a:spcBef>
                <a:spcPct val="0"/>
              </a:spcBef>
            </a:pPr>
            <a:r>
              <a:rPr lang="en-US" sz="2182" b="1" dirty="0">
                <a:solidFill>
                  <a:srgbClr val="191919"/>
                </a:solidFill>
                <a:latin typeface="Gotham Bold"/>
                <a:ea typeface="Gotham Bold"/>
                <a:cs typeface="Gotham Bold"/>
                <a:sym typeface="Gotham Bold"/>
              </a:rPr>
              <a:t>  T-Pose Transformation  </a:t>
            </a:r>
          </a:p>
          <a:p>
            <a:pPr algn="l">
              <a:lnSpc>
                <a:spcPts val="3054"/>
              </a:lnSpc>
              <a:spcBef>
                <a:spcPct val="0"/>
              </a:spcBef>
            </a:pPr>
            <a:r>
              <a:rPr lang="en-US" sz="2182" b="1" dirty="0">
                <a:solidFill>
                  <a:srgbClr val="191919"/>
                </a:solidFill>
                <a:latin typeface="Gotham Bold"/>
                <a:ea typeface="Gotham Bold"/>
                <a:cs typeface="Gotham Bold"/>
                <a:sym typeface="Gotham Bold"/>
              </a:rPr>
              <a:t>    -&gt; Identify Key Landmarks: Focus on shoulders and elbows (Landmarks 11-14).  </a:t>
            </a:r>
          </a:p>
          <a:p>
            <a:pPr algn="l">
              <a:lnSpc>
                <a:spcPts val="3054"/>
              </a:lnSpc>
              <a:spcBef>
                <a:spcPct val="0"/>
              </a:spcBef>
            </a:pPr>
            <a:r>
              <a:rPr lang="en-US" sz="2182" b="1" dirty="0">
                <a:solidFill>
                  <a:srgbClr val="191919"/>
                </a:solidFill>
                <a:latin typeface="Gotham Bold"/>
                <a:ea typeface="Gotham Bold"/>
                <a:cs typeface="Gotham Bold"/>
                <a:sym typeface="Gotham Bold"/>
              </a:rPr>
              <a:t>    -&gt;Center Shoulders: Calculate the midpoint between the left and right shoulders.</a:t>
            </a:r>
          </a:p>
          <a:p>
            <a:pPr algn="l">
              <a:lnSpc>
                <a:spcPts val="3054"/>
              </a:lnSpc>
              <a:spcBef>
                <a:spcPct val="0"/>
              </a:spcBef>
            </a:pPr>
            <a:endParaRPr/>
          </a:p>
          <a:p>
            <a:pPr algn="l">
              <a:lnSpc>
                <a:spcPts val="3054"/>
              </a:lnSpc>
              <a:spcBef>
                <a:spcPct val="0"/>
              </a:spcBef>
            </a:pPr>
            <a:endParaRPr/>
          </a:p>
          <a:p>
            <a:pPr algn="l">
              <a:lnSpc>
                <a:spcPts val="3054"/>
              </a:lnSpc>
              <a:spcBef>
                <a:spcPct val="0"/>
              </a:spcBef>
            </a:pPr>
            <a:endParaRPr/>
          </a:p>
          <a:p>
            <a:pPr algn="l">
              <a:lnSpc>
                <a:spcPts val="3054"/>
              </a:lnSpc>
              <a:spcBef>
                <a:spcPct val="0"/>
              </a:spcBef>
            </a:pPr>
            <a:endParaRPr/>
          </a:p>
          <a:p>
            <a:pPr algn="l">
              <a:lnSpc>
                <a:spcPts val="3054"/>
              </a:lnSpc>
              <a:spcBef>
                <a:spcPct val="0"/>
              </a:spcBef>
            </a:pPr>
            <a:r>
              <a:rPr lang="en-US" sz="2182" b="1" dirty="0">
                <a:solidFill>
                  <a:srgbClr val="191919"/>
                </a:solidFill>
                <a:latin typeface="Gotham Bold"/>
                <a:ea typeface="Gotham Bold"/>
                <a:cs typeface="Gotham Bold"/>
                <a:sym typeface="Gotham Bold"/>
              </a:rPr>
              <a:t>    -&gt;Rotate Elbows: Apply a rotation matrix to align elbows horizontally (90°).</a:t>
            </a:r>
          </a:p>
          <a:p>
            <a:pPr algn="l">
              <a:lnSpc>
                <a:spcPts val="3054"/>
              </a:lnSpc>
              <a:spcBef>
                <a:spcPct val="0"/>
              </a:spcBef>
            </a:pPr>
            <a:endParaRPr/>
          </a:p>
          <a:p>
            <a:pPr algn="l">
              <a:lnSpc>
                <a:spcPts val="3054"/>
              </a:lnSpc>
              <a:spcBef>
                <a:spcPct val="0"/>
              </a:spcBef>
            </a:pPr>
            <a:endParaRPr/>
          </a:p>
          <a:p>
            <a:pPr algn="l">
              <a:lnSpc>
                <a:spcPts val="3054"/>
              </a:lnSpc>
              <a:spcBef>
                <a:spcPct val="0"/>
              </a:spcBef>
            </a:pPr>
            <a:endParaRPr/>
          </a:p>
          <a:p>
            <a:pPr algn="l">
              <a:lnSpc>
                <a:spcPts val="3054"/>
              </a:lnSpc>
              <a:spcBef>
                <a:spcPct val="0"/>
              </a:spcBef>
            </a:pPr>
            <a:endParaRPr/>
          </a:p>
          <a:p>
            <a:pPr algn="l">
              <a:lnSpc>
                <a:spcPts val="3054"/>
              </a:lnSpc>
              <a:spcBef>
                <a:spcPct val="0"/>
              </a:spcBef>
            </a:pPr>
            <a:r>
              <a:rPr lang="en-US" sz="2182" b="1" dirty="0">
                <a:solidFill>
                  <a:srgbClr val="191919"/>
                </a:solidFill>
                <a:latin typeface="Gotham Bold"/>
                <a:ea typeface="Gotham Bold"/>
                <a:cs typeface="Gotham Bold"/>
                <a:sym typeface="Gotham Bold"/>
              </a:rPr>
              <a:t>     -&gt;Adjust Wrists: Scale the wrist positions from the elbow for full extension.</a:t>
            </a:r>
          </a:p>
          <a:p>
            <a:pPr algn="l">
              <a:lnSpc>
                <a:spcPts val="3054"/>
              </a:lnSpc>
              <a:spcBef>
                <a:spcPct val="0"/>
              </a:spcBef>
            </a:pPr>
            <a:r>
              <a:rPr lang="en-US" sz="2182" b="1" dirty="0">
                <a:solidFill>
                  <a:srgbClr val="191919"/>
                </a:solidFill>
                <a:latin typeface="Gotham Bold"/>
                <a:ea typeface="Gotham Bold"/>
                <a:cs typeface="Gotham Bold"/>
                <a:sym typeface="Gotham Bold"/>
              </a:rPr>
              <a:t>     -&gt;Final Pose: Resulting pose aligns arms in a T-shape.</a:t>
            </a:r>
          </a:p>
          <a:p>
            <a:pPr algn="l">
              <a:lnSpc>
                <a:spcPts val="3054"/>
              </a:lnSpc>
              <a:spcBef>
                <a:spcPct val="0"/>
              </a:spcBef>
            </a:pPr>
            <a:endParaRPr/>
          </a:p>
          <a:p>
            <a:pPr algn="l">
              <a:lnSpc>
                <a:spcPts val="3054"/>
              </a:lnSpc>
              <a:spcBef>
                <a:spcPct val="0"/>
              </a:spcBef>
            </a:pPr>
            <a:endParaRPr/>
          </a:p>
          <a:p>
            <a:pPr algn="l">
              <a:lnSpc>
                <a:spcPts val="3054"/>
              </a:lnSpc>
              <a:spcBef>
                <a:spcPct val="0"/>
              </a:spcBef>
            </a:pPr>
            <a:endParaRPr/>
          </a:p>
          <a:p>
            <a:pPr algn="l">
              <a:lnSpc>
                <a:spcPts val="3054"/>
              </a:lnSpc>
              <a:spcBef>
                <a:spcPct val="0"/>
              </a:spcBef>
            </a:pPr>
            <a:endParaRPr/>
          </a:p>
          <a:p>
            <a:pPr algn="l">
              <a:lnSpc>
                <a:spcPts val="1826"/>
              </a:lnSpc>
              <a:spcBef>
                <a:spcPct val="0"/>
              </a:spcBef>
            </a:pPr>
            <a:endParaRPr/>
          </a:p>
        </p:txBody>
      </p:sp>
      <p:sp>
        <p:nvSpPr>
          <p:cNvPr id="10" name="Freeform 10"/>
          <p:cNvSpPr/>
          <p:nvPr/>
        </p:nvSpPr>
        <p:spPr>
          <a:xfrm>
            <a:off x="3297834" y="5599267"/>
            <a:ext cx="5489050" cy="1401621"/>
          </a:xfrm>
          <a:custGeom>
            <a:avLst/>
            <a:gdLst/>
            <a:ahLst/>
            <a:cxnLst/>
            <a:rect l="l" t="t" r="r" b="b"/>
            <a:pathLst>
              <a:path w="5489050" h="1401621">
                <a:moveTo>
                  <a:pt x="0" y="0"/>
                </a:moveTo>
                <a:lnTo>
                  <a:pt x="5489050" y="0"/>
                </a:lnTo>
                <a:lnTo>
                  <a:pt x="5489050" y="1401621"/>
                </a:lnTo>
                <a:lnTo>
                  <a:pt x="0" y="1401621"/>
                </a:lnTo>
                <a:lnTo>
                  <a:pt x="0" y="0"/>
                </a:lnTo>
                <a:close/>
              </a:path>
            </a:pathLst>
          </a:custGeom>
          <a:blipFill>
            <a:blip r:embed="rId4"/>
            <a:stretch>
              <a:fillRect l="-4586" r="-22321"/>
            </a:stretch>
          </a:blipFill>
        </p:spPr>
      </p:sp>
      <p:sp>
        <p:nvSpPr>
          <p:cNvPr id="11" name="Freeform 11"/>
          <p:cNvSpPr/>
          <p:nvPr/>
        </p:nvSpPr>
        <p:spPr>
          <a:xfrm>
            <a:off x="3193454" y="7518309"/>
            <a:ext cx="4820238" cy="1482843"/>
          </a:xfrm>
          <a:custGeom>
            <a:avLst/>
            <a:gdLst/>
            <a:ahLst/>
            <a:cxnLst/>
            <a:rect l="l" t="t" r="r" b="b"/>
            <a:pathLst>
              <a:path w="4820238" h="1482843">
                <a:moveTo>
                  <a:pt x="0" y="0"/>
                </a:moveTo>
                <a:lnTo>
                  <a:pt x="4820238" y="0"/>
                </a:lnTo>
                <a:lnTo>
                  <a:pt x="4820238" y="1482843"/>
                </a:lnTo>
                <a:lnTo>
                  <a:pt x="0" y="1482843"/>
                </a:lnTo>
                <a:lnTo>
                  <a:pt x="0" y="0"/>
                </a:lnTo>
                <a:close/>
              </a:path>
            </a:pathLst>
          </a:custGeom>
          <a:blipFill>
            <a:blip r:embed="rId5"/>
            <a:stretch>
              <a:fillRect l="-6342" r="-11581"/>
            </a:stretch>
          </a:blipFill>
        </p:spPr>
      </p:sp>
      <p:sp>
        <p:nvSpPr>
          <p:cNvPr id="12" name="TextBox 12"/>
          <p:cNvSpPr txBox="1"/>
          <p:nvPr/>
        </p:nvSpPr>
        <p:spPr>
          <a:xfrm>
            <a:off x="840672" y="485171"/>
            <a:ext cx="9737425" cy="1391857"/>
          </a:xfrm>
          <a:prstGeom prst="rect">
            <a:avLst/>
          </a:prstGeom>
        </p:spPr>
        <p:txBody>
          <a:bodyPr lIns="0" tIns="0" rIns="0" bIns="0" rtlCol="0" anchor="t">
            <a:spAutoFit/>
          </a:bodyPr>
          <a:lstStyle/>
          <a:p>
            <a:pPr algn="l">
              <a:lnSpc>
                <a:spcPts val="10149"/>
              </a:lnSpc>
            </a:pPr>
            <a:r>
              <a:rPr lang="en-US" sz="11153" b="1" i="1">
                <a:solidFill>
                  <a:srgbClr val="191919"/>
                </a:solidFill>
                <a:latin typeface="Gotham Bold Italics"/>
                <a:ea typeface="Gotham Bold Italics"/>
                <a:cs typeface="Gotham Bold Italics"/>
                <a:sym typeface="Gotham Bold Italics"/>
              </a:rPr>
              <a:t>Algorithm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2" name="Freeform 2"/>
          <p:cNvSpPr/>
          <p:nvPr/>
        </p:nvSpPr>
        <p:spPr>
          <a:xfrm>
            <a:off x="16786360" y="9140065"/>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5108181" y="3191917"/>
            <a:ext cx="10994424" cy="10994424"/>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19125" cap="sq">
              <a:solidFill>
                <a:srgbClr val="FD6220">
                  <a:alpha val="11765"/>
                </a:srgbClr>
              </a:solidFill>
              <a:prstDash val="solid"/>
              <a:miter/>
            </a:ln>
          </p:spPr>
        </p:sp>
        <p:sp>
          <p:nvSpPr>
            <p:cNvPr id="5" name="TextBox 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5350797" y="2279424"/>
            <a:ext cx="7320323" cy="5728153"/>
          </a:xfrm>
          <a:custGeom>
            <a:avLst/>
            <a:gdLst/>
            <a:ahLst/>
            <a:cxnLst/>
            <a:rect l="l" t="t" r="r" b="b"/>
            <a:pathLst>
              <a:path w="7320323" h="5728153">
                <a:moveTo>
                  <a:pt x="0" y="0"/>
                </a:moveTo>
                <a:lnTo>
                  <a:pt x="7320323" y="0"/>
                </a:lnTo>
                <a:lnTo>
                  <a:pt x="7320323" y="5728152"/>
                </a:lnTo>
                <a:lnTo>
                  <a:pt x="0" y="5728152"/>
                </a:lnTo>
                <a:lnTo>
                  <a:pt x="0" y="0"/>
                </a:lnTo>
                <a:close/>
              </a:path>
            </a:pathLst>
          </a:custGeom>
          <a:blipFill>
            <a:blip r:embed="rId4"/>
            <a:stretch>
              <a:fillRect/>
            </a:stretch>
          </a:blipFill>
        </p:spPr>
      </p:sp>
      <p:sp>
        <p:nvSpPr>
          <p:cNvPr id="7" name="Freeform 7"/>
          <p:cNvSpPr/>
          <p:nvPr/>
        </p:nvSpPr>
        <p:spPr>
          <a:xfrm>
            <a:off x="0" y="2279424"/>
            <a:ext cx="4743432" cy="5573608"/>
          </a:xfrm>
          <a:custGeom>
            <a:avLst/>
            <a:gdLst/>
            <a:ahLst/>
            <a:cxnLst/>
            <a:rect l="l" t="t" r="r" b="b"/>
            <a:pathLst>
              <a:path w="4743432" h="5573608">
                <a:moveTo>
                  <a:pt x="0" y="0"/>
                </a:moveTo>
                <a:lnTo>
                  <a:pt x="4743432" y="0"/>
                </a:lnTo>
                <a:lnTo>
                  <a:pt x="4743432" y="5573607"/>
                </a:lnTo>
                <a:lnTo>
                  <a:pt x="0" y="5573607"/>
                </a:lnTo>
                <a:lnTo>
                  <a:pt x="0" y="0"/>
                </a:lnTo>
                <a:close/>
              </a:path>
            </a:pathLst>
          </a:custGeom>
          <a:blipFill>
            <a:blip r:embed="rId5"/>
            <a:stretch>
              <a:fillRect r="-15440"/>
            </a:stretch>
          </a:blipFill>
        </p:spPr>
      </p:sp>
      <p:sp>
        <p:nvSpPr>
          <p:cNvPr id="8" name="Freeform 8"/>
          <p:cNvSpPr/>
          <p:nvPr/>
        </p:nvSpPr>
        <p:spPr>
          <a:xfrm>
            <a:off x="13278484" y="2356696"/>
            <a:ext cx="4453755" cy="5573608"/>
          </a:xfrm>
          <a:custGeom>
            <a:avLst/>
            <a:gdLst/>
            <a:ahLst/>
            <a:cxnLst/>
            <a:rect l="l" t="t" r="r" b="b"/>
            <a:pathLst>
              <a:path w="4453755" h="5573608">
                <a:moveTo>
                  <a:pt x="0" y="0"/>
                </a:moveTo>
                <a:lnTo>
                  <a:pt x="4453756" y="0"/>
                </a:lnTo>
                <a:lnTo>
                  <a:pt x="4453756" y="5573608"/>
                </a:lnTo>
                <a:lnTo>
                  <a:pt x="0" y="5573608"/>
                </a:lnTo>
                <a:lnTo>
                  <a:pt x="0" y="0"/>
                </a:lnTo>
                <a:close/>
              </a:path>
            </a:pathLst>
          </a:custGeom>
          <a:blipFill>
            <a:blip r:embed="rId6"/>
            <a:stretch>
              <a:fillRect r="-6288"/>
            </a:stretch>
          </a:blipFill>
        </p:spPr>
      </p:sp>
      <p:sp>
        <p:nvSpPr>
          <p:cNvPr id="9" name="TextBox 9"/>
          <p:cNvSpPr txBox="1"/>
          <p:nvPr/>
        </p:nvSpPr>
        <p:spPr>
          <a:xfrm>
            <a:off x="840672" y="361346"/>
            <a:ext cx="9494330" cy="1681033"/>
          </a:xfrm>
          <a:prstGeom prst="rect">
            <a:avLst/>
          </a:prstGeom>
        </p:spPr>
        <p:txBody>
          <a:bodyPr lIns="0" tIns="0" rIns="0" bIns="0" rtlCol="0" anchor="t">
            <a:spAutoFit/>
          </a:bodyPr>
          <a:lstStyle/>
          <a:p>
            <a:pPr algn="l">
              <a:lnSpc>
                <a:spcPts val="6336"/>
              </a:lnSpc>
            </a:pPr>
            <a:r>
              <a:rPr lang="en-US" sz="6963" b="1" i="1">
                <a:solidFill>
                  <a:srgbClr val="191919"/>
                </a:solidFill>
                <a:latin typeface="Gotham Bold Italics"/>
                <a:ea typeface="Gotham Bold Italics"/>
                <a:cs typeface="Gotham Bold Italics"/>
                <a:sym typeface="Gotham Bold Italics"/>
              </a:rPr>
              <a:t>Result for T-pose detection:</a:t>
            </a:r>
          </a:p>
        </p:txBody>
      </p:sp>
      <p:sp>
        <p:nvSpPr>
          <p:cNvPr id="10" name="TextBox 10"/>
          <p:cNvSpPr txBox="1"/>
          <p:nvPr/>
        </p:nvSpPr>
        <p:spPr>
          <a:xfrm>
            <a:off x="661120" y="8425981"/>
            <a:ext cx="14844242" cy="1371018"/>
          </a:xfrm>
          <a:prstGeom prst="rect">
            <a:avLst/>
          </a:prstGeom>
        </p:spPr>
        <p:txBody>
          <a:bodyPr lIns="0" tIns="0" rIns="0" bIns="0" rtlCol="0" anchor="t">
            <a:spAutoFit/>
          </a:bodyPr>
          <a:lstStyle/>
          <a:p>
            <a:pPr algn="l">
              <a:lnSpc>
                <a:spcPts val="3626"/>
              </a:lnSpc>
              <a:spcBef>
                <a:spcPct val="0"/>
              </a:spcBef>
            </a:pPr>
            <a:r>
              <a:rPr lang="en-US" sz="2590" b="1">
                <a:solidFill>
                  <a:srgbClr val="191919"/>
                </a:solidFill>
                <a:latin typeface="Gotham Bold"/>
                <a:ea typeface="Gotham Bold"/>
                <a:cs typeface="Gotham Bold"/>
                <a:sym typeface="Gotham Bold"/>
              </a:rPr>
              <a:t>    • Even though pose detection algorithms achieve 100% accuracy in ideal conditions, they still struggle to detect poses accurately under challenging scenarios, such as in very bright lighting or when the angles are not clearly visible."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2470968" y="-904657"/>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6786360" y="9140065"/>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5108181" y="3191917"/>
            <a:ext cx="10994424" cy="10994424"/>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19125" cap="sq">
              <a:solidFill>
                <a:srgbClr val="FD6220">
                  <a:alpha val="11765"/>
                </a:srgbClr>
              </a:solidFill>
              <a:prstDash val="solid"/>
              <a:miter/>
            </a:ln>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840672" y="466121"/>
            <a:ext cx="9052213" cy="1320273"/>
          </a:xfrm>
          <a:prstGeom prst="rect">
            <a:avLst/>
          </a:prstGeom>
        </p:spPr>
        <p:txBody>
          <a:bodyPr lIns="0" tIns="0" rIns="0" bIns="0" rtlCol="0" anchor="t">
            <a:spAutoFit/>
          </a:bodyPr>
          <a:lstStyle/>
          <a:p>
            <a:pPr algn="l">
              <a:lnSpc>
                <a:spcPts val="9607"/>
              </a:lnSpc>
            </a:pPr>
            <a:r>
              <a:rPr lang="en-US" sz="10557" b="1" i="1">
                <a:solidFill>
                  <a:srgbClr val="191919"/>
                </a:solidFill>
                <a:latin typeface="Gotham Bold Italics"/>
                <a:ea typeface="Gotham Bold Italics"/>
                <a:cs typeface="Gotham Bold Italics"/>
                <a:sym typeface="Gotham Bold Italics"/>
              </a:rPr>
              <a:t>Future scope</a:t>
            </a:r>
          </a:p>
        </p:txBody>
      </p:sp>
      <p:sp>
        <p:nvSpPr>
          <p:cNvPr id="10" name="TextBox 10"/>
          <p:cNvSpPr txBox="1"/>
          <p:nvPr/>
        </p:nvSpPr>
        <p:spPr>
          <a:xfrm>
            <a:off x="1379905" y="1957042"/>
            <a:ext cx="15406455" cy="5805887"/>
          </a:xfrm>
          <a:prstGeom prst="rect">
            <a:avLst/>
          </a:prstGeom>
        </p:spPr>
        <p:txBody>
          <a:bodyPr lIns="0" tIns="0" rIns="0" bIns="0" rtlCol="0" anchor="t">
            <a:spAutoFit/>
          </a:bodyPr>
          <a:lstStyle/>
          <a:p>
            <a:pPr algn="l">
              <a:lnSpc>
                <a:spcPts val="3379"/>
              </a:lnSpc>
            </a:pPr>
            <a:r>
              <a:rPr lang="en-US" sz="2413" b="1">
                <a:solidFill>
                  <a:srgbClr val="191919"/>
                </a:solidFill>
                <a:latin typeface="Gotham Bold"/>
                <a:ea typeface="Gotham Bold"/>
                <a:cs typeface="Gotham Bold"/>
                <a:sym typeface="Gotham Bold"/>
              </a:rPr>
              <a:t>   -&gt;Fitness Tracking &amp; Analysis</a:t>
            </a:r>
          </a:p>
          <a:p>
            <a:pPr marL="521147" lvl="1" indent="-260574" algn="l">
              <a:lnSpc>
                <a:spcPts val="3379"/>
              </a:lnSpc>
              <a:buFont typeface="Arial"/>
              <a:buChar char="•"/>
            </a:pPr>
            <a:r>
              <a:rPr lang="en-US" sz="2413" b="1">
                <a:solidFill>
                  <a:srgbClr val="191919"/>
                </a:solidFill>
                <a:latin typeface="Gotham Bold"/>
                <a:ea typeface="Gotham Bold"/>
                <a:cs typeface="Gotham Bold"/>
                <a:sym typeface="Gotham Bold"/>
              </a:rPr>
              <a:t>Precise Movement Detection: Track body movements during exercises (e.g., squats, push-ups, lunges).</a:t>
            </a:r>
          </a:p>
          <a:p>
            <a:pPr marL="521147" lvl="1" indent="-260574" algn="l">
              <a:lnSpc>
                <a:spcPts val="3379"/>
              </a:lnSpc>
              <a:buFont typeface="Arial"/>
              <a:buChar char="•"/>
            </a:pPr>
            <a:r>
              <a:rPr lang="en-US" sz="2413" b="1">
                <a:solidFill>
                  <a:srgbClr val="191919"/>
                </a:solidFill>
                <a:latin typeface="Gotham Bold"/>
                <a:ea typeface="Gotham Bold"/>
                <a:cs typeface="Gotham Bold"/>
                <a:sym typeface="Gotham Bold"/>
              </a:rPr>
              <a:t>Rep Counting: Automatically count reps based on body pose and motion.</a:t>
            </a:r>
          </a:p>
          <a:p>
            <a:pPr marL="521147" lvl="1" indent="-260574" algn="l">
              <a:lnSpc>
                <a:spcPts val="3379"/>
              </a:lnSpc>
              <a:buFont typeface="Arial"/>
              <a:buChar char="•"/>
            </a:pPr>
            <a:r>
              <a:rPr lang="en-US" sz="2413" b="1">
                <a:solidFill>
                  <a:srgbClr val="191919"/>
                </a:solidFill>
                <a:latin typeface="Gotham Bold"/>
                <a:ea typeface="Gotham Bold"/>
                <a:cs typeface="Gotham Bold"/>
                <a:sym typeface="Gotham Bold"/>
              </a:rPr>
              <a:t>Range of Motion Measurement: Measure flexibility and joint angles to assess exercise performance.</a:t>
            </a:r>
          </a:p>
          <a:p>
            <a:pPr algn="l">
              <a:lnSpc>
                <a:spcPts val="3379"/>
              </a:lnSpc>
            </a:pPr>
            <a:r>
              <a:rPr lang="en-US" sz="2413" b="1">
                <a:solidFill>
                  <a:srgbClr val="191919"/>
                </a:solidFill>
                <a:latin typeface="Gotham Bold"/>
                <a:ea typeface="Gotham Bold"/>
                <a:cs typeface="Gotham Bold"/>
                <a:sym typeface="Gotham Bold"/>
              </a:rPr>
              <a:t>  -&gt;Immersive Gaming Experience:</a:t>
            </a:r>
          </a:p>
          <a:p>
            <a:pPr algn="l">
              <a:lnSpc>
                <a:spcPts val="3379"/>
              </a:lnSpc>
            </a:pPr>
            <a:r>
              <a:rPr lang="en-US" sz="2413" b="1">
                <a:solidFill>
                  <a:srgbClr val="191919"/>
                </a:solidFill>
                <a:latin typeface="Gotham Bold"/>
                <a:ea typeface="Gotham Bold"/>
                <a:cs typeface="Gotham Bold"/>
                <a:sym typeface="Gotham Bold"/>
              </a:rPr>
              <a:t>   • Players control in-game avatars through physical actions like running, jumping, or using virtual </a:t>
            </a:r>
          </a:p>
          <a:p>
            <a:pPr algn="l">
              <a:lnSpc>
                <a:spcPts val="3379"/>
              </a:lnSpc>
            </a:pPr>
            <a:r>
              <a:rPr lang="en-US" sz="2413" b="1">
                <a:solidFill>
                  <a:srgbClr val="191919"/>
                </a:solidFill>
                <a:latin typeface="Gotham Bold"/>
                <a:ea typeface="Gotham Bold"/>
                <a:cs typeface="Gotham Bold"/>
                <a:sym typeface="Gotham Bold"/>
              </a:rPr>
              <a:t>     weapons, creating an interactive experience.</a:t>
            </a:r>
          </a:p>
          <a:p>
            <a:pPr algn="l">
              <a:lnSpc>
                <a:spcPts val="3379"/>
              </a:lnSpc>
            </a:pPr>
            <a:r>
              <a:rPr lang="en-US" sz="2413" b="1">
                <a:solidFill>
                  <a:srgbClr val="191919"/>
                </a:solidFill>
                <a:latin typeface="Gotham Bold"/>
                <a:ea typeface="Gotham Bold"/>
                <a:cs typeface="Gotham Bold"/>
                <a:sym typeface="Gotham Bold"/>
              </a:rPr>
              <a:t>   • Cross-Platform Compatibility:</a:t>
            </a:r>
          </a:p>
          <a:p>
            <a:pPr algn="l">
              <a:lnSpc>
                <a:spcPts val="3379"/>
              </a:lnSpc>
            </a:pPr>
            <a:r>
              <a:rPr lang="en-US" sz="2413" b="1">
                <a:solidFill>
                  <a:srgbClr val="191919"/>
                </a:solidFill>
                <a:latin typeface="Gotham Bold"/>
                <a:ea typeface="Gotham Bold"/>
                <a:cs typeface="Gotham Bold"/>
                <a:sym typeface="Gotham Bold"/>
              </a:rPr>
              <a:t>     Develop the app for mobile devices, VR headsets, or PC gaming to reach a wide range of</a:t>
            </a:r>
          </a:p>
          <a:p>
            <a:pPr algn="l">
              <a:lnSpc>
                <a:spcPts val="3379"/>
              </a:lnSpc>
            </a:pPr>
            <a:r>
              <a:rPr lang="en-US" sz="2413" b="1">
                <a:solidFill>
                  <a:srgbClr val="191919"/>
                </a:solidFill>
                <a:latin typeface="Gotham Bold"/>
                <a:ea typeface="Gotham Bold"/>
                <a:cs typeface="Gotham Bold"/>
                <a:sym typeface="Gotham Bold"/>
              </a:rPr>
              <a:t>     players.</a:t>
            </a:r>
          </a:p>
          <a:p>
            <a:pPr algn="l">
              <a:lnSpc>
                <a:spcPts val="3379"/>
              </a:lnSpc>
            </a:pPr>
            <a:endParaRPr/>
          </a:p>
          <a:p>
            <a:pPr algn="l">
              <a:lnSpc>
                <a:spcPts val="2020"/>
              </a:lnSpc>
              <a:spcBef>
                <a:spcPct val="0"/>
              </a:spcBef>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2" name="Freeform 2"/>
          <p:cNvSpPr/>
          <p:nvPr/>
        </p:nvSpPr>
        <p:spPr>
          <a:xfrm>
            <a:off x="1028700" y="9140065"/>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6384897" y="5379918"/>
            <a:ext cx="6059445" cy="6059445"/>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5" name="TextBox 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5720762" y="6964430"/>
            <a:ext cx="2000810" cy="4114800"/>
          </a:xfrm>
          <a:custGeom>
            <a:avLst/>
            <a:gdLst/>
            <a:ahLst/>
            <a:cxnLst/>
            <a:rect l="l" t="t" r="r" b="b"/>
            <a:pathLst>
              <a:path w="2000810" h="4114800">
                <a:moveTo>
                  <a:pt x="0" y="0"/>
                </a:moveTo>
                <a:lnTo>
                  <a:pt x="2000810" y="0"/>
                </a:lnTo>
                <a:lnTo>
                  <a:pt x="2000810" y="4114800"/>
                </a:lnTo>
                <a:lnTo>
                  <a:pt x="0" y="4114800"/>
                </a:lnTo>
                <a:lnTo>
                  <a:pt x="0" y="0"/>
                </a:lnTo>
                <a:close/>
              </a:path>
            </a:pathLst>
          </a:custGeom>
          <a:blipFill>
            <a:blip r:embed="rId4">
              <a:alphaModFix amt="53000"/>
              <a:extLst>
                <a:ext uri="{96DAC541-7B7A-43D3-8B79-37D633B846F1}">
                  <asvg:svgBlip xmlns:asvg="http://schemas.microsoft.com/office/drawing/2016/SVG/main" r:embed="rId5"/>
                </a:ext>
              </a:extLst>
            </a:blip>
            <a:stretch>
              <a:fillRect r="-204881"/>
            </a:stretch>
          </a:blipFill>
        </p:spPr>
      </p:sp>
      <p:grpSp>
        <p:nvGrpSpPr>
          <p:cNvPr id="7" name="Group 7"/>
          <p:cNvGrpSpPr/>
          <p:nvPr/>
        </p:nvGrpSpPr>
        <p:grpSpPr>
          <a:xfrm>
            <a:off x="11762088" y="-9632634"/>
            <a:ext cx="10994424" cy="10994424"/>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9" name="TextBox 9"/>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3097360" y="-173478"/>
            <a:ext cx="17888498" cy="1866079"/>
          </a:xfrm>
          <a:prstGeom prst="rect">
            <a:avLst/>
          </a:prstGeom>
        </p:spPr>
        <p:txBody>
          <a:bodyPr lIns="0" tIns="0" rIns="0" bIns="0" rtlCol="0" anchor="t">
            <a:spAutoFit/>
          </a:bodyPr>
          <a:lstStyle/>
          <a:p>
            <a:pPr algn="ctr">
              <a:lnSpc>
                <a:spcPts val="15270"/>
              </a:lnSpc>
              <a:spcBef>
                <a:spcPct val="0"/>
              </a:spcBef>
            </a:pPr>
            <a:r>
              <a:rPr lang="en-US" sz="10907" b="1" dirty="0">
                <a:solidFill>
                  <a:srgbClr val="191919"/>
                </a:solidFill>
                <a:latin typeface="Gotham Bold"/>
                <a:ea typeface="Gotham Bold"/>
                <a:cs typeface="Gotham Bold"/>
                <a:sym typeface="Gotham Bold"/>
              </a:rPr>
              <a:t>INTRODUCTION</a:t>
            </a:r>
          </a:p>
        </p:txBody>
      </p:sp>
      <p:grpSp>
        <p:nvGrpSpPr>
          <p:cNvPr id="11" name="Group 11"/>
          <p:cNvGrpSpPr/>
          <p:nvPr/>
        </p:nvGrpSpPr>
        <p:grpSpPr>
          <a:xfrm>
            <a:off x="-8934997" y="-1265211"/>
            <a:ext cx="11712673" cy="10994424"/>
            <a:chOff x="76200" y="8718"/>
            <a:chExt cx="865899" cy="812800"/>
          </a:xfrm>
        </p:grpSpPr>
        <p:sp>
          <p:nvSpPr>
            <p:cNvPr id="12" name="Freeform 12"/>
            <p:cNvSpPr/>
            <p:nvPr/>
          </p:nvSpPr>
          <p:spPr>
            <a:xfrm>
              <a:off x="129299" y="8718"/>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13" name="TextBox 13"/>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1654202" y="1790289"/>
            <a:ext cx="14730696" cy="6639688"/>
          </a:xfrm>
          <a:prstGeom prst="rect">
            <a:avLst/>
          </a:prstGeom>
        </p:spPr>
        <p:txBody>
          <a:bodyPr lIns="0" tIns="0" rIns="0" bIns="0" rtlCol="0" anchor="t">
            <a:spAutoFit/>
          </a:bodyPr>
          <a:lstStyle/>
          <a:p>
            <a:pPr algn="l">
              <a:lnSpc>
                <a:spcPts val="4400"/>
              </a:lnSpc>
            </a:pPr>
            <a:r>
              <a:rPr lang="en-US" sz="3142" b="1">
                <a:solidFill>
                  <a:srgbClr val="191919"/>
                </a:solidFill>
                <a:latin typeface="Gotham Bold"/>
                <a:ea typeface="Gotham Bold"/>
                <a:cs typeface="Gotham Bold"/>
                <a:sym typeface="Gotham Bold"/>
              </a:rPr>
              <a:t>MediaPipe BlazePose is a key point detection model that detects 33 keypoints on the human body with high accuracy. It acts as a powerful keypoint detector, providing detailed landmark coordinates that can be used for further analysis or application-specific tasks.</a:t>
            </a:r>
          </a:p>
          <a:p>
            <a:pPr algn="l">
              <a:lnSpc>
                <a:spcPts val="4400"/>
              </a:lnSpc>
            </a:pPr>
            <a:r>
              <a:rPr lang="en-US" sz="3142" b="1">
                <a:solidFill>
                  <a:srgbClr val="191919"/>
                </a:solidFill>
                <a:latin typeface="Gotham Bold"/>
                <a:ea typeface="Gotham Bold"/>
                <a:cs typeface="Gotham Bold"/>
                <a:sym typeface="Gotham Bold"/>
              </a:rPr>
              <a:t>-&gt;Building on BlazePose, We developed a customized pose detection system by incorporating mathematical formulas to process the detected keypoints. These formulas analyze the spatial relationships between the landmarks, enabling precise classification of specific poses such as the T-pose. By calculating positional alignments and distances between keypoints, the system identifies when the body matches the T-pose posture and outputs the corresponding result.</a:t>
            </a:r>
          </a:p>
          <a:p>
            <a:pPr algn="l">
              <a:lnSpc>
                <a:spcPts val="440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2043276" y="-1315114"/>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F0000"/>
              </a:solidFill>
              <a:prstDash val="solid"/>
              <a:miter/>
            </a:ln>
          </p:spPr>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3387207" y="-2911703"/>
            <a:ext cx="8055203" cy="805520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6313420" y="910465"/>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a:off x="179990" y="2839444"/>
            <a:ext cx="992463" cy="99246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11" name="TextBox 11"/>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endParaRPr/>
            </a:p>
          </p:txBody>
        </p:sp>
      </p:grpSp>
      <p:sp>
        <p:nvSpPr>
          <p:cNvPr id="12" name="TextBox 12"/>
          <p:cNvSpPr txBox="1"/>
          <p:nvPr/>
        </p:nvSpPr>
        <p:spPr>
          <a:xfrm>
            <a:off x="1303220" y="411377"/>
            <a:ext cx="11950666" cy="1766391"/>
          </a:xfrm>
          <a:prstGeom prst="rect">
            <a:avLst/>
          </a:prstGeom>
        </p:spPr>
        <p:txBody>
          <a:bodyPr lIns="0" tIns="0" rIns="0" bIns="0" rtlCol="0" anchor="t">
            <a:spAutoFit/>
          </a:bodyPr>
          <a:lstStyle/>
          <a:p>
            <a:pPr algn="l">
              <a:lnSpc>
                <a:spcPts val="13136"/>
              </a:lnSpc>
            </a:pPr>
            <a:r>
              <a:rPr lang="en-US" sz="13543" b="1" spc="677">
                <a:solidFill>
                  <a:srgbClr val="191919"/>
                </a:solidFill>
                <a:latin typeface="Gotham Bold"/>
                <a:ea typeface="Gotham Bold"/>
                <a:cs typeface="Gotham Bold"/>
                <a:sym typeface="Gotham Bold"/>
              </a:rPr>
              <a:t>Objective</a:t>
            </a:r>
          </a:p>
        </p:txBody>
      </p:sp>
      <p:sp>
        <p:nvSpPr>
          <p:cNvPr id="13" name="TextBox 13"/>
          <p:cNvSpPr txBox="1"/>
          <p:nvPr/>
        </p:nvSpPr>
        <p:spPr>
          <a:xfrm>
            <a:off x="1882371" y="2550239"/>
            <a:ext cx="12606274" cy="5608160"/>
          </a:xfrm>
          <a:prstGeom prst="rect">
            <a:avLst/>
          </a:prstGeom>
        </p:spPr>
        <p:txBody>
          <a:bodyPr lIns="0" tIns="0" rIns="0" bIns="0" rtlCol="0" anchor="t">
            <a:spAutoFit/>
          </a:bodyPr>
          <a:lstStyle/>
          <a:p>
            <a:pPr algn="l">
              <a:lnSpc>
                <a:spcPts val="4966"/>
              </a:lnSpc>
            </a:pPr>
            <a:r>
              <a:rPr lang="en-US" sz="3547" b="1">
                <a:solidFill>
                  <a:srgbClr val="191919"/>
                </a:solidFill>
                <a:latin typeface="Gotham Bold"/>
                <a:ea typeface="Gotham Bold"/>
                <a:cs typeface="Gotham Bold"/>
                <a:sym typeface="Gotham Bold"/>
              </a:rPr>
              <a:t>To develop a pose detection system leveraging                        pre-trained models for accurately identifying, analysing, and evaluating human poses, with a focus on improving performance in gaming and gym workouts. The system aims to ensure real-time tracking of posture and stance, facilitating the correction of gym exercises for optimal form, reducing the risk of injuries, and enabling effective rep counting to enhance workout efficiency</a:t>
            </a:r>
          </a:p>
        </p:txBody>
      </p:sp>
      <p:grpSp>
        <p:nvGrpSpPr>
          <p:cNvPr id="14" name="Group 14"/>
          <p:cNvGrpSpPr/>
          <p:nvPr/>
        </p:nvGrpSpPr>
        <p:grpSpPr>
          <a:xfrm rot="3945801">
            <a:off x="11868535" y="8125500"/>
            <a:ext cx="4776403" cy="4776403"/>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16" name="TextBox 16"/>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7" name="Freeform 17"/>
          <p:cNvSpPr/>
          <p:nvPr/>
        </p:nvSpPr>
        <p:spPr>
          <a:xfrm rot="3945801">
            <a:off x="12156571" y="7154038"/>
            <a:ext cx="1577153" cy="3243522"/>
          </a:xfrm>
          <a:custGeom>
            <a:avLst/>
            <a:gdLst/>
            <a:ahLst/>
            <a:cxnLst/>
            <a:rect l="l" t="t" r="r" b="b"/>
            <a:pathLst>
              <a:path w="1577153" h="3243522">
                <a:moveTo>
                  <a:pt x="0" y="0"/>
                </a:moveTo>
                <a:lnTo>
                  <a:pt x="1577154" y="0"/>
                </a:lnTo>
                <a:lnTo>
                  <a:pt x="1577154" y="3243523"/>
                </a:lnTo>
                <a:lnTo>
                  <a:pt x="0" y="3243523"/>
                </a:lnTo>
                <a:lnTo>
                  <a:pt x="0" y="0"/>
                </a:lnTo>
                <a:close/>
              </a:path>
            </a:pathLst>
          </a:custGeom>
          <a:blipFill>
            <a:blip r:embed="rId4">
              <a:extLst>
                <a:ext uri="{96DAC541-7B7A-43D3-8B79-37D633B846F1}">
                  <asvg:svgBlip xmlns:asvg="http://schemas.microsoft.com/office/drawing/2016/SVG/main" r:embed="rId5"/>
                </a:ext>
              </a:extLst>
            </a:blip>
            <a:stretch>
              <a:fillRect r="-204881"/>
            </a:stretch>
          </a:blipFill>
        </p:spPr>
      </p:sp>
      <p:grpSp>
        <p:nvGrpSpPr>
          <p:cNvPr id="18" name="Group 18"/>
          <p:cNvGrpSpPr/>
          <p:nvPr/>
        </p:nvGrpSpPr>
        <p:grpSpPr>
          <a:xfrm>
            <a:off x="179990" y="6894755"/>
            <a:ext cx="992463" cy="992463"/>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20" name="TextBox 20"/>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endParaRPr/>
            </a:p>
          </p:txBody>
        </p:sp>
      </p:grpSp>
      <p:grpSp>
        <p:nvGrpSpPr>
          <p:cNvPr id="21" name="Group 21"/>
          <p:cNvGrpSpPr/>
          <p:nvPr/>
        </p:nvGrpSpPr>
        <p:grpSpPr>
          <a:xfrm>
            <a:off x="179990" y="4867100"/>
            <a:ext cx="992463" cy="992463"/>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23" name="TextBox 23"/>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4086377" y="-3495141"/>
            <a:ext cx="12753441" cy="1275344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FD6220">
                  <a:alpha val="25882"/>
                </a:srgbClr>
              </a:solidFill>
              <a:prstDash val="solid"/>
              <a:miter/>
            </a:ln>
          </p:spPr>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983366" y="-1272309"/>
            <a:ext cx="3499668" cy="13405540"/>
            <a:chOff x="0" y="0"/>
            <a:chExt cx="212191" cy="812800"/>
          </a:xfrm>
        </p:grpSpPr>
        <p:sp>
          <p:nvSpPr>
            <p:cNvPr id="6" name="Freeform 6"/>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id="7" name="TextBox 7"/>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6313420" y="910465"/>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a:off x="352807" y="5036744"/>
            <a:ext cx="992463" cy="99246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11" name="TextBox 11"/>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1</a:t>
              </a:r>
            </a:p>
          </p:txBody>
        </p:sp>
      </p:grpSp>
      <p:sp>
        <p:nvSpPr>
          <p:cNvPr id="12" name="Freeform 12"/>
          <p:cNvSpPr/>
          <p:nvPr/>
        </p:nvSpPr>
        <p:spPr>
          <a:xfrm>
            <a:off x="1789866" y="7568245"/>
            <a:ext cx="9601503" cy="2544398"/>
          </a:xfrm>
          <a:custGeom>
            <a:avLst/>
            <a:gdLst/>
            <a:ahLst/>
            <a:cxnLst/>
            <a:rect l="l" t="t" r="r" b="b"/>
            <a:pathLst>
              <a:path w="9601503" h="2544398">
                <a:moveTo>
                  <a:pt x="0" y="0"/>
                </a:moveTo>
                <a:lnTo>
                  <a:pt x="9601503" y="0"/>
                </a:lnTo>
                <a:lnTo>
                  <a:pt x="9601503" y="2544399"/>
                </a:lnTo>
                <a:lnTo>
                  <a:pt x="0" y="2544399"/>
                </a:lnTo>
                <a:lnTo>
                  <a:pt x="0" y="0"/>
                </a:lnTo>
                <a:close/>
              </a:path>
            </a:pathLst>
          </a:custGeom>
          <a:blipFill>
            <a:blip r:embed="rId4"/>
            <a:stretch>
              <a:fillRect/>
            </a:stretch>
          </a:blipFill>
        </p:spPr>
      </p:sp>
      <p:sp>
        <p:nvSpPr>
          <p:cNvPr id="13" name="TextBox 13"/>
          <p:cNvSpPr txBox="1"/>
          <p:nvPr/>
        </p:nvSpPr>
        <p:spPr>
          <a:xfrm>
            <a:off x="1516302" y="-33428"/>
            <a:ext cx="14186871" cy="2245455"/>
          </a:xfrm>
          <a:prstGeom prst="rect">
            <a:avLst/>
          </a:prstGeom>
        </p:spPr>
        <p:txBody>
          <a:bodyPr lIns="0" tIns="0" rIns="0" bIns="0" rtlCol="0" anchor="t">
            <a:spAutoFit/>
          </a:bodyPr>
          <a:lstStyle/>
          <a:p>
            <a:pPr algn="l">
              <a:lnSpc>
                <a:spcPts val="9059"/>
              </a:lnSpc>
            </a:pPr>
            <a:r>
              <a:rPr lang="en-US" sz="6471" b="1">
                <a:solidFill>
                  <a:srgbClr val="191919"/>
                </a:solidFill>
                <a:latin typeface="Gotham Bold"/>
                <a:ea typeface="Gotham Bold"/>
                <a:cs typeface="Gotham Bold"/>
                <a:sym typeface="Gotham Bold"/>
              </a:rPr>
              <a:t>Methodology of how human skeletal detection works</a:t>
            </a:r>
          </a:p>
        </p:txBody>
      </p:sp>
      <p:sp>
        <p:nvSpPr>
          <p:cNvPr id="14" name="TextBox 14"/>
          <p:cNvSpPr txBox="1"/>
          <p:nvPr/>
        </p:nvSpPr>
        <p:spPr>
          <a:xfrm>
            <a:off x="2063431" y="2467077"/>
            <a:ext cx="12022946" cy="3268980"/>
          </a:xfrm>
          <a:prstGeom prst="rect">
            <a:avLst/>
          </a:prstGeom>
        </p:spPr>
        <p:txBody>
          <a:bodyPr lIns="0" tIns="0" rIns="0" bIns="0" rtlCol="0" anchor="t">
            <a:spAutoFit/>
          </a:bodyPr>
          <a:lstStyle/>
          <a:p>
            <a:pPr algn="l">
              <a:lnSpc>
                <a:spcPts val="3239"/>
              </a:lnSpc>
            </a:pPr>
            <a:r>
              <a:rPr lang="en-US" sz="2399" b="1" spc="59">
                <a:solidFill>
                  <a:srgbClr val="191919"/>
                </a:solidFill>
                <a:latin typeface="Gotham Bold"/>
                <a:ea typeface="Gotham Bold"/>
                <a:cs typeface="Gotham Bold"/>
                <a:sym typeface="Gotham Bold"/>
              </a:rPr>
              <a:t>Pose detection involves identifying and tracking the key points (or landmarks) of a human body in an image or video. It works by analyzing the image, locating specific body parts like joints (e.g., elbows, knees, wrists), and mapping out the pose in terms of coordinates for those points.</a:t>
            </a:r>
          </a:p>
          <a:p>
            <a:pPr algn="l">
              <a:lnSpc>
                <a:spcPts val="3239"/>
              </a:lnSpc>
            </a:pPr>
            <a:endParaRPr/>
          </a:p>
          <a:p>
            <a:pPr algn="l">
              <a:lnSpc>
                <a:spcPts val="3239"/>
              </a:lnSpc>
            </a:pPr>
            <a:endParaRPr/>
          </a:p>
          <a:p>
            <a:pPr algn="l">
              <a:lnSpc>
                <a:spcPts val="3239"/>
              </a:lnSpc>
            </a:pPr>
            <a:endParaRPr/>
          </a:p>
        </p:txBody>
      </p:sp>
      <p:sp>
        <p:nvSpPr>
          <p:cNvPr id="15" name="TextBox 15"/>
          <p:cNvSpPr txBox="1"/>
          <p:nvPr/>
        </p:nvSpPr>
        <p:spPr>
          <a:xfrm>
            <a:off x="1789866" y="5076825"/>
            <a:ext cx="12022946" cy="2802256"/>
          </a:xfrm>
          <a:prstGeom prst="rect">
            <a:avLst/>
          </a:prstGeom>
        </p:spPr>
        <p:txBody>
          <a:bodyPr lIns="0" tIns="0" rIns="0" bIns="0" rtlCol="0" anchor="t">
            <a:spAutoFit/>
          </a:bodyPr>
          <a:lstStyle/>
          <a:p>
            <a:pPr algn="l">
              <a:lnSpc>
                <a:spcPts val="5939"/>
              </a:lnSpc>
            </a:pPr>
            <a:r>
              <a:rPr lang="en-US" sz="4399" b="1" spc="109">
                <a:solidFill>
                  <a:srgbClr val="191919"/>
                </a:solidFill>
                <a:latin typeface="Gotham Bold"/>
                <a:ea typeface="Gotham Bold"/>
                <a:cs typeface="Gotham Bold"/>
                <a:sym typeface="Gotham Bold"/>
              </a:rPr>
              <a:t>1. Input Image :</a:t>
            </a:r>
          </a:p>
          <a:p>
            <a:pPr algn="l">
              <a:lnSpc>
                <a:spcPts val="3239"/>
              </a:lnSpc>
            </a:pPr>
            <a:endParaRPr/>
          </a:p>
          <a:p>
            <a:pPr algn="l">
              <a:lnSpc>
                <a:spcPts val="3239"/>
              </a:lnSpc>
            </a:pPr>
            <a:r>
              <a:rPr lang="en-US" sz="2399" b="1" spc="59">
                <a:solidFill>
                  <a:srgbClr val="191919"/>
                </a:solidFill>
                <a:latin typeface="Gotham Bold"/>
                <a:ea typeface="Gotham Bold"/>
                <a:cs typeface="Gotham Bold"/>
                <a:sym typeface="Gotham Bold"/>
              </a:rPr>
              <a:t>The process starts with an input image or video frame containing a person . The algorithm will focus on detecting human body parts and their spatial relationships(distances).</a:t>
            </a:r>
          </a:p>
          <a:p>
            <a:pPr algn="l">
              <a:lnSpc>
                <a:spcPts val="3239"/>
              </a:lnSpc>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4086377" y="-3495141"/>
            <a:ext cx="12753441" cy="1275344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FD6220">
                  <a:alpha val="25882"/>
                </a:srgbClr>
              </a:solidFill>
              <a:prstDash val="solid"/>
              <a:miter/>
            </a:ln>
          </p:spPr>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983366" y="-1272309"/>
            <a:ext cx="3499668" cy="13405540"/>
            <a:chOff x="0" y="0"/>
            <a:chExt cx="212191" cy="812800"/>
          </a:xfrm>
        </p:grpSpPr>
        <p:sp>
          <p:nvSpPr>
            <p:cNvPr id="6" name="Freeform 6"/>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id="7" name="TextBox 7"/>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5641636" y="1180612"/>
            <a:ext cx="2140733" cy="535183"/>
          </a:xfrm>
          <a:custGeom>
            <a:avLst/>
            <a:gdLst/>
            <a:ahLst/>
            <a:cxnLst/>
            <a:rect l="l" t="t" r="r" b="b"/>
            <a:pathLst>
              <a:path w="2140733" h="535183">
                <a:moveTo>
                  <a:pt x="0" y="0"/>
                </a:moveTo>
                <a:lnTo>
                  <a:pt x="2140733" y="0"/>
                </a:lnTo>
                <a:lnTo>
                  <a:pt x="2140733" y="535183"/>
                </a:lnTo>
                <a:lnTo>
                  <a:pt x="0" y="5351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a:off x="36237" y="1715795"/>
            <a:ext cx="992463" cy="99246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11" name="TextBox 11"/>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2</a:t>
              </a:r>
            </a:p>
          </p:txBody>
        </p:sp>
      </p:grpSp>
      <p:sp>
        <p:nvSpPr>
          <p:cNvPr id="12" name="Freeform 12"/>
          <p:cNvSpPr/>
          <p:nvPr/>
        </p:nvSpPr>
        <p:spPr>
          <a:xfrm>
            <a:off x="1813024" y="5430461"/>
            <a:ext cx="11976631" cy="1856378"/>
          </a:xfrm>
          <a:custGeom>
            <a:avLst/>
            <a:gdLst/>
            <a:ahLst/>
            <a:cxnLst/>
            <a:rect l="l" t="t" r="r" b="b"/>
            <a:pathLst>
              <a:path w="11976631" h="1856378">
                <a:moveTo>
                  <a:pt x="0" y="0"/>
                </a:moveTo>
                <a:lnTo>
                  <a:pt x="11976631" y="0"/>
                </a:lnTo>
                <a:lnTo>
                  <a:pt x="11976631" y="1856378"/>
                </a:lnTo>
                <a:lnTo>
                  <a:pt x="0" y="1856378"/>
                </a:lnTo>
                <a:lnTo>
                  <a:pt x="0" y="0"/>
                </a:lnTo>
                <a:close/>
              </a:path>
            </a:pathLst>
          </a:custGeom>
          <a:blipFill>
            <a:blip r:embed="rId4"/>
            <a:stretch>
              <a:fillRect/>
            </a:stretch>
          </a:blipFill>
        </p:spPr>
      </p:sp>
      <p:sp>
        <p:nvSpPr>
          <p:cNvPr id="13" name="TextBox 13"/>
          <p:cNvSpPr txBox="1"/>
          <p:nvPr/>
        </p:nvSpPr>
        <p:spPr>
          <a:xfrm>
            <a:off x="1813024" y="1215213"/>
            <a:ext cx="11976631" cy="3985437"/>
          </a:xfrm>
          <a:prstGeom prst="rect">
            <a:avLst/>
          </a:prstGeom>
        </p:spPr>
        <p:txBody>
          <a:bodyPr lIns="0" tIns="0" rIns="0" bIns="0" rtlCol="0" anchor="t">
            <a:spAutoFit/>
          </a:bodyPr>
          <a:lstStyle/>
          <a:p>
            <a:pPr algn="l">
              <a:lnSpc>
                <a:spcPts val="5657"/>
              </a:lnSpc>
            </a:pPr>
            <a:r>
              <a:rPr lang="en-US" sz="4190" b="1" spc="104">
                <a:solidFill>
                  <a:srgbClr val="191919"/>
                </a:solidFill>
                <a:latin typeface="Gotham Bold"/>
                <a:ea typeface="Gotham Bold"/>
                <a:cs typeface="Gotham Bold"/>
                <a:sym typeface="Gotham Bold"/>
              </a:rPr>
              <a:t>Resizing (Preprocessing)</a:t>
            </a:r>
          </a:p>
          <a:p>
            <a:pPr algn="l">
              <a:lnSpc>
                <a:spcPts val="3227"/>
              </a:lnSpc>
            </a:pPr>
            <a:endParaRPr/>
          </a:p>
          <a:p>
            <a:pPr algn="l">
              <a:lnSpc>
                <a:spcPts val="3227"/>
              </a:lnSpc>
            </a:pPr>
            <a:r>
              <a:rPr lang="en-US" sz="2390" b="1" spc="59">
                <a:solidFill>
                  <a:srgbClr val="191919"/>
                </a:solidFill>
                <a:latin typeface="Gotham Bold"/>
                <a:ea typeface="Gotham Bold"/>
                <a:cs typeface="Gotham Bold"/>
                <a:sym typeface="Gotham Bold"/>
              </a:rPr>
              <a:t>To ensure efficient and consistent processing, the input image is resized </a:t>
            </a:r>
          </a:p>
          <a:p>
            <a:pPr algn="l">
              <a:lnSpc>
                <a:spcPts val="3227"/>
              </a:lnSpc>
            </a:pPr>
            <a:r>
              <a:rPr lang="en-US" sz="2390" b="1" spc="59">
                <a:solidFill>
                  <a:srgbClr val="191919"/>
                </a:solidFill>
                <a:latin typeface="Gotham Bold"/>
                <a:ea typeface="Gotham Bold"/>
                <a:cs typeface="Gotham Bold"/>
                <a:sym typeface="Gotham Bold"/>
              </a:rPr>
              <a:t>to a smaller, fixed size (commonly 640x480 pixels). This helps the pose detection model perform faster and more accurately, especially for real-time applications like video streams.</a:t>
            </a:r>
          </a:p>
          <a:p>
            <a:pPr marL="516162" lvl="1" indent="-258081" algn="l">
              <a:lnSpc>
                <a:spcPts val="3227"/>
              </a:lnSpc>
              <a:buFont typeface="Arial"/>
              <a:buChar char="•"/>
            </a:pPr>
            <a:r>
              <a:rPr lang="en-US" sz="2390" b="1" spc="59">
                <a:solidFill>
                  <a:srgbClr val="191919"/>
                </a:solidFill>
                <a:latin typeface="Gotham Bold"/>
                <a:ea typeface="Gotham Bold"/>
                <a:cs typeface="Gotham Bold"/>
                <a:sym typeface="Gotham Bold"/>
              </a:rPr>
              <a:t>Why Resize: Resizing standardizes input dimensions and optimizes the model's speed without losing too much accuracy.</a:t>
            </a:r>
          </a:p>
          <a:p>
            <a:pPr algn="l">
              <a:lnSpc>
                <a:spcPts val="3227"/>
              </a:lnSpc>
            </a:pPr>
            <a:endParaRPr/>
          </a:p>
        </p:txBody>
      </p:sp>
      <p:sp>
        <p:nvSpPr>
          <p:cNvPr id="14" name="TextBox 14"/>
          <p:cNvSpPr txBox="1"/>
          <p:nvPr/>
        </p:nvSpPr>
        <p:spPr>
          <a:xfrm>
            <a:off x="1813024" y="7467814"/>
            <a:ext cx="11759625" cy="2675949"/>
          </a:xfrm>
          <a:prstGeom prst="rect">
            <a:avLst/>
          </a:prstGeom>
        </p:spPr>
        <p:txBody>
          <a:bodyPr lIns="0" tIns="0" rIns="0" bIns="0" rtlCol="0" anchor="t">
            <a:spAutoFit/>
          </a:bodyPr>
          <a:lstStyle/>
          <a:p>
            <a:pPr marL="606834" lvl="1" indent="-303417" algn="l">
              <a:lnSpc>
                <a:spcPts val="3794"/>
              </a:lnSpc>
              <a:buFont typeface="Arial"/>
              <a:buChar char="•"/>
            </a:pPr>
            <a:r>
              <a:rPr lang="en-US" sz="2810" b="1" spc="70">
                <a:solidFill>
                  <a:srgbClr val="191919"/>
                </a:solidFill>
                <a:latin typeface="Gotham Bold"/>
                <a:ea typeface="Gotham Bold"/>
                <a:cs typeface="Gotham Bold"/>
                <a:sym typeface="Gotham Bold"/>
              </a:rPr>
              <a:t>Higher resolutions may provide more detail but require significantly more processing power, increasing latency in real-time applications.</a:t>
            </a:r>
          </a:p>
          <a:p>
            <a:pPr marL="606834" lvl="1" indent="-303417" algn="l">
              <a:lnSpc>
                <a:spcPts val="3794"/>
              </a:lnSpc>
              <a:buFont typeface="Arial"/>
              <a:buChar char="•"/>
            </a:pPr>
            <a:r>
              <a:rPr lang="en-US" sz="2810" b="1" spc="70">
                <a:solidFill>
                  <a:srgbClr val="191919"/>
                </a:solidFill>
                <a:latin typeface="Gotham Bold"/>
                <a:ea typeface="Gotham Bold"/>
                <a:cs typeface="Gotham Bold"/>
                <a:sym typeface="Gotham Bold"/>
              </a:rPr>
              <a:t>Lower resolutions reduce computational load but may lose critical details needed for accurate pose estimation</a:t>
            </a:r>
          </a:p>
          <a:p>
            <a:pPr algn="l">
              <a:lnSpc>
                <a:spcPts val="2164"/>
              </a:lnSpc>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4574812" y="-3495141"/>
            <a:ext cx="12753441" cy="1275344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FD6220">
                  <a:alpha val="25882"/>
                </a:srgbClr>
              </a:solidFill>
              <a:prstDash val="solid"/>
              <a:miter/>
            </a:ln>
          </p:spPr>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983366" y="-1272309"/>
            <a:ext cx="3499668" cy="13405540"/>
            <a:chOff x="0" y="0"/>
            <a:chExt cx="212191" cy="812800"/>
          </a:xfrm>
        </p:grpSpPr>
        <p:sp>
          <p:nvSpPr>
            <p:cNvPr id="6" name="Freeform 6"/>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id="7" name="TextBox 7"/>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5641636" y="1180612"/>
            <a:ext cx="2140733" cy="535183"/>
          </a:xfrm>
          <a:custGeom>
            <a:avLst/>
            <a:gdLst/>
            <a:ahLst/>
            <a:cxnLst/>
            <a:rect l="l" t="t" r="r" b="b"/>
            <a:pathLst>
              <a:path w="2140733" h="535183">
                <a:moveTo>
                  <a:pt x="0" y="0"/>
                </a:moveTo>
                <a:lnTo>
                  <a:pt x="2140733" y="0"/>
                </a:lnTo>
                <a:lnTo>
                  <a:pt x="2140733" y="535183"/>
                </a:lnTo>
                <a:lnTo>
                  <a:pt x="0" y="5351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a:off x="36237" y="1028700"/>
            <a:ext cx="992463" cy="99246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11" name="TextBox 11"/>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3</a:t>
              </a:r>
            </a:p>
          </p:txBody>
        </p:sp>
      </p:grpSp>
      <p:sp>
        <p:nvSpPr>
          <p:cNvPr id="12" name="Freeform 12"/>
          <p:cNvSpPr/>
          <p:nvPr/>
        </p:nvSpPr>
        <p:spPr>
          <a:xfrm>
            <a:off x="1789866" y="4071721"/>
            <a:ext cx="11301259" cy="748708"/>
          </a:xfrm>
          <a:custGeom>
            <a:avLst/>
            <a:gdLst/>
            <a:ahLst/>
            <a:cxnLst/>
            <a:rect l="l" t="t" r="r" b="b"/>
            <a:pathLst>
              <a:path w="11301259" h="748708">
                <a:moveTo>
                  <a:pt x="0" y="0"/>
                </a:moveTo>
                <a:lnTo>
                  <a:pt x="11301259" y="0"/>
                </a:lnTo>
                <a:lnTo>
                  <a:pt x="11301259" y="748708"/>
                </a:lnTo>
                <a:lnTo>
                  <a:pt x="0" y="748708"/>
                </a:lnTo>
                <a:lnTo>
                  <a:pt x="0" y="0"/>
                </a:lnTo>
                <a:close/>
              </a:path>
            </a:pathLst>
          </a:custGeom>
          <a:blipFill>
            <a:blip r:embed="rId4"/>
            <a:stretch>
              <a:fillRect/>
            </a:stretch>
          </a:blipFill>
        </p:spPr>
      </p:sp>
      <p:sp>
        <p:nvSpPr>
          <p:cNvPr id="13" name="TextBox 13"/>
          <p:cNvSpPr txBox="1"/>
          <p:nvPr/>
        </p:nvSpPr>
        <p:spPr>
          <a:xfrm>
            <a:off x="1789866" y="971550"/>
            <a:ext cx="12022946" cy="3458528"/>
          </a:xfrm>
          <a:prstGeom prst="rect">
            <a:avLst/>
          </a:prstGeom>
        </p:spPr>
        <p:txBody>
          <a:bodyPr lIns="0" tIns="0" rIns="0" bIns="0" rtlCol="0" anchor="t">
            <a:spAutoFit/>
          </a:bodyPr>
          <a:lstStyle/>
          <a:p>
            <a:pPr algn="l">
              <a:lnSpc>
                <a:spcPts val="4724"/>
              </a:lnSpc>
            </a:pPr>
            <a:r>
              <a:rPr lang="en-US" sz="3499" b="1" spc="87">
                <a:solidFill>
                  <a:srgbClr val="191919"/>
                </a:solidFill>
                <a:latin typeface="Gotham Bold"/>
                <a:ea typeface="Gotham Bold"/>
                <a:cs typeface="Gotham Bold"/>
                <a:sym typeface="Gotham Bold"/>
              </a:rPr>
              <a:t>Converting to RGB Model:</a:t>
            </a:r>
          </a:p>
          <a:p>
            <a:pPr algn="l">
              <a:lnSpc>
                <a:spcPts val="3239"/>
              </a:lnSpc>
            </a:pPr>
            <a:r>
              <a:rPr lang="en-US" sz="2399" b="1" spc="59">
                <a:solidFill>
                  <a:srgbClr val="191919"/>
                </a:solidFill>
                <a:latin typeface="Gotham Bold"/>
                <a:ea typeface="Gotham Bold"/>
                <a:cs typeface="Gotham Bold"/>
                <a:sym typeface="Gotham Bold"/>
              </a:rPr>
              <a:t>MediaPipe's Pose model requires images in the RGB color space (not BGR, which is OpenCV's default). Therefore, the image needs to be converted from BGR to RGB.</a:t>
            </a:r>
          </a:p>
          <a:p>
            <a:pPr marL="518158" lvl="1" indent="-259079" algn="l">
              <a:lnSpc>
                <a:spcPts val="3239"/>
              </a:lnSpc>
              <a:buFont typeface="Arial"/>
              <a:buChar char="•"/>
            </a:pPr>
            <a:r>
              <a:rPr lang="en-US" sz="2399" b="1" spc="59">
                <a:solidFill>
                  <a:srgbClr val="191919"/>
                </a:solidFill>
                <a:latin typeface="Gotham Bold"/>
                <a:ea typeface="Gotham Bold"/>
                <a:cs typeface="Gotham Bold"/>
                <a:sym typeface="Gotham Bold"/>
              </a:rPr>
              <a:t>Why Convert: The underlying MediaPipe model expects RGB images for processing. OpenCV uses BGR by default, so the conversion step ensures compatibility with MediaPipe.</a:t>
            </a:r>
          </a:p>
          <a:p>
            <a:pPr algn="l">
              <a:lnSpc>
                <a:spcPts val="3239"/>
              </a:lnSpc>
            </a:pPr>
            <a:endParaRPr/>
          </a:p>
        </p:txBody>
      </p:sp>
      <p:sp>
        <p:nvSpPr>
          <p:cNvPr id="14" name="TextBox 14"/>
          <p:cNvSpPr txBox="1"/>
          <p:nvPr/>
        </p:nvSpPr>
        <p:spPr>
          <a:xfrm>
            <a:off x="1789866" y="4829542"/>
            <a:ext cx="15265296" cy="5614495"/>
          </a:xfrm>
          <a:prstGeom prst="rect">
            <a:avLst/>
          </a:prstGeom>
        </p:spPr>
        <p:txBody>
          <a:bodyPr lIns="0" tIns="0" rIns="0" bIns="0" rtlCol="0" anchor="t">
            <a:spAutoFit/>
          </a:bodyPr>
          <a:lstStyle/>
          <a:p>
            <a:pPr algn="l">
              <a:lnSpc>
                <a:spcPts val="4940"/>
              </a:lnSpc>
            </a:pPr>
            <a:r>
              <a:rPr lang="en-US" sz="3659" b="1" spc="91">
                <a:solidFill>
                  <a:srgbClr val="191919"/>
                </a:solidFill>
                <a:latin typeface="Gotham Bold"/>
                <a:ea typeface="Gotham Bold"/>
                <a:cs typeface="Gotham Bold"/>
                <a:sym typeface="Gotham Bold"/>
              </a:rPr>
              <a:t> Pass Through MediaPipe Pose Model:</a:t>
            </a:r>
          </a:p>
          <a:p>
            <a:pPr algn="l">
              <a:lnSpc>
                <a:spcPts val="3725"/>
              </a:lnSpc>
            </a:pPr>
            <a:r>
              <a:rPr lang="en-US" sz="2759" b="1" spc="68">
                <a:solidFill>
                  <a:srgbClr val="191919"/>
                </a:solidFill>
                <a:latin typeface="Gotham Bold"/>
                <a:ea typeface="Gotham Bold"/>
                <a:cs typeface="Gotham Bold"/>
                <a:sym typeface="Gotham Bold"/>
              </a:rPr>
              <a:t>  Once the image is resized and converted to RGB, it is passed to the MediaPipe</a:t>
            </a:r>
          </a:p>
          <a:p>
            <a:pPr algn="l">
              <a:lnSpc>
                <a:spcPts val="3725"/>
              </a:lnSpc>
            </a:pPr>
            <a:r>
              <a:rPr lang="en-US" sz="2759" b="1" spc="68">
                <a:solidFill>
                  <a:srgbClr val="191919"/>
                </a:solidFill>
                <a:latin typeface="Gotham Bold"/>
                <a:ea typeface="Gotham Bold"/>
                <a:cs typeface="Gotham Bold"/>
                <a:sym typeface="Gotham Bold"/>
              </a:rPr>
              <a:t>  Pose model. The model then processes the image and attempts to detect</a:t>
            </a:r>
          </a:p>
          <a:p>
            <a:pPr algn="l">
              <a:lnSpc>
                <a:spcPts val="3725"/>
              </a:lnSpc>
            </a:pPr>
            <a:r>
              <a:rPr lang="en-US" sz="2759" b="1" spc="68">
                <a:solidFill>
                  <a:srgbClr val="191919"/>
                </a:solidFill>
                <a:latin typeface="Gotham Bold"/>
                <a:ea typeface="Gotham Bold"/>
                <a:cs typeface="Gotham Bold"/>
                <a:sym typeface="Gotham Bold"/>
              </a:rPr>
              <a:t>  human body landmarks.(Human Skeletal structure)</a:t>
            </a:r>
          </a:p>
          <a:p>
            <a:pPr marL="595772" lvl="1" indent="-297886" algn="l">
              <a:lnSpc>
                <a:spcPts val="3725"/>
              </a:lnSpc>
              <a:buFont typeface="Arial"/>
              <a:buChar char="•"/>
            </a:pPr>
            <a:r>
              <a:rPr lang="en-US" sz="2759" b="1" spc="68">
                <a:solidFill>
                  <a:srgbClr val="191919"/>
                </a:solidFill>
                <a:latin typeface="Gotham Bold"/>
                <a:ea typeface="Gotham Bold"/>
                <a:cs typeface="Gotham Bold"/>
                <a:sym typeface="Gotham Bold"/>
              </a:rPr>
              <a:t>Model: Media Pipe Pose uses a deep learning model (BlazePose) that has been trained to detect key points on the human body, like the elbows, knees, shoulders, and more. In total, the model detects 33 keypoints (such as wrists, ankles, elbows, etc.).</a:t>
            </a:r>
          </a:p>
          <a:p>
            <a:pPr marL="595772" lvl="1" indent="-297886" algn="l">
              <a:lnSpc>
                <a:spcPts val="3725"/>
              </a:lnSpc>
              <a:buFont typeface="Arial"/>
              <a:buChar char="•"/>
            </a:pPr>
            <a:r>
              <a:rPr lang="en-US" sz="2759" b="1" spc="68">
                <a:solidFill>
                  <a:srgbClr val="191919"/>
                </a:solidFill>
                <a:latin typeface="Gotham Bold"/>
                <a:ea typeface="Gotham Bold"/>
                <a:cs typeface="Gotham Bold"/>
                <a:sym typeface="Gotham Bold"/>
              </a:rPr>
              <a:t>How the model works: The model identifies key points by looking at the relationships between neighboring pixels in the image to find patterns that correspond to body parts(lightweight CNN).</a:t>
            </a:r>
          </a:p>
          <a:p>
            <a:pPr algn="l">
              <a:lnSpc>
                <a:spcPts val="2554"/>
              </a:lnSpc>
            </a:pPr>
            <a:endParaRPr/>
          </a:p>
        </p:txBody>
      </p:sp>
      <p:grpSp>
        <p:nvGrpSpPr>
          <p:cNvPr id="15" name="Group 15"/>
          <p:cNvGrpSpPr/>
          <p:nvPr/>
        </p:nvGrpSpPr>
        <p:grpSpPr>
          <a:xfrm>
            <a:off x="36237" y="4820429"/>
            <a:ext cx="992463" cy="992463"/>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17" name="TextBox 17"/>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4</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373119" y="-1315898"/>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09357" y="4655766"/>
            <a:ext cx="992463" cy="99246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5</a:t>
              </a:r>
            </a:p>
          </p:txBody>
        </p:sp>
      </p:grpSp>
      <p:grpSp>
        <p:nvGrpSpPr>
          <p:cNvPr id="8" name="Group 8"/>
          <p:cNvGrpSpPr/>
          <p:nvPr/>
        </p:nvGrpSpPr>
        <p:grpSpPr>
          <a:xfrm>
            <a:off x="12960787" y="-6338659"/>
            <a:ext cx="10994424" cy="10994424"/>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10" name="TextBox 10"/>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2597280" y="528855"/>
            <a:ext cx="9164808" cy="3731183"/>
          </a:xfrm>
          <a:custGeom>
            <a:avLst/>
            <a:gdLst/>
            <a:ahLst/>
            <a:cxnLst/>
            <a:rect l="l" t="t" r="r" b="b"/>
            <a:pathLst>
              <a:path w="9164808" h="3731183">
                <a:moveTo>
                  <a:pt x="0" y="0"/>
                </a:moveTo>
                <a:lnTo>
                  <a:pt x="9164808" y="0"/>
                </a:lnTo>
                <a:lnTo>
                  <a:pt x="9164808" y="3731183"/>
                </a:lnTo>
                <a:lnTo>
                  <a:pt x="0" y="3731183"/>
                </a:lnTo>
                <a:lnTo>
                  <a:pt x="0" y="0"/>
                </a:lnTo>
                <a:close/>
              </a:path>
            </a:pathLst>
          </a:custGeom>
          <a:blipFill>
            <a:blip r:embed="rId2"/>
            <a:stretch>
              <a:fillRect/>
            </a:stretch>
          </a:blipFill>
        </p:spPr>
      </p:sp>
      <p:sp>
        <p:nvSpPr>
          <p:cNvPr id="12" name="TextBox 12"/>
          <p:cNvSpPr txBox="1"/>
          <p:nvPr/>
        </p:nvSpPr>
        <p:spPr>
          <a:xfrm>
            <a:off x="2597280" y="4598616"/>
            <a:ext cx="11659772" cy="4659684"/>
          </a:xfrm>
          <a:prstGeom prst="rect">
            <a:avLst/>
          </a:prstGeom>
        </p:spPr>
        <p:txBody>
          <a:bodyPr lIns="0" tIns="0" rIns="0" bIns="0" rtlCol="0" anchor="t">
            <a:spAutoFit/>
          </a:bodyPr>
          <a:lstStyle/>
          <a:p>
            <a:pPr algn="l">
              <a:lnSpc>
                <a:spcPts val="4416"/>
              </a:lnSpc>
            </a:pPr>
            <a:r>
              <a:rPr lang="en-US" sz="3271" b="1" spc="81">
                <a:solidFill>
                  <a:srgbClr val="191919"/>
                </a:solidFill>
                <a:latin typeface="Gotham Bold"/>
                <a:ea typeface="Gotham Bold"/>
                <a:cs typeface="Gotham Bold"/>
                <a:sym typeface="Gotham Bold"/>
              </a:rPr>
              <a:t>Model Outputs - Body Landmarks</a:t>
            </a:r>
          </a:p>
          <a:p>
            <a:pPr algn="l">
              <a:lnSpc>
                <a:spcPts val="3396"/>
              </a:lnSpc>
            </a:pPr>
            <a:r>
              <a:rPr lang="en-US" sz="2515" b="1" spc="62">
                <a:solidFill>
                  <a:srgbClr val="191919"/>
                </a:solidFill>
                <a:latin typeface="Gotham Bold"/>
                <a:ea typeface="Gotham Bold"/>
                <a:cs typeface="Gotham Bold"/>
                <a:sym typeface="Gotham Bold"/>
              </a:rPr>
              <a:t>The model outputs a list of landmarks, which are key points on the body (for example: left shoulder, right knee, nose, etc.). These landmarks come with coordinates (x, y, z) in the image, as well as a confidence score.</a:t>
            </a:r>
          </a:p>
          <a:p>
            <a:pPr marL="543169" lvl="1" indent="-271585" algn="l">
              <a:lnSpc>
                <a:spcPts val="3396"/>
              </a:lnSpc>
              <a:buFont typeface="Arial"/>
              <a:buChar char="•"/>
            </a:pPr>
            <a:r>
              <a:rPr lang="en-US" sz="2515" b="1" spc="62">
                <a:solidFill>
                  <a:srgbClr val="191919"/>
                </a:solidFill>
                <a:latin typeface="Gotham Bold"/>
                <a:ea typeface="Gotham Bold"/>
                <a:cs typeface="Gotham Bold"/>
                <a:sym typeface="Gotham Bold"/>
              </a:rPr>
              <a:t>Landmarks: For each detected key point (like the wrist or knee), the model gives the coordinates and confidence level of the detection.</a:t>
            </a:r>
          </a:p>
          <a:p>
            <a:pPr marL="543169" lvl="1" indent="-271585" algn="l">
              <a:lnSpc>
                <a:spcPts val="3396"/>
              </a:lnSpc>
              <a:buFont typeface="Arial"/>
              <a:buChar char="•"/>
            </a:pPr>
            <a:r>
              <a:rPr lang="en-US" sz="2515" b="1" spc="62">
                <a:solidFill>
                  <a:srgbClr val="191919"/>
                </a:solidFill>
                <a:latin typeface="Gotham Bold"/>
                <a:ea typeface="Gotham Bold"/>
                <a:cs typeface="Gotham Bold"/>
                <a:sym typeface="Gotham Bold"/>
              </a:rPr>
              <a:t>Confidence Score: A score indicating how confident the model is about the position of each key point.</a:t>
            </a:r>
          </a:p>
          <a:p>
            <a:pPr algn="l">
              <a:lnSpc>
                <a:spcPts val="2328"/>
              </a:lnSpc>
            </a:pPr>
            <a:endParaRPr/>
          </a:p>
        </p:txBody>
      </p:sp>
      <p:sp>
        <p:nvSpPr>
          <p:cNvPr id="13" name="Freeform 13"/>
          <p:cNvSpPr/>
          <p:nvPr/>
        </p:nvSpPr>
        <p:spPr>
          <a:xfrm>
            <a:off x="2597280" y="9258300"/>
            <a:ext cx="11127429" cy="924800"/>
          </a:xfrm>
          <a:custGeom>
            <a:avLst/>
            <a:gdLst/>
            <a:ahLst/>
            <a:cxnLst/>
            <a:rect l="l" t="t" r="r" b="b"/>
            <a:pathLst>
              <a:path w="11127429" h="924800">
                <a:moveTo>
                  <a:pt x="0" y="0"/>
                </a:moveTo>
                <a:lnTo>
                  <a:pt x="11127429" y="0"/>
                </a:lnTo>
                <a:lnTo>
                  <a:pt x="11127429" y="924800"/>
                </a:lnTo>
                <a:lnTo>
                  <a:pt x="0" y="924800"/>
                </a:lnTo>
                <a:lnTo>
                  <a:pt x="0" y="0"/>
                </a:lnTo>
                <a:close/>
              </a:path>
            </a:pathLst>
          </a:custGeom>
          <a:blipFill>
            <a:blip r:embed="rId3"/>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230484" y="-1294104"/>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5916402" y="8128835"/>
            <a:ext cx="3697059" cy="369705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3032360" y="3265392"/>
            <a:ext cx="4953376" cy="5630546"/>
          </a:xfrm>
          <a:custGeom>
            <a:avLst/>
            <a:gdLst/>
            <a:ahLst/>
            <a:cxnLst/>
            <a:rect l="l" t="t" r="r" b="b"/>
            <a:pathLst>
              <a:path w="4953376" h="5630546">
                <a:moveTo>
                  <a:pt x="0" y="0"/>
                </a:moveTo>
                <a:lnTo>
                  <a:pt x="4953376" y="0"/>
                </a:lnTo>
                <a:lnTo>
                  <a:pt x="4953376" y="5630546"/>
                </a:lnTo>
                <a:lnTo>
                  <a:pt x="0" y="5630546"/>
                </a:lnTo>
                <a:lnTo>
                  <a:pt x="0" y="0"/>
                </a:lnTo>
                <a:close/>
              </a:path>
            </a:pathLst>
          </a:custGeom>
          <a:blipFill>
            <a:blip r:embed="rId2"/>
            <a:stretch>
              <a:fillRect/>
            </a:stretch>
          </a:blipFill>
        </p:spPr>
      </p:sp>
      <p:sp>
        <p:nvSpPr>
          <p:cNvPr id="9" name="Freeform 9"/>
          <p:cNvSpPr/>
          <p:nvPr/>
        </p:nvSpPr>
        <p:spPr>
          <a:xfrm>
            <a:off x="9468131" y="3095330"/>
            <a:ext cx="5970671" cy="5970671"/>
          </a:xfrm>
          <a:custGeom>
            <a:avLst/>
            <a:gdLst/>
            <a:ahLst/>
            <a:cxnLst/>
            <a:rect l="l" t="t" r="r" b="b"/>
            <a:pathLst>
              <a:path w="5970671" h="5970671">
                <a:moveTo>
                  <a:pt x="0" y="0"/>
                </a:moveTo>
                <a:lnTo>
                  <a:pt x="5970671" y="0"/>
                </a:lnTo>
                <a:lnTo>
                  <a:pt x="5970671" y="5970671"/>
                </a:lnTo>
                <a:lnTo>
                  <a:pt x="0" y="5970671"/>
                </a:lnTo>
                <a:lnTo>
                  <a:pt x="0" y="0"/>
                </a:lnTo>
                <a:close/>
              </a:path>
            </a:pathLst>
          </a:custGeom>
          <a:blipFill>
            <a:blip r:embed="rId3"/>
            <a:stretch>
              <a:fillRect/>
            </a:stretch>
          </a:blipFill>
        </p:spPr>
      </p:sp>
      <p:sp>
        <p:nvSpPr>
          <p:cNvPr id="10" name="TextBox 10"/>
          <p:cNvSpPr txBox="1"/>
          <p:nvPr/>
        </p:nvSpPr>
        <p:spPr>
          <a:xfrm>
            <a:off x="2693849" y="990600"/>
            <a:ext cx="12022946" cy="811530"/>
          </a:xfrm>
          <a:prstGeom prst="rect">
            <a:avLst/>
          </a:prstGeom>
        </p:spPr>
        <p:txBody>
          <a:bodyPr lIns="0" tIns="0" rIns="0" bIns="0" rtlCol="0" anchor="t">
            <a:spAutoFit/>
          </a:bodyPr>
          <a:lstStyle/>
          <a:p>
            <a:pPr algn="l">
              <a:lnSpc>
                <a:spcPts val="3239"/>
              </a:lnSpc>
            </a:pPr>
            <a:r>
              <a:rPr lang="en-US" sz="2399" b="1" spc="59">
                <a:solidFill>
                  <a:srgbClr val="191919"/>
                </a:solidFill>
                <a:latin typeface="Gotham Bold"/>
                <a:ea typeface="Gotham Bold"/>
                <a:cs typeface="Gotham Bold"/>
                <a:sym typeface="Gotham Bold"/>
              </a:rPr>
              <a:t>The pose_landmarks object will contain the coordinates of 33 body keypoints (such as x, y, z positions) for the person in the image.</a:t>
            </a:r>
          </a:p>
        </p:txBody>
      </p:sp>
      <p:sp>
        <p:nvSpPr>
          <p:cNvPr id="11" name="TextBox 11"/>
          <p:cNvSpPr txBox="1"/>
          <p:nvPr/>
        </p:nvSpPr>
        <p:spPr>
          <a:xfrm>
            <a:off x="9733323" y="2481600"/>
            <a:ext cx="3021802" cy="401955"/>
          </a:xfrm>
          <a:prstGeom prst="rect">
            <a:avLst/>
          </a:prstGeom>
        </p:spPr>
        <p:txBody>
          <a:bodyPr lIns="0" tIns="0" rIns="0" bIns="0" rtlCol="0" anchor="t">
            <a:spAutoFit/>
          </a:bodyPr>
          <a:lstStyle/>
          <a:p>
            <a:pPr algn="l">
              <a:lnSpc>
                <a:spcPts val="3239"/>
              </a:lnSpc>
            </a:pPr>
            <a:r>
              <a:rPr lang="en-US" sz="2399" b="1" spc="59">
                <a:solidFill>
                  <a:srgbClr val="191919"/>
                </a:solidFill>
                <a:latin typeface="Gotham Bold"/>
                <a:ea typeface="Gotham Bold"/>
                <a:cs typeface="Gotham Bold"/>
                <a:sym typeface="Gotham Bold"/>
              </a:rPr>
              <a:t>Result of code 1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4574812" y="-3495141"/>
            <a:ext cx="12753441" cy="1275344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FD6220">
                  <a:alpha val="25882"/>
                </a:srgbClr>
              </a:solidFill>
              <a:prstDash val="solid"/>
              <a:miter/>
            </a:ln>
          </p:spPr>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983366" y="-1272309"/>
            <a:ext cx="3499668" cy="13405540"/>
            <a:chOff x="0" y="0"/>
            <a:chExt cx="212191" cy="812800"/>
          </a:xfrm>
        </p:grpSpPr>
        <p:sp>
          <p:nvSpPr>
            <p:cNvPr id="6" name="Freeform 6"/>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id="7" name="TextBox 7"/>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5641636" y="1180612"/>
            <a:ext cx="2140733" cy="535183"/>
          </a:xfrm>
          <a:custGeom>
            <a:avLst/>
            <a:gdLst/>
            <a:ahLst/>
            <a:cxnLst/>
            <a:rect l="l" t="t" r="r" b="b"/>
            <a:pathLst>
              <a:path w="2140733" h="535183">
                <a:moveTo>
                  <a:pt x="0" y="0"/>
                </a:moveTo>
                <a:lnTo>
                  <a:pt x="2140733" y="0"/>
                </a:lnTo>
                <a:lnTo>
                  <a:pt x="2140733" y="535183"/>
                </a:lnTo>
                <a:lnTo>
                  <a:pt x="0" y="5351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a:off x="36237" y="1448204"/>
            <a:ext cx="992463" cy="99246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11" name="TextBox 11"/>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6</a:t>
              </a:r>
            </a:p>
          </p:txBody>
        </p:sp>
      </p:grpSp>
      <p:sp>
        <p:nvSpPr>
          <p:cNvPr id="12" name="TextBox 12"/>
          <p:cNvSpPr txBox="1"/>
          <p:nvPr/>
        </p:nvSpPr>
        <p:spPr>
          <a:xfrm>
            <a:off x="1865838" y="6222016"/>
            <a:ext cx="11947391" cy="3167051"/>
          </a:xfrm>
          <a:prstGeom prst="rect">
            <a:avLst/>
          </a:prstGeom>
        </p:spPr>
        <p:txBody>
          <a:bodyPr lIns="0" tIns="0" rIns="0" bIns="0" rtlCol="0" anchor="t">
            <a:spAutoFit/>
          </a:bodyPr>
          <a:lstStyle/>
          <a:p>
            <a:pPr marL="618354" lvl="1" indent="-309177" algn="l">
              <a:lnSpc>
                <a:spcPts val="3866"/>
              </a:lnSpc>
              <a:buFont typeface="Arial"/>
              <a:buChar char="•"/>
            </a:pPr>
            <a:r>
              <a:rPr lang="en-US" sz="2864" b="1" spc="71">
                <a:solidFill>
                  <a:srgbClr val="191919"/>
                </a:solidFill>
                <a:latin typeface="Gotham Bold"/>
                <a:ea typeface="Gotham Bold"/>
                <a:cs typeface="Gotham Bold"/>
                <a:sym typeface="Gotham Bold"/>
              </a:rPr>
              <a:t>POSE_CONNECTIONS: This refers to the set of connections between the keypoints to form the skeleton, such as drawing lines from the shoulder to the elbow, and from the knee to the ankle.</a:t>
            </a:r>
          </a:p>
          <a:p>
            <a:pPr marL="618354" lvl="1" indent="-309177" algn="l">
              <a:lnSpc>
                <a:spcPts val="3866"/>
              </a:lnSpc>
              <a:buFont typeface="Arial"/>
              <a:buChar char="•"/>
            </a:pPr>
            <a:r>
              <a:rPr lang="en-US" sz="2864" b="1" spc="71">
                <a:solidFill>
                  <a:srgbClr val="191919"/>
                </a:solidFill>
                <a:latin typeface="Gotham Bold"/>
                <a:ea typeface="Gotham Bold"/>
                <a:cs typeface="Gotham Bold"/>
                <a:sym typeface="Gotham Bold"/>
              </a:rPr>
              <a:t>Result: You now have an image with overlaid points and connections, forming a skeleton.</a:t>
            </a:r>
          </a:p>
          <a:p>
            <a:pPr algn="l">
              <a:lnSpc>
                <a:spcPts val="1999"/>
              </a:lnSpc>
            </a:pPr>
            <a:endParaRPr/>
          </a:p>
        </p:txBody>
      </p:sp>
      <p:sp>
        <p:nvSpPr>
          <p:cNvPr id="13" name="TextBox 13"/>
          <p:cNvSpPr txBox="1"/>
          <p:nvPr/>
        </p:nvSpPr>
        <p:spPr>
          <a:xfrm>
            <a:off x="1790283" y="229220"/>
            <a:ext cx="12022946" cy="5314950"/>
          </a:xfrm>
          <a:prstGeom prst="rect">
            <a:avLst/>
          </a:prstGeom>
        </p:spPr>
        <p:txBody>
          <a:bodyPr lIns="0" tIns="0" rIns="0" bIns="0" rtlCol="0" anchor="t">
            <a:spAutoFit/>
          </a:bodyPr>
          <a:lstStyle/>
          <a:p>
            <a:pPr algn="l">
              <a:lnSpc>
                <a:spcPts val="4859"/>
              </a:lnSpc>
            </a:pPr>
            <a:r>
              <a:rPr lang="en-US" sz="3599" b="1" spc="89">
                <a:solidFill>
                  <a:srgbClr val="191919"/>
                </a:solidFill>
                <a:latin typeface="Gotham Bold"/>
                <a:ea typeface="Gotham Bold"/>
                <a:cs typeface="Gotham Bold"/>
                <a:sym typeface="Gotham Bold"/>
              </a:rPr>
              <a:t>Post-processing: Visualization of Skeletal    </a:t>
            </a:r>
          </a:p>
          <a:p>
            <a:pPr algn="l">
              <a:lnSpc>
                <a:spcPts val="4859"/>
              </a:lnSpc>
            </a:pPr>
            <a:r>
              <a:rPr lang="en-US" sz="3599" b="1" spc="89">
                <a:solidFill>
                  <a:srgbClr val="191919"/>
                </a:solidFill>
                <a:latin typeface="Gotham Bold"/>
                <a:ea typeface="Gotham Bold"/>
                <a:cs typeface="Gotham Bold"/>
                <a:sym typeface="Gotham Bold"/>
              </a:rPr>
              <a:t>                             Structure</a:t>
            </a:r>
          </a:p>
          <a:p>
            <a:pPr algn="l">
              <a:lnSpc>
                <a:spcPts val="3239"/>
              </a:lnSpc>
            </a:pPr>
            <a:r>
              <a:rPr lang="en-US" sz="2399" b="1" spc="59">
                <a:solidFill>
                  <a:srgbClr val="191919"/>
                </a:solidFill>
                <a:latin typeface="Gotham Bold"/>
                <a:ea typeface="Gotham Bold"/>
                <a:cs typeface="Gotham Bold"/>
                <a:sym typeface="Gotham Bold"/>
              </a:rPr>
              <a:t>                     </a:t>
            </a:r>
          </a:p>
          <a:p>
            <a:pPr algn="l">
              <a:lnSpc>
                <a:spcPts val="3239"/>
              </a:lnSpc>
            </a:pPr>
            <a:r>
              <a:rPr lang="en-US" sz="2399" b="1" spc="59">
                <a:solidFill>
                  <a:srgbClr val="191919"/>
                </a:solidFill>
                <a:latin typeface="Gotham Bold"/>
                <a:ea typeface="Gotham Bold"/>
                <a:cs typeface="Gotham Bold"/>
                <a:sym typeface="Gotham Bold"/>
              </a:rPr>
              <a:t>                                  After the model detects the keypoints, we typically</a:t>
            </a:r>
          </a:p>
          <a:p>
            <a:pPr algn="l">
              <a:lnSpc>
                <a:spcPts val="3239"/>
              </a:lnSpc>
            </a:pPr>
            <a:r>
              <a:rPr lang="en-US" sz="2399" b="1" spc="59">
                <a:solidFill>
                  <a:srgbClr val="191919"/>
                </a:solidFill>
                <a:latin typeface="Gotham Bold"/>
                <a:ea typeface="Gotham Bold"/>
                <a:cs typeface="Gotham Bold"/>
                <a:sym typeface="Gotham Bold"/>
              </a:rPr>
              <a:t>   want to visualize the detected body pose. This is done by drawing the</a:t>
            </a:r>
          </a:p>
          <a:p>
            <a:pPr algn="l">
              <a:lnSpc>
                <a:spcPts val="3239"/>
              </a:lnSpc>
            </a:pPr>
            <a:r>
              <a:rPr lang="en-US" sz="2399" b="1" spc="59">
                <a:solidFill>
                  <a:srgbClr val="191919"/>
                </a:solidFill>
                <a:latin typeface="Gotham Bold"/>
                <a:ea typeface="Gotham Bold"/>
                <a:cs typeface="Gotham Bold"/>
                <a:sym typeface="Gotham Bold"/>
              </a:rPr>
              <a:t>   landmarks on the original (resized) image and connecting them to form</a:t>
            </a:r>
          </a:p>
          <a:p>
            <a:pPr algn="l">
              <a:lnSpc>
                <a:spcPts val="3239"/>
              </a:lnSpc>
            </a:pPr>
            <a:r>
              <a:rPr lang="en-US" sz="2399" b="1" spc="59">
                <a:solidFill>
                  <a:srgbClr val="191919"/>
                </a:solidFill>
                <a:latin typeface="Gotham Bold"/>
                <a:ea typeface="Gotham Bold"/>
                <a:cs typeface="Gotham Bold"/>
                <a:sym typeface="Gotham Bold"/>
              </a:rPr>
              <a:t>   the skeletal structure.</a:t>
            </a:r>
          </a:p>
          <a:p>
            <a:pPr marL="518158" lvl="1" indent="-259079" algn="l">
              <a:lnSpc>
                <a:spcPts val="3239"/>
              </a:lnSpc>
              <a:buFont typeface="Arial"/>
              <a:buChar char="•"/>
            </a:pPr>
            <a:r>
              <a:rPr lang="en-US" sz="2399" b="1" spc="59">
                <a:solidFill>
                  <a:srgbClr val="191919"/>
                </a:solidFill>
                <a:latin typeface="Gotham Bold"/>
                <a:ea typeface="Gotham Bold"/>
                <a:cs typeface="Gotham Bold"/>
                <a:sym typeface="Gotham Bold"/>
              </a:rPr>
              <a:t>Drawing Landmarks: The landmarks are visualized as dots on the image, and lines (connections) are drawn between key points to create a skeleton structure.    </a:t>
            </a:r>
          </a:p>
          <a:p>
            <a:pPr algn="l">
              <a:lnSpc>
                <a:spcPts val="3239"/>
              </a:lnSpc>
            </a:pPr>
            <a:r>
              <a:rPr lang="en-US" sz="2399" b="1" spc="59">
                <a:solidFill>
                  <a:srgbClr val="191919"/>
                </a:solidFill>
                <a:latin typeface="Gotham Bold"/>
                <a:ea typeface="Gotham Bold"/>
                <a:cs typeface="Gotham Bold"/>
                <a:sym typeface="Gotham Bold"/>
              </a:rPr>
              <a:t>     </a:t>
            </a:r>
          </a:p>
          <a:p>
            <a:pPr algn="l">
              <a:lnSpc>
                <a:spcPts val="3239"/>
              </a:lnSpc>
            </a:pPr>
            <a:endParaRPr/>
          </a:p>
        </p:txBody>
      </p:sp>
      <p:sp>
        <p:nvSpPr>
          <p:cNvPr id="14" name="Freeform 14"/>
          <p:cNvSpPr/>
          <p:nvPr/>
        </p:nvSpPr>
        <p:spPr>
          <a:xfrm>
            <a:off x="255530" y="5143500"/>
            <a:ext cx="17863134" cy="558223"/>
          </a:xfrm>
          <a:custGeom>
            <a:avLst/>
            <a:gdLst/>
            <a:ahLst/>
            <a:cxnLst/>
            <a:rect l="l" t="t" r="r" b="b"/>
            <a:pathLst>
              <a:path w="17863134" h="558223">
                <a:moveTo>
                  <a:pt x="0" y="0"/>
                </a:moveTo>
                <a:lnTo>
                  <a:pt x="17863134" y="0"/>
                </a:lnTo>
                <a:lnTo>
                  <a:pt x="17863134" y="558223"/>
                </a:lnTo>
                <a:lnTo>
                  <a:pt x="0" y="558223"/>
                </a:lnTo>
                <a:lnTo>
                  <a:pt x="0" y="0"/>
                </a:lnTo>
                <a:close/>
              </a:path>
            </a:pathLst>
          </a:custGeom>
          <a:blipFill>
            <a:blip r:embed="rId4"/>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1476</Words>
  <Application>Microsoft Office PowerPoint</Application>
  <PresentationFormat>Custom</PresentationFormat>
  <Paragraphs>125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Gotham</vt:lpstr>
      <vt:lpstr>Arial</vt:lpstr>
      <vt:lpstr>Gotham Bold Italics</vt:lpstr>
      <vt:lpstr>Gotham Bold</vt:lpstr>
      <vt:lpstr>Calibri</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Orange Simple Portfolio Presentation</dc:title>
  <cp:lastModifiedBy>Neeraj T</cp:lastModifiedBy>
  <cp:revision>3</cp:revision>
  <dcterms:created xsi:type="dcterms:W3CDTF">2006-08-16T00:00:00Z</dcterms:created>
  <dcterms:modified xsi:type="dcterms:W3CDTF">2025-03-11T02:27:05Z</dcterms:modified>
  <dc:identifier>DAGhND-h_ac</dc:identifier>
</cp:coreProperties>
</file>