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6" r:id="rId4"/>
    <p:sldId id="283" r:id="rId5"/>
    <p:sldId id="282" r:id="rId6"/>
    <p:sldId id="281" r:id="rId7"/>
    <p:sldId id="258" r:id="rId8"/>
    <p:sldId id="259" r:id="rId9"/>
    <p:sldId id="261" r:id="rId10"/>
    <p:sldId id="260" r:id="rId11"/>
    <p:sldId id="262" r:id="rId12"/>
    <p:sldId id="273" r:id="rId13"/>
    <p:sldId id="280" r:id="rId14"/>
    <p:sldId id="279" r:id="rId15"/>
    <p:sldId id="274" r:id="rId16"/>
    <p:sldId id="285" r:id="rId17"/>
    <p:sldId id="275" r:id="rId18"/>
    <p:sldId id="284" r:id="rId19"/>
  </p:sldIdLst>
  <p:sldSz cx="18288000" cy="10287000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Gotham Bold" charset="0"/>
      <p:regular r:id="rId24"/>
    </p:embeddedFont>
    <p:embeddedFont>
      <p:font typeface="Poppins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-20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373132" y="4114076"/>
            <a:ext cx="12198237" cy="2291464"/>
            <a:chOff x="0" y="0"/>
            <a:chExt cx="3212705" cy="6035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12704" cy="603513"/>
            </a:xfrm>
            <a:custGeom>
              <a:avLst/>
              <a:gdLst/>
              <a:ahLst/>
              <a:cxnLst/>
              <a:rect l="l" t="t" r="r" b="b"/>
              <a:pathLst>
                <a:path w="3212704" h="603513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57126" y="1000096"/>
            <a:ext cx="16430740" cy="7848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GB" sz="9600" b="1" dirty="0" smtClean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Pose detection using Yolov8 :</a:t>
            </a:r>
          </a:p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GB" sz="9600" b="1" dirty="0" smtClean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 Custom Deep learning model</a:t>
            </a:r>
            <a:endParaRPr lang="en-US" sz="9600" b="1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068500" y="8661165"/>
            <a:ext cx="6151000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1224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2025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44594" y="-9358414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83366" y="-1272309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716296" y="785782"/>
            <a:ext cx="2140733" cy="535183"/>
          </a:xfrm>
          <a:custGeom>
            <a:avLst/>
            <a:gdLst/>
            <a:ahLst/>
            <a:cxnLst/>
            <a:rect l="l" t="t" r="r" b="b"/>
            <a:pathLst>
              <a:path w="2140733" h="535183">
                <a:moveTo>
                  <a:pt x="0" y="0"/>
                </a:moveTo>
                <a:lnTo>
                  <a:pt x="2140733" y="0"/>
                </a:lnTo>
                <a:lnTo>
                  <a:pt x="2140733" y="535183"/>
                </a:lnTo>
                <a:lnTo>
                  <a:pt x="0" y="535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Rectangle 13"/>
          <p:cNvSpPr/>
          <p:nvPr/>
        </p:nvSpPr>
        <p:spPr>
          <a:xfrm>
            <a:off x="1857324" y="42859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1.Backbone </a:t>
            </a:r>
            <a:r>
              <a:rPr lang="en-GB" sz="3600" b="1" dirty="0" smtClean="0"/>
              <a:t>— </a:t>
            </a:r>
            <a:r>
              <a:rPr lang="en-GB" sz="3600" b="1" i="1" dirty="0" smtClean="0"/>
              <a:t>Feature Extractor</a:t>
            </a:r>
            <a:endParaRPr lang="en-GB" sz="3600" b="1" dirty="0" smtClean="0"/>
          </a:p>
          <a:p>
            <a:r>
              <a:rPr lang="en-GB" sz="3600" b="1" dirty="0" smtClean="0"/>
              <a:t>Goal</a:t>
            </a:r>
            <a:r>
              <a:rPr lang="en-GB" sz="3600" dirty="0" smtClean="0"/>
              <a:t>: Extract low-level and high-level visual features from the input image.</a:t>
            </a:r>
          </a:p>
          <a:p>
            <a:r>
              <a:rPr lang="en-GB" sz="3600" b="1" dirty="0" smtClean="0"/>
              <a:t>Input</a:t>
            </a:r>
            <a:r>
              <a:rPr lang="en-GB" sz="3600" dirty="0" smtClean="0"/>
              <a:t>: Image (e.g., 640x640 pixels)</a:t>
            </a:r>
          </a:p>
          <a:p>
            <a:r>
              <a:rPr lang="en-GB" sz="3600" b="1" dirty="0" smtClean="0"/>
              <a:t>Output</a:t>
            </a:r>
            <a:r>
              <a:rPr lang="en-GB" sz="3600" dirty="0" smtClean="0"/>
              <a:t>: Feature maps (encoded visual information)</a:t>
            </a:r>
            <a:endParaRPr lang="en-GB" sz="3600" dirty="0"/>
          </a:p>
        </p:txBody>
      </p:sp>
      <p:pic>
        <p:nvPicPr>
          <p:cNvPr id="15" name="Picture 2" descr="https://www.mdpi.com/electronics/electronics-13-01046/article_deploy/html/images/electronics-13-01046-g002.png"/>
          <p:cNvPicPr>
            <a:picLocks noChangeAspect="1" noChangeArrowheads="1"/>
          </p:cNvPicPr>
          <p:nvPr/>
        </p:nvPicPr>
        <p:blipFill>
          <a:blip r:embed="rId4"/>
          <a:srcRect t="17443" r="86459"/>
          <a:stretch>
            <a:fillRect/>
          </a:stretch>
        </p:blipFill>
        <p:spPr bwMode="auto">
          <a:xfrm>
            <a:off x="14430412" y="2664249"/>
            <a:ext cx="2214578" cy="7622752"/>
          </a:xfrm>
          <a:prstGeom prst="rect">
            <a:avLst/>
          </a:prstGeom>
          <a:noFill/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857324" y="3857616"/>
          <a:ext cx="12192000" cy="60350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096000"/>
                <a:gridCol w="6096000"/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Purpose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Splits the image into patches and increases channel depth, making processing more efficient.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 err="1"/>
                        <a:t>Conv</a:t>
                      </a:r>
                      <a:r>
                        <a:rPr lang="en-GB" sz="2400" dirty="0"/>
                        <a:t> (Convolution)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Extracts basic features like edges, colors, and textures from the input.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C3 </a:t>
                      </a:r>
                      <a:r>
                        <a:rPr lang="en-GB" sz="2400" dirty="0" smtClean="0"/>
                        <a:t>/ C3TR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Stacked </a:t>
                      </a:r>
                      <a:r>
                        <a:rPr lang="en-GB" sz="2400" dirty="0" err="1"/>
                        <a:t>convolutional</a:t>
                      </a:r>
                      <a:r>
                        <a:rPr lang="en-GB" sz="2400" dirty="0"/>
                        <a:t> layers with residual connections (C3) and optional transformer attention (C3TR) for deep feature learning.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 err="1" smtClean="0"/>
                        <a:t>Downsampling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Reduces the spatial size of feature maps to focus on high-level, meaningful features and reduce computation.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SPPF (Spatial Pyramid Pooling - Fast)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Merges features at different scales to improve detection of objects (or </a:t>
                      </a:r>
                      <a:r>
                        <a:rPr lang="en-GB" sz="2400" dirty="0" err="1"/>
                        <a:t>keypoints</a:t>
                      </a:r>
                      <a:r>
                        <a:rPr lang="en-GB" sz="2400" dirty="0"/>
                        <a:t>) of varying sizes.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916402" y="8128835"/>
            <a:ext cx="3697059" cy="369705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285820" y="214278"/>
            <a:ext cx="9144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600" b="1" dirty="0" smtClean="0"/>
              <a:t>2. Neck — </a:t>
            </a:r>
            <a:r>
              <a:rPr lang="en-GB" sz="3600" b="1" i="1" dirty="0" smtClean="0"/>
              <a:t>Feature Fusion Layer</a:t>
            </a:r>
            <a:endParaRPr lang="en-GB" sz="3600" b="1" dirty="0" smtClean="0"/>
          </a:p>
          <a:p>
            <a:r>
              <a:rPr lang="en-GB" sz="3600" b="1" dirty="0" smtClean="0"/>
              <a:t>Goal</a:t>
            </a:r>
            <a:r>
              <a:rPr lang="en-GB" sz="3600" dirty="0" smtClean="0"/>
              <a:t>: Merge features from different layers to improve detection at multiple scales (small, medium, large people).</a:t>
            </a:r>
          </a:p>
          <a:p>
            <a:r>
              <a:rPr lang="en-GB" sz="3600" b="1" dirty="0" smtClean="0"/>
              <a:t>Based on</a:t>
            </a:r>
            <a:r>
              <a:rPr lang="en-GB" sz="3600" dirty="0" smtClean="0"/>
              <a:t>: </a:t>
            </a:r>
            <a:r>
              <a:rPr lang="en-GB" sz="3600" dirty="0" err="1" smtClean="0"/>
              <a:t>PANet</a:t>
            </a:r>
            <a:r>
              <a:rPr lang="en-GB" sz="3600" dirty="0" smtClean="0"/>
              <a:t> (Path Aggregation Network)</a:t>
            </a:r>
            <a:endParaRPr lang="en-GB" sz="3600" dirty="0"/>
          </a:p>
        </p:txBody>
      </p:sp>
      <p:pic>
        <p:nvPicPr>
          <p:cNvPr id="10" name="Picture 2" descr="https://www.mdpi.com/electronics/electronics-13-01046/article_deploy/html/images/electronics-13-01046-g002.png"/>
          <p:cNvPicPr>
            <a:picLocks noChangeAspect="1" noChangeArrowheads="1"/>
          </p:cNvPicPr>
          <p:nvPr/>
        </p:nvPicPr>
        <p:blipFill>
          <a:blip r:embed="rId2"/>
          <a:srcRect l="13361" t="17443" r="12599"/>
          <a:stretch>
            <a:fillRect/>
          </a:stretch>
        </p:blipFill>
        <p:spPr bwMode="auto">
          <a:xfrm>
            <a:off x="9972981" y="3643302"/>
            <a:ext cx="8315019" cy="5195381"/>
          </a:xfrm>
          <a:prstGeom prst="rect">
            <a:avLst/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14250" y="3214674"/>
          <a:ext cx="9739338" cy="612636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69669"/>
                <a:gridCol w="4869669"/>
              </a:tblGrid>
              <a:tr h="548522">
                <a:tc>
                  <a:txBody>
                    <a:bodyPr/>
                    <a:lstStyle/>
                    <a:p>
                      <a:r>
                        <a:rPr lang="en-GB" sz="2800" dirty="0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Purpose</a:t>
                      </a:r>
                    </a:p>
                  </a:txBody>
                  <a:tcPr anchor="ctr"/>
                </a:tc>
              </a:tr>
              <a:tr h="706141">
                <a:tc>
                  <a:txBody>
                    <a:bodyPr/>
                    <a:lstStyle/>
                    <a:p>
                      <a:r>
                        <a:rPr lang="en-GB" sz="2800"/>
                        <a:t>Upsample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Enlarges small feature maps to match the size of larger ones</a:t>
                      </a:r>
                    </a:p>
                  </a:txBody>
                  <a:tcPr anchor="ctr"/>
                </a:tc>
              </a:tr>
              <a:tr h="548522">
                <a:tc>
                  <a:txBody>
                    <a:bodyPr/>
                    <a:lstStyle/>
                    <a:p>
                      <a:r>
                        <a:rPr lang="en-GB" sz="2800"/>
                        <a:t>Concat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Combines multiple feature maps into one</a:t>
                      </a:r>
                    </a:p>
                  </a:txBody>
                  <a:tcPr anchor="ctr"/>
                </a:tc>
              </a:tr>
              <a:tr h="959915">
                <a:tc>
                  <a:txBody>
                    <a:bodyPr/>
                    <a:lstStyle/>
                    <a:p>
                      <a:r>
                        <a:rPr lang="en-GB" sz="2800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Performs </a:t>
                      </a:r>
                      <a:r>
                        <a:rPr lang="en-GB" sz="2800" dirty="0" err="1"/>
                        <a:t>convolutional</a:t>
                      </a:r>
                      <a:r>
                        <a:rPr lang="en-GB" sz="2800" dirty="0"/>
                        <a:t> operations to extract hierarchical features</a:t>
                      </a:r>
                    </a:p>
                  </a:txBody>
                  <a:tcPr anchor="ctr"/>
                </a:tc>
              </a:tr>
              <a:tr h="959915">
                <a:tc>
                  <a:txBody>
                    <a:bodyPr/>
                    <a:lstStyle/>
                    <a:p>
                      <a:r>
                        <a:rPr lang="en-GB" sz="2800"/>
                        <a:t>CBAM (Attention)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Enhances feature representation by applying attention mechanisms</a:t>
                      </a:r>
                    </a:p>
                  </a:txBody>
                  <a:tcPr anchor="ctr"/>
                </a:tc>
              </a:tr>
              <a:tr h="706141">
                <a:tc>
                  <a:txBody>
                    <a:bodyPr/>
                    <a:lstStyle/>
                    <a:p>
                      <a:r>
                        <a:rPr lang="en-GB" sz="2800" dirty="0"/>
                        <a:t>SPPF (Pooling)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Pools feature maps to capture multi-scale spatial information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86146" y="-1285920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916402" y="8128835"/>
            <a:ext cx="3697059" cy="369705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857324" y="357154"/>
            <a:ext cx="97870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Head — </a:t>
            </a:r>
            <a:r>
              <a:rPr lang="en-GB" sz="3600" b="1" i="1" dirty="0" smtClean="0"/>
              <a:t>Prediction Layer</a:t>
            </a:r>
            <a:endParaRPr lang="en-GB" sz="3600" b="1" dirty="0" smtClean="0"/>
          </a:p>
          <a:p>
            <a:r>
              <a:rPr lang="en-GB" sz="3600" b="1" dirty="0" smtClean="0"/>
              <a:t>Goal</a:t>
            </a:r>
            <a:r>
              <a:rPr lang="en-GB" sz="3600" dirty="0" smtClean="0"/>
              <a:t>: Predict bounding boxes, class labels, and </a:t>
            </a:r>
            <a:r>
              <a:rPr lang="en-GB" sz="3600" b="1" dirty="0" err="1" smtClean="0"/>
              <a:t>keypoints</a:t>
            </a:r>
            <a:r>
              <a:rPr lang="en-GB" sz="3600" b="1" dirty="0" smtClean="0"/>
              <a:t> (x, y, confidence)</a:t>
            </a:r>
            <a:r>
              <a:rPr lang="en-GB" sz="3600" dirty="0" smtClean="0"/>
              <a:t> for each person detected.</a:t>
            </a:r>
          </a:p>
          <a:p>
            <a:r>
              <a:rPr lang="en-GB" sz="3600" b="1" dirty="0" smtClean="0"/>
              <a:t> </a:t>
            </a:r>
            <a:r>
              <a:rPr lang="en-GB" sz="3600" b="1" dirty="0" smtClean="0"/>
              <a:t>Output of </a:t>
            </a:r>
            <a:r>
              <a:rPr lang="en-GB" sz="3600" b="1" dirty="0" smtClean="0"/>
              <a:t>Head: at each head prediction </a:t>
            </a:r>
            <a:r>
              <a:rPr lang="en-GB" sz="3600" b="1" dirty="0" err="1" smtClean="0"/>
              <a:t>keypoint</a:t>
            </a:r>
            <a:r>
              <a:rPr lang="en-GB" sz="3600" b="1" dirty="0" smtClean="0"/>
              <a:t> at various scales.</a:t>
            </a:r>
            <a:endParaRPr lang="en-GB" sz="3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28696" y="4214806"/>
          <a:ext cx="12192000" cy="182023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096000"/>
                <a:gridCol w="6096000"/>
              </a:tblGrid>
              <a:tr h="455058">
                <a:tc>
                  <a:txBody>
                    <a:bodyPr/>
                    <a:lstStyle/>
                    <a:p>
                      <a:r>
                        <a:rPr lang="en-GB" dirty="0"/>
                        <a:t>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 anchor="ctr"/>
                </a:tc>
              </a:tr>
              <a:tr h="455058">
                <a:tc>
                  <a:txBody>
                    <a:bodyPr/>
                    <a:lstStyle/>
                    <a:p>
                      <a:r>
                        <a:rPr lang="en-GB" dirty="0"/>
                        <a:t>Bounding 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[x1, y1, x2, y2] — corners of person</a:t>
                      </a:r>
                    </a:p>
                  </a:txBody>
                  <a:tcPr anchor="ctr"/>
                </a:tc>
              </a:tr>
              <a:tr h="455058">
                <a:tc>
                  <a:txBody>
                    <a:bodyPr/>
                    <a:lstStyle/>
                    <a:p>
                      <a:r>
                        <a:rPr lang="en-GB" dirty="0"/>
                        <a:t>Confidence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Probability that it’s actually a person</a:t>
                      </a:r>
                    </a:p>
                  </a:txBody>
                  <a:tcPr anchor="ctr"/>
                </a:tc>
              </a:tr>
              <a:tr h="455058">
                <a:tc>
                  <a:txBody>
                    <a:bodyPr/>
                    <a:lstStyle/>
                    <a:p>
                      <a:r>
                        <a:rPr lang="en-GB" dirty="0" err="1"/>
                        <a:t>Keypoints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 </a:t>
                      </a:r>
                      <a:r>
                        <a:rPr lang="en-GB" dirty="0" err="1"/>
                        <a:t>keypoints</a:t>
                      </a:r>
                      <a:r>
                        <a:rPr lang="en-GB" dirty="0"/>
                        <a:t> (x, y, and confidence) for body joints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Picture 2" descr="https://www.mdpi.com/electronics/electronics-13-01046/article_deploy/html/images/electronics-13-01046-g002.png"/>
          <p:cNvPicPr>
            <a:picLocks noChangeAspect="1" noChangeArrowheads="1"/>
          </p:cNvPicPr>
          <p:nvPr/>
        </p:nvPicPr>
        <p:blipFill>
          <a:blip r:embed="rId2"/>
          <a:srcRect l="87401" t="17443"/>
          <a:stretch>
            <a:fillRect/>
          </a:stretch>
        </p:blipFill>
        <p:spPr bwMode="auto">
          <a:xfrm>
            <a:off x="15073354" y="1571600"/>
            <a:ext cx="1616806" cy="5981199"/>
          </a:xfrm>
          <a:prstGeom prst="rect">
            <a:avLst/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71572" y="6500822"/>
          <a:ext cx="12192000" cy="3200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64000"/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Layer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Output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Head1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80×80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High-resolution head for detecting small-scale or fine-grained features.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Head2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40×40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Medium-resolution head for mid-sized objects or details.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Head3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20×20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Low-resolution head suited for larger structures or coarse features.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Head4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10×10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Lowest-resolution head, best for capturing overall context or very large objects.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71766" y="-857292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6"/>
          <p:cNvGrpSpPr/>
          <p:nvPr/>
        </p:nvGrpSpPr>
        <p:grpSpPr>
          <a:xfrm>
            <a:off x="13215966" y="-5497212"/>
            <a:ext cx="10994424" cy="1099442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85886" y="714344"/>
            <a:ext cx="566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Accuracy graph of the model</a:t>
            </a:r>
            <a:endParaRPr lang="en-GB" sz="3600" b="1" dirty="0"/>
          </a:p>
        </p:txBody>
      </p:sp>
      <p:sp>
        <p:nvSpPr>
          <p:cNvPr id="36866" name="AutoShape 2" descr="blob:https://web.whatsapp.com/3a2764a0-c40c-4983-97ae-d44c22455ee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3549" y="1428724"/>
            <a:ext cx="7644765" cy="379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9" name="AutoShape 5" descr="blob:https://web.whatsapp.com/f33ab879-579a-4ae5-826e-be15e1c3fa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1" name="AutoShape 7" descr="blob:https://web.whatsapp.com/f33ab879-579a-4ae5-826e-be15e1c3fa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3" name="AutoShape 9" descr="blob:https://web.whatsapp.com/f33ab879-579a-4ae5-826e-be15e1c3fa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076" y="5572128"/>
            <a:ext cx="7401449" cy="383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9358314" y="3000360"/>
            <a:ext cx="7109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=&gt; accuracy is of  84%</a:t>
            </a:r>
          </a:p>
          <a:p>
            <a:r>
              <a:rPr lang="en-IN" sz="3600" b="1" dirty="0" smtClean="0"/>
              <a:t>Is high enough to return key points</a:t>
            </a:r>
            <a:endParaRPr lang="en-GB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929819" y="7143764"/>
            <a:ext cx="7000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=&gt; loss is of 0.2510, The prediction are near the ground truth. The loss is less.</a:t>
            </a:r>
            <a:endParaRPr lang="en-GB" sz="3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880007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6"/>
          <p:cNvGrpSpPr/>
          <p:nvPr/>
        </p:nvGrpSpPr>
        <p:grpSpPr>
          <a:xfrm>
            <a:off x="12982582" y="-5163549"/>
            <a:ext cx="10994424" cy="1099442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000200" y="1142972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600" b="1" dirty="0" smtClean="0"/>
              <a:t>Results  of key point detection</a:t>
            </a:r>
            <a:endParaRPr lang="en-GB" sz="3600" b="1" dirty="0"/>
          </a:p>
        </p:txBody>
      </p:sp>
      <p:sp>
        <p:nvSpPr>
          <p:cNvPr id="37890" name="AutoShape 2" descr="blob:https://web.whatsapp.com/bca25ac5-a041-472d-b483-a512cfb36c8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AutoShape 4" descr="blob:https://web.whatsapp.com/bca25ac5-a041-472d-b483-a512cfb36c8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08" y="1928790"/>
            <a:ext cx="33432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786546" y="4000492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600" b="1" dirty="0" smtClean="0">
                <a:sym typeface="Wingdings" pitchFamily="2" charset="2"/>
              </a:rPr>
              <a:t></a:t>
            </a:r>
            <a:endParaRPr lang="en-GB" sz="3600" b="1" dirty="0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06" y="1643038"/>
            <a:ext cx="234315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2571704" y="7929582"/>
            <a:ext cx="110728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/>
              <a:t>Identifying a region of interest (ROI).</a:t>
            </a:r>
          </a:p>
          <a:p>
            <a:r>
              <a:rPr lang="en-GB" sz="3600" dirty="0" smtClean="0"/>
              <a:t>Cutting the image into a bounding box.</a:t>
            </a:r>
          </a:p>
          <a:p>
            <a:r>
              <a:rPr lang="en-GB" sz="3600" dirty="0" smtClean="0"/>
              <a:t>Detecting key points and overlaying them on the subject.</a:t>
            </a:r>
            <a:endParaRPr lang="en-GB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28956" y="-1071606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10787074" y="571468"/>
            <a:ext cx="59293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/>
              <a:t>Code to determine t-pose form the recognised skeletal </a:t>
            </a:r>
            <a:r>
              <a:rPr lang="en-IN" sz="3600" b="1" dirty="0" smtClean="0"/>
              <a:t>structure (key points)</a:t>
            </a:r>
            <a:endParaRPr lang="en-IN" sz="3600" b="1" dirty="0" smtClean="0"/>
          </a:p>
          <a:p>
            <a:endParaRPr lang="en-GB" sz="3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4382" y="428592"/>
            <a:ext cx="1121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/>
              <a:t>Pose detection : T-pose </a:t>
            </a:r>
            <a:endParaRPr lang="en-GB" sz="3600" dirty="0" smtClean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2" y="4786310"/>
            <a:ext cx="7326499" cy="451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34" y="1571600"/>
            <a:ext cx="7431087" cy="776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28956" y="-1071606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10787074" y="571468"/>
            <a:ext cx="59293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/>
              <a:t>Code to Count </a:t>
            </a:r>
            <a:r>
              <a:rPr lang="en-IN" sz="3600" b="1" dirty="0" err="1" smtClean="0"/>
              <a:t>pushups</a:t>
            </a:r>
            <a:r>
              <a:rPr lang="en-IN" sz="3600" b="1" dirty="0" smtClean="0"/>
              <a:t> form the recognised skeletal structure (key points)</a:t>
            </a:r>
          </a:p>
          <a:p>
            <a:endParaRPr lang="en-GB" sz="3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4382" y="428592"/>
            <a:ext cx="1121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/>
              <a:t>Pose detection : </a:t>
            </a:r>
            <a:r>
              <a:rPr lang="en-IN" sz="3600" b="1" dirty="0" err="1" smtClean="0"/>
              <a:t>pushups</a:t>
            </a:r>
            <a:r>
              <a:rPr lang="en-IN" sz="3600" b="1" dirty="0" smtClean="0"/>
              <a:t> counter</a:t>
            </a:r>
            <a:endParaRPr lang="en-GB" sz="3600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696" y="2214542"/>
            <a:ext cx="8154987" cy="713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6" y="3500426"/>
            <a:ext cx="7716837" cy="592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49834" y="-1112234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1581096" y="366678"/>
            <a:ext cx="1121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/>
              <a:t>Output and result of pose detection: </a:t>
            </a:r>
            <a:endParaRPr lang="en-GB" sz="3600" dirty="0" smtClean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60" y="2214542"/>
            <a:ext cx="38671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24" y="2143104"/>
            <a:ext cx="30384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071638" y="7143764"/>
            <a:ext cx="11215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/>
              <a:t>After correctly mapping the skeletal structure it gave accurate results of pose detection. </a:t>
            </a:r>
            <a:endParaRPr lang="en-GB" sz="36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44792" y="-3857688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83366" y="-1272309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85886" y="785782"/>
            <a:ext cx="13644658" cy="82740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6600" b="1" dirty="0" smtClean="0"/>
              <a:t>Conclusion:</a:t>
            </a:r>
          </a:p>
          <a:p>
            <a:endParaRPr lang="en-GB" sz="4000" dirty="0" smtClean="0"/>
          </a:p>
          <a:p>
            <a:r>
              <a:rPr lang="en-GB" sz="4000" dirty="0" smtClean="0"/>
              <a:t>Our pose detection system successfully tracks human </a:t>
            </a:r>
            <a:r>
              <a:rPr lang="en-GB" sz="4000" dirty="0" err="1" smtClean="0"/>
              <a:t>keypoints</a:t>
            </a:r>
            <a:r>
              <a:rPr lang="en-GB" sz="4000" dirty="0" smtClean="0"/>
              <a:t> and demonstrates effective performance in recognizing body posture. However, to ensure reliable deployment in real-world applications, the model requires further improvement in accuracy and robustness across diverse conditions. Continued training with a larger and more varied dataset, along with fine-tuning the model, will be essential for achieving deployment-ready precision.</a:t>
            </a:r>
          </a:p>
          <a:p>
            <a:pPr algn="l">
              <a:lnSpc>
                <a:spcPts val="9059"/>
              </a:lnSpc>
            </a:pPr>
            <a:endParaRPr lang="en-US" sz="6471" b="1" dirty="0" smtClean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  <a:p>
            <a:pPr algn="l">
              <a:lnSpc>
                <a:spcPts val="9059"/>
              </a:lnSpc>
            </a:pPr>
            <a:r>
              <a:rPr lang="en-US" sz="6471" b="1" dirty="0" smtClean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</a:t>
            </a:r>
            <a:endParaRPr lang="en-US" sz="6471" b="1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2285952" y="2857484"/>
            <a:ext cx="14216162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59"/>
              </a:lnSpc>
            </a:pPr>
            <a:endParaRPr lang="en-US" sz="6471" b="1" dirty="0" smtClean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  <a:p>
            <a:pPr algn="l">
              <a:lnSpc>
                <a:spcPts val="9059"/>
              </a:lnSpc>
            </a:pPr>
            <a:r>
              <a:rPr lang="en-US" sz="6471" b="1" dirty="0" smtClean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</a:t>
            </a:r>
            <a:endParaRPr lang="en-US" sz="6471" b="1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43276" y="-1315114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60398" y="-4714944"/>
            <a:ext cx="8055203" cy="805520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28696" y="785782"/>
            <a:ext cx="11950666" cy="176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136"/>
              </a:lnSpc>
            </a:pPr>
            <a:r>
              <a:rPr lang="en-US" sz="13543" b="1" spc="677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Objective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0134" y="2714608"/>
            <a:ext cx="15073418" cy="5073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3600" dirty="0" smtClean="0"/>
              <a:t>1) To </a:t>
            </a:r>
            <a:r>
              <a:rPr lang="en-GB" sz="3600" dirty="0" smtClean="0"/>
              <a:t>train a pose detection model using the YOLOv8 framework on a custom dataset annotated with human body </a:t>
            </a:r>
            <a:r>
              <a:rPr lang="en-GB" sz="3600" dirty="0" err="1" smtClean="0"/>
              <a:t>keypoints</a:t>
            </a:r>
            <a:r>
              <a:rPr lang="en-GB" sz="3600" dirty="0" smtClean="0"/>
              <a:t>.</a:t>
            </a:r>
          </a:p>
          <a:p>
            <a:endParaRPr lang="en-GB" sz="3600" dirty="0" smtClean="0"/>
          </a:p>
          <a:p>
            <a:r>
              <a:rPr lang="en-GB" sz="3600" dirty="0" smtClean="0"/>
              <a:t>2) To </a:t>
            </a:r>
            <a:r>
              <a:rPr lang="en-GB" sz="3600" dirty="0" smtClean="0"/>
              <a:t>accurately detect and estimate human poses in images, videos, and real-time streams</a:t>
            </a:r>
            <a:r>
              <a:rPr lang="en-GB" sz="3600" dirty="0" smtClean="0"/>
              <a:t>.</a:t>
            </a:r>
          </a:p>
          <a:p>
            <a:endParaRPr lang="en-GB" sz="3600" dirty="0" smtClean="0"/>
          </a:p>
          <a:p>
            <a:r>
              <a:rPr lang="en-GB" sz="3600" dirty="0" smtClean="0"/>
              <a:t>3) To </a:t>
            </a:r>
            <a:r>
              <a:rPr lang="en-GB" sz="3600" dirty="0" smtClean="0"/>
              <a:t>enable practical applications such as fitness tracking, motion analysis, and gesture recognition.</a:t>
            </a:r>
          </a:p>
          <a:p>
            <a:pPr>
              <a:lnSpc>
                <a:spcPts val="4966"/>
              </a:lnSpc>
            </a:pPr>
            <a:endParaRPr lang="en-US" sz="3547" b="1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3945801">
            <a:off x="14914531" y="7898799"/>
            <a:ext cx="4776403" cy="477640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rot="3945801">
            <a:off x="15230053" y="6835378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3"/>
                </a:lnTo>
                <a:lnTo>
                  <a:pt x="0" y="3243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25" name="Rectangle 24"/>
          <p:cNvSpPr/>
          <p:nvPr/>
        </p:nvSpPr>
        <p:spPr>
          <a:xfrm>
            <a:off x="7286612" y="4958834"/>
            <a:ext cx="1976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 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43276" y="-1315114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60398" y="-4714944"/>
            <a:ext cx="8055203" cy="805520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500134" y="857220"/>
            <a:ext cx="514353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4400" b="1" dirty="0" smtClean="0"/>
              <a:t>Literature review</a:t>
            </a:r>
            <a:endParaRPr lang="en-US" sz="4000" b="1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grpSp>
        <p:nvGrpSpPr>
          <p:cNvPr id="9" name="Group 14"/>
          <p:cNvGrpSpPr/>
          <p:nvPr/>
        </p:nvGrpSpPr>
        <p:grpSpPr>
          <a:xfrm rot="3945801">
            <a:off x="14914531" y="7898799"/>
            <a:ext cx="4776403" cy="477640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rot="3945801">
            <a:off x="15230053" y="6835378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3"/>
                </a:lnTo>
                <a:lnTo>
                  <a:pt x="0" y="3243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25" name="Rectangle 24"/>
          <p:cNvSpPr/>
          <p:nvPr/>
        </p:nvSpPr>
        <p:spPr>
          <a:xfrm>
            <a:off x="7286612" y="4958834"/>
            <a:ext cx="1976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 </a:t>
            </a:r>
            <a:endParaRPr lang="en-GB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143076" y="2000229"/>
          <a:ext cx="12192000" cy="598987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441617">
                <a:tc>
                  <a:txBody>
                    <a:bodyPr/>
                    <a:lstStyle/>
                    <a:p>
                      <a:r>
                        <a:rPr lang="en-GB" dirty="0"/>
                        <a:t>Model/Study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Key Contributions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Dataset(s)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Performance Highlights</a:t>
                      </a:r>
                    </a:p>
                  </a:txBody>
                  <a:tcPr anchor="ctr"/>
                </a:tc>
              </a:tr>
              <a:tr h="1104042">
                <a:tc>
                  <a:txBody>
                    <a:bodyPr/>
                    <a:lstStyle/>
                    <a:p>
                      <a:r>
                        <a:rPr lang="en-GB"/>
                        <a:t>Ultralytics YOLOv8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Versatile framework for detection, </a:t>
                      </a:r>
                      <a:r>
                        <a:rPr lang="en-GB" dirty="0" smtClean="0"/>
                        <a:t>segmentation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Real-time performance with varying model sizes</a:t>
                      </a:r>
                    </a:p>
                  </a:txBody>
                  <a:tcPr anchor="ctr"/>
                </a:tc>
              </a:tr>
              <a:tr h="1097546">
                <a:tc>
                  <a:txBody>
                    <a:bodyPr/>
                    <a:lstStyle/>
                    <a:p>
                      <a:r>
                        <a:rPr lang="en-GB"/>
                        <a:t>YOLO-Pose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Heatmap</a:t>
                      </a:r>
                      <a:r>
                        <a:rPr lang="en-GB" dirty="0" smtClean="0"/>
                        <a:t>-free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Achieved 90.3% AP50 without test-time augmentation</a:t>
                      </a:r>
                    </a:p>
                  </a:txBody>
                  <a:tcPr anchor="ctr"/>
                </a:tc>
              </a:tr>
              <a:tr h="14287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</a:tr>
              <a:tr h="772829">
                <a:tc>
                  <a:txBody>
                    <a:bodyPr/>
                    <a:lstStyle/>
                    <a:p>
                      <a:r>
                        <a:rPr lang="en-GB"/>
                        <a:t>KSL-POSE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Integration of KANs and SOEP for small object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MS COCO 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1.5% increase in average detection accuracy</a:t>
                      </a:r>
                    </a:p>
                  </a:txBody>
                  <a:tcPr anchor="ctr"/>
                </a:tc>
              </a:tr>
              <a:tr h="1104042">
                <a:tc>
                  <a:txBody>
                    <a:bodyPr/>
                    <a:lstStyle/>
                    <a:p>
                      <a:r>
                        <a:rPr lang="en-GB"/>
                        <a:t>HP-YOLO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Lightweight model with high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COCO validation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Outperformed other lightweight models in accuracy and efficiency</a:t>
                      </a:r>
                    </a:p>
                  </a:txBody>
                  <a:tcPr anchor="ctr"/>
                </a:tc>
              </a:tr>
              <a:tr h="1104042">
                <a:tc>
                  <a:txBody>
                    <a:bodyPr/>
                    <a:lstStyle/>
                    <a:p>
                      <a:r>
                        <a:rPr lang="en-GB"/>
                        <a:t>Modified YOLOv8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Incorporation of CCAM and SACS for enhanced feature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Improved accuracy in complex environments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43276" y="-1315114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60398" y="-4714944"/>
            <a:ext cx="8055203" cy="805520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14"/>
          <p:cNvGrpSpPr/>
          <p:nvPr/>
        </p:nvGrpSpPr>
        <p:grpSpPr>
          <a:xfrm rot="3945801">
            <a:off x="14914531" y="7898799"/>
            <a:ext cx="4776403" cy="477640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rot="3945801">
            <a:off x="15230053" y="6835378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3"/>
                </a:lnTo>
                <a:lnTo>
                  <a:pt x="0" y="3243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25" name="Rectangle 24"/>
          <p:cNvSpPr/>
          <p:nvPr/>
        </p:nvSpPr>
        <p:spPr>
          <a:xfrm>
            <a:off x="7286612" y="4958834"/>
            <a:ext cx="1976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 </a:t>
            </a:r>
            <a:endParaRPr lang="en-GB" dirty="0"/>
          </a:p>
        </p:txBody>
      </p:sp>
      <p:sp>
        <p:nvSpPr>
          <p:cNvPr id="18" name="TextBox 13"/>
          <p:cNvSpPr txBox="1"/>
          <p:nvPr/>
        </p:nvSpPr>
        <p:spPr>
          <a:xfrm>
            <a:off x="1428696" y="571468"/>
            <a:ext cx="514353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6000" b="1" dirty="0" smtClean="0"/>
              <a:t>:</a:t>
            </a:r>
            <a:endParaRPr lang="en-US" sz="3547" b="1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43010" y="571468"/>
          <a:ext cx="13073154" cy="9018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73154"/>
              </a:tblGrid>
              <a:tr h="1188546">
                <a:tc>
                  <a:txBody>
                    <a:bodyPr/>
                    <a:lstStyle/>
                    <a:p>
                      <a:r>
                        <a:rPr lang="en-GB" sz="6600" dirty="0" smtClean="0"/>
                        <a:t>Methodology:</a:t>
                      </a:r>
                      <a:endParaRPr lang="en-GB" sz="6600" dirty="0"/>
                    </a:p>
                  </a:txBody>
                  <a:tcPr/>
                </a:tc>
              </a:tr>
              <a:tr h="1155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ym typeface="Gotham Bold"/>
                        </a:rPr>
                        <a:t>This Project Uses Coco Dataset with a massive amount of images of people</a:t>
                      </a:r>
                      <a:r>
                        <a:rPr lang="en-US" sz="3200" baseline="0" dirty="0" smtClean="0">
                          <a:sym typeface="Gotham Bold"/>
                        </a:rPr>
                        <a:t> for training </a:t>
                      </a:r>
                      <a:r>
                        <a:rPr lang="en-US" sz="3200" baseline="0" dirty="0" err="1" smtClean="0">
                          <a:sym typeface="Gotham Bold"/>
                        </a:rPr>
                        <a:t>keypoint</a:t>
                      </a:r>
                      <a:r>
                        <a:rPr lang="en-US" sz="3200" baseline="0" dirty="0" smtClean="0">
                          <a:sym typeface="Gotham Bold"/>
                        </a:rPr>
                        <a:t> detection</a:t>
                      </a:r>
                      <a:endParaRPr lang="en-US" sz="3200" dirty="0" smtClean="0">
                        <a:sym typeface="Gotham Bold"/>
                      </a:endParaRPr>
                    </a:p>
                  </a:txBody>
                  <a:tcPr/>
                </a:tc>
              </a:tr>
              <a:tr h="1188546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First we took 900</a:t>
                      </a:r>
                      <a:r>
                        <a:rPr lang="en-IN" sz="3200" baseline="0" dirty="0" smtClean="0"/>
                        <a:t> images and annotated images for human with 17 </a:t>
                      </a:r>
                      <a:r>
                        <a:rPr lang="en-IN" sz="3200" baseline="0" dirty="0" err="1" smtClean="0"/>
                        <a:t>keypoints</a:t>
                      </a:r>
                      <a:r>
                        <a:rPr lang="en-IN" sz="3200" baseline="0" dirty="0" smtClean="0"/>
                        <a:t> supported by yolov8 format. And added it to training set, and took 100 for testing set from coco Dataset</a:t>
                      </a:r>
                      <a:endParaRPr lang="en-GB" sz="3200" dirty="0"/>
                    </a:p>
                  </a:txBody>
                  <a:tcPr/>
                </a:tc>
              </a:tr>
              <a:tr h="1188546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As</a:t>
                      </a:r>
                      <a:r>
                        <a:rPr lang="en-IN" sz="3200" baseline="0" dirty="0" smtClean="0"/>
                        <a:t> we took yoloV8 </a:t>
                      </a:r>
                      <a:r>
                        <a:rPr lang="en-GB" sz="3200" dirty="0" smtClean="0"/>
                        <a:t>a pre-built CNN model and  Modified the architecture of YOLOV8 to work with custom datasets</a:t>
                      </a:r>
                      <a:endParaRPr lang="en-GB" sz="3200" dirty="0"/>
                    </a:p>
                  </a:txBody>
                  <a:tcPr/>
                </a:tc>
              </a:tr>
              <a:tr h="1188546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It consist of</a:t>
                      </a:r>
                      <a:r>
                        <a:rPr lang="en-IN" sz="3200" baseline="0" dirty="0" smtClean="0"/>
                        <a:t> thirteen convolution blocks designed to extract image features at multiple levels</a:t>
                      </a:r>
                      <a:r>
                        <a:rPr lang="en-GB" sz="3200" baseline="0" dirty="0" smtClean="0"/>
                        <a:t> (</a:t>
                      </a:r>
                      <a:r>
                        <a:rPr lang="en-GB" sz="3200" dirty="0" smtClean="0"/>
                        <a:t>backbone + neck + head).</a:t>
                      </a:r>
                      <a:endParaRPr lang="en-GB" sz="3200" dirty="0"/>
                    </a:p>
                  </a:txBody>
                  <a:tcPr/>
                </a:tc>
              </a:tr>
              <a:tr h="11885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 smtClean="0"/>
                        <a:t> </a:t>
                      </a:r>
                      <a:r>
                        <a:rPr lang="en-IN" sz="3200" u="sng" dirty="0" smtClean="0"/>
                        <a:t>Backbone Stage : </a:t>
                      </a:r>
                      <a:r>
                        <a:rPr lang="en-GB" sz="3200" dirty="0" smtClean="0"/>
                        <a:t> </a:t>
                      </a:r>
                      <a:r>
                        <a:rPr lang="en-GB" sz="3200" dirty="0" smtClean="0"/>
                        <a:t>Extract low-level and high-level </a:t>
                      </a:r>
                      <a:r>
                        <a:rPr lang="en-GB" sz="3200" dirty="0" err="1" smtClean="0"/>
                        <a:t>features,</a:t>
                      </a:r>
                      <a:r>
                        <a:rPr lang="en-GB" sz="3200" b="0" dirty="0" err="1" smtClean="0"/>
                        <a:t>Stabilize</a:t>
                      </a:r>
                      <a:r>
                        <a:rPr lang="en-GB" sz="3200" b="0" dirty="0" smtClean="0"/>
                        <a:t> the weight distributions,</a:t>
                      </a:r>
                      <a:endParaRPr lang="en-GB" sz="3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SPPF block aggregates multi-scale context.</a:t>
                      </a:r>
                      <a:endParaRPr lang="en-GB" sz="3200" b="0" dirty="0"/>
                    </a:p>
                  </a:txBody>
                  <a:tcPr/>
                </a:tc>
              </a:tr>
              <a:tr h="1188546">
                <a:tc>
                  <a:txBody>
                    <a:bodyPr/>
                    <a:lstStyle/>
                    <a:p>
                      <a:r>
                        <a:rPr lang="en-GB" sz="3200" b="0" u="sng" dirty="0" err="1" smtClean="0">
                          <a:solidFill>
                            <a:schemeClr val="tx1"/>
                          </a:solidFill>
                        </a:rPr>
                        <a:t>Conv</a:t>
                      </a:r>
                      <a:r>
                        <a:rPr lang="en-GB" sz="3200" b="0" u="sng" dirty="0" smtClean="0">
                          <a:solidFill>
                            <a:schemeClr val="tx1"/>
                          </a:solidFill>
                        </a:rPr>
                        <a:t> layers </a:t>
                      </a:r>
                      <a:r>
                        <a:rPr lang="en-GB" sz="3200" b="0" dirty="0" smtClean="0"/>
                        <a:t>with </a:t>
                      </a:r>
                      <a:r>
                        <a:rPr lang="en-GB" sz="3200" dirty="0" smtClean="0"/>
                        <a:t>reduce resolution progressively.(.</a:t>
                      </a:r>
                      <a:r>
                        <a:rPr lang="en-GB" sz="3200" dirty="0" err="1" smtClean="0"/>
                        <a:t>ie</a:t>
                      </a:r>
                      <a:r>
                        <a:rPr lang="en-GB" sz="3200" baseline="0" dirty="0" smtClean="0"/>
                        <a:t> </a:t>
                      </a:r>
                      <a:r>
                        <a:rPr lang="en-GB" sz="3200" dirty="0" smtClean="0"/>
                        <a:t>from 640x640 → 320x320 → 160x160 → 80x80 → 40x40 → 20x20).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86088" y="-1285927"/>
            <a:ext cx="3707826" cy="13405540"/>
            <a:chOff x="-32514" y="4331"/>
            <a:chExt cx="224812" cy="812800"/>
          </a:xfrm>
        </p:grpSpPr>
        <p:sp>
          <p:nvSpPr>
            <p:cNvPr id="3" name="Freeform 3"/>
            <p:cNvSpPr/>
            <p:nvPr/>
          </p:nvSpPr>
          <p:spPr>
            <a:xfrm>
              <a:off x="-32514" y="4331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60398" y="-4714944"/>
            <a:ext cx="8055203" cy="805520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14"/>
          <p:cNvGrpSpPr/>
          <p:nvPr/>
        </p:nvGrpSpPr>
        <p:grpSpPr>
          <a:xfrm rot="3945801">
            <a:off x="14914531" y="7898799"/>
            <a:ext cx="4776403" cy="477640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rot="3945801">
            <a:off x="15230053" y="6835378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3"/>
                </a:lnTo>
                <a:lnTo>
                  <a:pt x="0" y="3243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25" name="Rectangle 24"/>
          <p:cNvSpPr/>
          <p:nvPr/>
        </p:nvSpPr>
        <p:spPr>
          <a:xfrm>
            <a:off x="7286612" y="4958834"/>
            <a:ext cx="1976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 </a:t>
            </a:r>
            <a:endParaRPr lang="en-GB" dirty="0"/>
          </a:p>
        </p:txBody>
      </p:sp>
      <p:sp>
        <p:nvSpPr>
          <p:cNvPr id="18" name="TextBox 13"/>
          <p:cNvSpPr txBox="1"/>
          <p:nvPr/>
        </p:nvSpPr>
        <p:spPr>
          <a:xfrm>
            <a:off x="1428696" y="571468"/>
            <a:ext cx="514353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6000" b="1" dirty="0" smtClean="0"/>
              <a:t>:</a:t>
            </a:r>
            <a:endParaRPr lang="en-US" sz="3547" b="1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43010" y="571468"/>
          <a:ext cx="13073154" cy="86527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73154"/>
              </a:tblGrid>
              <a:tr h="1188546">
                <a:tc>
                  <a:txBody>
                    <a:bodyPr/>
                    <a:lstStyle/>
                    <a:p>
                      <a:r>
                        <a:rPr lang="en-GB" sz="6600" dirty="0" smtClean="0"/>
                        <a:t>Methodology:</a:t>
                      </a:r>
                      <a:endParaRPr lang="en-GB" sz="6600" dirty="0"/>
                    </a:p>
                  </a:txBody>
                  <a:tcPr/>
                </a:tc>
              </a:tr>
              <a:tr h="1155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ym typeface="Gotham Bold"/>
                        </a:rPr>
                        <a:t>The</a:t>
                      </a:r>
                      <a:r>
                        <a:rPr lang="en-US" sz="3200" baseline="0" dirty="0" smtClean="0">
                          <a:sym typeface="Gotham Bold"/>
                        </a:rPr>
                        <a:t> model was trained with 100 epochs with early stopping enabled to avoid </a:t>
                      </a:r>
                      <a:r>
                        <a:rPr lang="en-US" sz="3200" baseline="0" dirty="0" err="1" smtClean="0">
                          <a:sym typeface="Gotham Bold"/>
                        </a:rPr>
                        <a:t>overfitting</a:t>
                      </a:r>
                      <a:r>
                        <a:rPr lang="en-US" sz="3200" baseline="0" dirty="0" smtClean="0">
                          <a:sym typeface="Gotham Bold"/>
                        </a:rPr>
                        <a:t>.</a:t>
                      </a:r>
                      <a:endParaRPr lang="en-US" sz="3200" dirty="0" smtClean="0">
                        <a:sym typeface="Gotham Bold"/>
                      </a:endParaRPr>
                    </a:p>
                  </a:txBody>
                  <a:tcPr/>
                </a:tc>
              </a:tr>
              <a:tr h="1188546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The</a:t>
                      </a:r>
                      <a:r>
                        <a:rPr lang="en-IN" sz="3200" baseline="0" dirty="0" smtClean="0"/>
                        <a:t> training was monitored by tracking accuracy and loss for both training and validation sets during each epoch.</a:t>
                      </a:r>
                      <a:endParaRPr lang="en-GB" sz="3200" dirty="0"/>
                    </a:p>
                  </a:txBody>
                  <a:tcPr/>
                </a:tc>
              </a:tr>
              <a:tr h="1188546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Final</a:t>
                      </a:r>
                      <a:r>
                        <a:rPr lang="en-IN" sz="3200" baseline="0" dirty="0" smtClean="0"/>
                        <a:t> result:</a:t>
                      </a:r>
                    </a:p>
                    <a:p>
                      <a:r>
                        <a:rPr lang="en-IN" sz="3200" baseline="0" dirty="0" smtClean="0"/>
                        <a:t>The model detects with 84% Accurately. And 37ms/image with our computation – real time friendly</a:t>
                      </a:r>
                      <a:endParaRPr lang="en-GB" sz="3200" dirty="0"/>
                    </a:p>
                  </a:txBody>
                  <a:tcPr/>
                </a:tc>
              </a:tr>
              <a:tr h="1188546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Now the system is ready to detect </a:t>
                      </a:r>
                      <a:r>
                        <a:rPr lang="en-IN" sz="3200" dirty="0" err="1" smtClean="0"/>
                        <a:t>Keypoint</a:t>
                      </a:r>
                      <a:r>
                        <a:rPr lang="en-IN" sz="3200" baseline="0" dirty="0" smtClean="0"/>
                        <a:t> detection ,now we and directly upload image/video and get result of a skeletal image over the body.</a:t>
                      </a:r>
                      <a:endParaRPr lang="en-GB" sz="3200" dirty="0"/>
                    </a:p>
                  </a:txBody>
                  <a:tcPr/>
                </a:tc>
              </a:tr>
              <a:tr h="11885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 smtClean="0"/>
                        <a:t> </a:t>
                      </a:r>
                      <a:r>
                        <a:rPr lang="en-GB" sz="3200" dirty="0" smtClean="0"/>
                        <a:t>This</a:t>
                      </a:r>
                      <a:r>
                        <a:rPr lang="en-GB" sz="3200" baseline="0" dirty="0" smtClean="0"/>
                        <a:t> does </a:t>
                      </a:r>
                      <a:r>
                        <a:rPr lang="en-GB" sz="3200" dirty="0" smtClean="0"/>
                        <a:t>corrections for exercise form by accurately tracking </a:t>
                      </a:r>
                      <a:r>
                        <a:rPr lang="en-GB" sz="3200" dirty="0" err="1" smtClean="0"/>
                        <a:t>keypoints</a:t>
                      </a:r>
                      <a:r>
                        <a:rPr lang="en-GB" sz="3200" dirty="0" smtClean="0"/>
                        <a:t> and analyzing body alignment.</a:t>
                      </a:r>
                    </a:p>
                  </a:txBody>
                  <a:tcPr/>
                </a:tc>
              </a:tr>
              <a:tr h="1188546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And</a:t>
                      </a:r>
                      <a:r>
                        <a:rPr lang="en-IN" sz="3200" baseline="0" dirty="0" smtClean="0"/>
                        <a:t> it use is in variable forms and</a:t>
                      </a:r>
                      <a:r>
                        <a:rPr lang="en-GB" sz="3200" dirty="0" smtClean="0"/>
                        <a:t> Can be extended to count exercise repetitions (e.g., squats, push-ups)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86377" y="-3495141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83366" y="-1272309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142944" y="285716"/>
            <a:ext cx="14216162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59"/>
              </a:lnSpc>
            </a:pPr>
            <a:r>
              <a:rPr lang="en-US" sz="6471" b="1" dirty="0" smtClean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Mapping at Training:</a:t>
            </a:r>
            <a:endParaRPr lang="en-US" sz="6471" b="1" dirty="0" smtClean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  <a:p>
            <a:pPr algn="l">
              <a:lnSpc>
                <a:spcPts val="9059"/>
              </a:lnSpc>
            </a:pPr>
            <a:r>
              <a:rPr lang="en-US" sz="6471" b="1" dirty="0" smtClean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</a:t>
            </a:r>
            <a:endParaRPr lang="en-US" sz="6471" b="1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14514" y="2500294"/>
            <a:ext cx="3071834" cy="1214446"/>
          </a:xfrm>
          <a:prstGeom prst="roundRect">
            <a:avLst>
              <a:gd name="adj" fmla="val 31605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214514" y="2786046"/>
            <a:ext cx="3214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Training Image</a:t>
            </a:r>
            <a:endParaRPr lang="en-GB" sz="3600" b="1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2285952" y="4571996"/>
            <a:ext cx="3071834" cy="1214446"/>
          </a:xfrm>
          <a:prstGeom prst="roundRect">
            <a:avLst>
              <a:gd name="adj" fmla="val 3160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214514" y="4857748"/>
            <a:ext cx="3500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Compare with labels</a:t>
            </a:r>
            <a:endParaRPr lang="en-GB" sz="2800" b="1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6109580" y="7249226"/>
            <a:ext cx="1000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↓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785886" y="6643698"/>
            <a:ext cx="4000528" cy="1643074"/>
          </a:xfrm>
          <a:prstGeom prst="roundRect">
            <a:avLst>
              <a:gd name="adj" fmla="val 3160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143076" y="7143764"/>
            <a:ext cx="53578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Calculate </a:t>
            </a:r>
            <a:r>
              <a:rPr lang="en-GB" sz="4000" b="1" dirty="0" smtClean="0"/>
              <a:t>loss</a:t>
            </a:r>
            <a:endParaRPr lang="en-GB" sz="4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7000860" y="6715136"/>
            <a:ext cx="3571900" cy="1500198"/>
          </a:xfrm>
          <a:prstGeom prst="roundRect">
            <a:avLst>
              <a:gd name="adj" fmla="val 316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7286612" y="7143764"/>
            <a:ext cx="578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Adjust weights</a:t>
            </a:r>
            <a:endParaRPr lang="en-GB" sz="3600" b="1" dirty="0"/>
          </a:p>
        </p:txBody>
      </p:sp>
      <p:sp>
        <p:nvSpPr>
          <p:cNvPr id="29" name="Rectangle 28"/>
          <p:cNvSpPr/>
          <p:nvPr/>
        </p:nvSpPr>
        <p:spPr>
          <a:xfrm>
            <a:off x="3652798" y="5938842"/>
            <a:ext cx="1053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↓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572232" y="2571732"/>
            <a:ext cx="3357586" cy="1214446"/>
          </a:xfrm>
          <a:prstGeom prst="roundRect">
            <a:avLst>
              <a:gd name="adj" fmla="val 2629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6200000">
            <a:off x="10181546" y="2891509"/>
            <a:ext cx="571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715108" y="2714608"/>
            <a:ext cx="32861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CNN layers extract features</a:t>
            </a:r>
            <a:endParaRPr lang="en-GB" sz="2800" b="1" dirty="0" smtClean="0"/>
          </a:p>
        </p:txBody>
      </p:sp>
      <p:sp>
        <p:nvSpPr>
          <p:cNvPr id="30" name="Rectangle 29"/>
          <p:cNvSpPr/>
          <p:nvPr/>
        </p:nvSpPr>
        <p:spPr>
          <a:xfrm rot="16200000">
            <a:off x="5761914" y="2972470"/>
            <a:ext cx="571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↓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0929950" y="2571732"/>
            <a:ext cx="3000396" cy="1357322"/>
          </a:xfrm>
          <a:prstGeom prst="roundRect">
            <a:avLst>
              <a:gd name="adj" fmla="val 3160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tx1"/>
                </a:solidFill>
              </a:rPr>
              <a:t>Predict key points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86084" y="3714740"/>
            <a:ext cx="1123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86377" y="-3495141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83366" y="-1272309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142944" y="0"/>
            <a:ext cx="14216162" cy="350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59"/>
              </a:lnSpc>
            </a:pPr>
            <a:r>
              <a:rPr lang="en-US" sz="6471" b="1" dirty="0" smtClean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Frame work on how pose </a:t>
            </a:r>
            <a:r>
              <a:rPr lang="en-US" sz="6471" b="1" dirty="0" smtClean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detection works:</a:t>
            </a:r>
            <a:endParaRPr lang="en-US" sz="6471" b="1" dirty="0" smtClean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  <a:p>
            <a:pPr algn="l">
              <a:lnSpc>
                <a:spcPts val="9059"/>
              </a:lnSpc>
            </a:pPr>
            <a:r>
              <a:rPr lang="en-US" sz="6471" b="1" dirty="0" smtClean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</a:t>
            </a:r>
            <a:endParaRPr lang="en-US" sz="6471" b="1" dirty="0">
              <a:solidFill>
                <a:srgbClr val="191919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14514" y="2500294"/>
            <a:ext cx="3071834" cy="1214446"/>
          </a:xfrm>
          <a:prstGeom prst="roundRect">
            <a:avLst>
              <a:gd name="adj" fmla="val 31605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285952" y="2643170"/>
            <a:ext cx="3214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[Live Webcam / image </a:t>
            </a:r>
            <a:r>
              <a:rPr lang="en-GB" sz="2400" b="1" dirty="0" smtClean="0"/>
              <a:t>Input/Video </a:t>
            </a:r>
            <a:r>
              <a:rPr lang="en-GB" sz="2400" b="1" dirty="0" smtClean="0"/>
              <a:t>input]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5952" y="4500558"/>
            <a:ext cx="3071834" cy="1214446"/>
          </a:xfrm>
          <a:prstGeom prst="roundRect">
            <a:avLst>
              <a:gd name="adj" fmla="val 3160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 rot="3300335">
            <a:off x="5549490" y="4096692"/>
            <a:ext cx="16036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600" b="1" dirty="0" smtClean="0"/>
              <a:t>↓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28828" y="4857748"/>
            <a:ext cx="3500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YOLOv8 Pose </a:t>
            </a:r>
            <a:r>
              <a:rPr lang="en-GB" sz="2400" b="1" dirty="0" smtClean="0"/>
              <a:t>model</a:t>
            </a:r>
            <a:endParaRPr lang="en-GB" sz="2400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7681216" y="6820598"/>
            <a:ext cx="1000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↓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785886" y="6572260"/>
            <a:ext cx="5857916" cy="1643074"/>
          </a:xfrm>
          <a:prstGeom prst="roundRect">
            <a:avLst>
              <a:gd name="adj" fmla="val 3160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000200" y="6858012"/>
            <a:ext cx="53578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Detects </a:t>
            </a:r>
            <a:r>
              <a:rPr lang="en-GB" sz="2800" b="1" dirty="0" err="1" smtClean="0"/>
              <a:t>Keypoints</a:t>
            </a:r>
            <a:r>
              <a:rPr lang="en-GB" sz="2800" b="1" dirty="0" smtClean="0"/>
              <a:t> </a:t>
            </a:r>
            <a:r>
              <a:rPr lang="en-GB" sz="2800" b="1" dirty="0" smtClean="0"/>
              <a:t>+ Skeleton Visualization(17 </a:t>
            </a:r>
            <a:r>
              <a:rPr lang="en-GB" sz="2800" b="1" dirty="0" err="1" smtClean="0"/>
              <a:t>Keypoints</a:t>
            </a:r>
            <a:r>
              <a:rPr lang="en-GB" sz="2800" b="1" dirty="0" smtClean="0"/>
              <a:t>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572496" y="6643698"/>
            <a:ext cx="5857916" cy="1643074"/>
          </a:xfrm>
          <a:prstGeom prst="roundRect">
            <a:avLst>
              <a:gd name="adj" fmla="val 316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8715372" y="7215202"/>
            <a:ext cx="5786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Analysis/Angle </a:t>
            </a:r>
            <a:r>
              <a:rPr lang="en-GB" sz="2400" b="1" dirty="0" smtClean="0"/>
              <a:t>Calculation (e.g., T-pose Detection)]</a:t>
            </a:r>
            <a:endParaRPr lang="en-GB" sz="2400" dirty="0"/>
          </a:p>
        </p:txBody>
      </p:sp>
      <p:sp>
        <p:nvSpPr>
          <p:cNvPr id="29" name="Rectangle 28"/>
          <p:cNvSpPr/>
          <p:nvPr/>
        </p:nvSpPr>
        <p:spPr>
          <a:xfrm>
            <a:off x="3652798" y="5938842"/>
            <a:ext cx="1053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↓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572232" y="2571732"/>
            <a:ext cx="3357586" cy="1214446"/>
          </a:xfrm>
          <a:prstGeom prst="roundRect">
            <a:avLst>
              <a:gd name="adj" fmla="val 2629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16200000">
            <a:off x="5609514" y="2820070"/>
            <a:ext cx="571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715108" y="2714608"/>
            <a:ext cx="3286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Backbone CNN </a:t>
            </a:r>
          </a:p>
          <a:p>
            <a:r>
              <a:rPr lang="en-GB" sz="2400" b="1" dirty="0" smtClean="0"/>
              <a:t>(Feature Extraction)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86377" y="-3495141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83366" y="-1272309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641636" y="1180612"/>
            <a:ext cx="2140733" cy="535183"/>
          </a:xfrm>
          <a:custGeom>
            <a:avLst/>
            <a:gdLst/>
            <a:ahLst/>
            <a:cxnLst/>
            <a:rect l="l" t="t" r="r" b="b"/>
            <a:pathLst>
              <a:path w="2140733" h="535183">
                <a:moveTo>
                  <a:pt x="0" y="0"/>
                </a:moveTo>
                <a:lnTo>
                  <a:pt x="2140733" y="0"/>
                </a:lnTo>
                <a:lnTo>
                  <a:pt x="2140733" y="535183"/>
                </a:lnTo>
                <a:lnTo>
                  <a:pt x="0" y="535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Rectangle 14"/>
          <p:cNvSpPr/>
          <p:nvPr/>
        </p:nvSpPr>
        <p:spPr>
          <a:xfrm>
            <a:off x="1928762" y="1857352"/>
            <a:ext cx="132874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dirty="0" smtClean="0"/>
              <a:t>What Happens in YOLOv8’s </a:t>
            </a:r>
            <a:r>
              <a:rPr lang="en-GB" sz="6000" b="1" dirty="0" smtClean="0"/>
              <a:t>CNN</a:t>
            </a:r>
          </a:p>
          <a:p>
            <a:endParaRPr lang="en-GB" sz="4000" b="1" dirty="0" smtClean="0"/>
          </a:p>
          <a:p>
            <a:r>
              <a:rPr lang="en-GB" sz="4000" b="1" dirty="0" smtClean="0"/>
              <a:t> Convolution </a:t>
            </a:r>
            <a:r>
              <a:rPr lang="en-GB" sz="4000" b="1" dirty="0" smtClean="0"/>
              <a:t>layers</a:t>
            </a:r>
            <a:r>
              <a:rPr lang="en-GB" sz="4000" dirty="0" smtClean="0"/>
              <a:t> extract features like edges, shapes, and body parts from input images</a:t>
            </a:r>
            <a:r>
              <a:rPr lang="en-GB" sz="4000" dirty="0" smtClean="0"/>
              <a:t>.</a:t>
            </a:r>
          </a:p>
          <a:p>
            <a:endParaRPr lang="en-GB" sz="4000" dirty="0" smtClean="0"/>
          </a:p>
          <a:p>
            <a:r>
              <a:rPr lang="en-GB" sz="4000" b="1" dirty="0" smtClean="0"/>
              <a:t> Backbone </a:t>
            </a:r>
            <a:r>
              <a:rPr lang="en-GB" sz="4000" b="1" dirty="0" smtClean="0"/>
              <a:t>CNN</a:t>
            </a:r>
            <a:r>
              <a:rPr lang="en-GB" sz="4000" dirty="0" smtClean="0"/>
              <a:t> </a:t>
            </a:r>
            <a:r>
              <a:rPr lang="en-GB" sz="4000" dirty="0" err="1" smtClean="0"/>
              <a:t>downsamples</a:t>
            </a:r>
            <a:r>
              <a:rPr lang="en-GB" sz="4000" dirty="0" smtClean="0"/>
              <a:t> image </a:t>
            </a:r>
            <a:r>
              <a:rPr lang="en-GB" sz="4000" dirty="0" smtClean="0"/>
              <a:t>size while keeping important pose-related features</a:t>
            </a:r>
            <a:r>
              <a:rPr lang="en-GB" sz="4000" dirty="0" smtClean="0"/>
              <a:t>.</a:t>
            </a:r>
          </a:p>
          <a:p>
            <a:endParaRPr lang="en-GB" sz="4000" dirty="0" smtClean="0"/>
          </a:p>
          <a:p>
            <a:r>
              <a:rPr lang="en-GB" sz="4000" b="1" dirty="0" smtClean="0"/>
              <a:t> Neck </a:t>
            </a:r>
            <a:r>
              <a:rPr lang="en-GB" sz="4000" b="1" dirty="0" smtClean="0"/>
              <a:t>and Head</a:t>
            </a:r>
            <a:r>
              <a:rPr lang="en-GB" sz="4000" dirty="0" smtClean="0"/>
              <a:t> layers detect </a:t>
            </a:r>
            <a:r>
              <a:rPr lang="en-GB" sz="4000" dirty="0" err="1" smtClean="0"/>
              <a:t>keypoints</a:t>
            </a:r>
            <a:r>
              <a:rPr lang="en-GB" sz="4000" dirty="0" smtClean="0"/>
              <a:t> and output coordinates with confidence scores</a:t>
            </a:r>
            <a:endParaRPr lang="en-GB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49834" y="-1285920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215966" y="-6929522"/>
            <a:ext cx="10994424" cy="109944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714448" y="285716"/>
            <a:ext cx="114300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YOLOv8 Architecture – The 3 Main Blocks</a:t>
            </a:r>
          </a:p>
          <a:p>
            <a:r>
              <a:rPr lang="en-GB" sz="3600" dirty="0" smtClean="0"/>
              <a:t>YOLOv8-Pose has </a:t>
            </a:r>
            <a:r>
              <a:rPr lang="en-GB" sz="3600" b="1" dirty="0" smtClean="0"/>
              <a:t>three core components</a:t>
            </a:r>
            <a:r>
              <a:rPr lang="en-GB" sz="3600" dirty="0" smtClean="0"/>
              <a:t>:</a:t>
            </a:r>
          </a:p>
          <a:p>
            <a:r>
              <a:rPr lang="en-GB" sz="3600" b="1" dirty="0" smtClean="0"/>
              <a:t>1. Backbone</a:t>
            </a:r>
          </a:p>
          <a:p>
            <a:r>
              <a:rPr lang="en-GB" sz="3600" b="1" dirty="0" smtClean="0"/>
              <a:t>2. Neck</a:t>
            </a:r>
          </a:p>
          <a:p>
            <a:r>
              <a:rPr lang="en-GB" sz="3600" b="1" dirty="0" smtClean="0"/>
              <a:t>3. Head</a:t>
            </a:r>
            <a:endParaRPr lang="en-GB" sz="3600" b="1" dirty="0"/>
          </a:p>
        </p:txBody>
      </p:sp>
      <p:pic>
        <p:nvPicPr>
          <p:cNvPr id="15" name="Picture 2" descr="https://www.mdpi.com/electronics/electronics-13-01046/article_deploy/html/images/electronics-13-01046-g002.png"/>
          <p:cNvPicPr>
            <a:picLocks noChangeAspect="1" noChangeArrowheads="1"/>
          </p:cNvPicPr>
          <p:nvPr/>
        </p:nvPicPr>
        <p:blipFill>
          <a:blip r:embed="rId2"/>
          <a:srcRect t="17443"/>
          <a:stretch>
            <a:fillRect/>
          </a:stretch>
        </p:blipFill>
        <p:spPr bwMode="auto">
          <a:xfrm>
            <a:off x="2143076" y="3357550"/>
            <a:ext cx="12832572" cy="5981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1110</Words>
  <Application>Microsoft Office PowerPoint</Application>
  <PresentationFormat>Custom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Gotham Bold</vt:lpstr>
      <vt:lpstr>Poppins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Orange Simple Portfolio Presentation</dc:title>
  <cp:lastModifiedBy>Lokesh Venkateshappa</cp:lastModifiedBy>
  <cp:revision>162</cp:revision>
  <dcterms:created xsi:type="dcterms:W3CDTF">2006-08-16T00:00:00Z</dcterms:created>
  <dcterms:modified xsi:type="dcterms:W3CDTF">2025-04-21T04:34:29Z</dcterms:modified>
  <dc:identifier>DAGhND-h_ac</dc:identifier>
</cp:coreProperties>
</file>