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Masters/slideMaster19.xml" ContentType="application/vnd.openxmlformats-officedocument.presentationml.slideMaster+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Masters/slideMaster26.xml" ContentType="application/vnd.openxmlformats-officedocument.presentationml.slideMaster+xml"/>
  <Override PartName="/ppt/slideLayouts/slideLayout13.xml" ContentType="application/vnd.openxmlformats-officedocument.presentationml.slideLayout+xml"/>
  <Override PartName="/ppt/theme/theme18.xml" ContentType="application/vnd.openxmlformats-officedocument.theme+xml"/>
  <Override PartName="/ppt/slideLayouts/slideLayout24.xml" ContentType="application/vnd.openxmlformats-officedocument.presentationml.slideLayout+xml"/>
  <Override PartName="/ppt/theme/theme29.xml" ContentType="application/vnd.openxmlformats-officedocument.theme+xml"/>
  <Override PartName="/ppt/slideMasters/slideMaster15.xml" ContentType="application/vnd.openxmlformats-officedocument.presentationml.slideMaster+xml"/>
  <Override PartName="/ppt/slideMasters/slideMaster24.xml" ContentType="application/vnd.openxmlformats-officedocument.presentationml.slide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heme/theme16.xml" ContentType="application/vnd.openxmlformats-officedocument.theme+xml"/>
  <Override PartName="/ppt/slideLayouts/slideLayout20.xml" ContentType="application/vnd.openxmlformats-officedocument.presentationml.slideLayout+xml"/>
  <Override PartName="/ppt/theme/theme27.xml" ContentType="application/vnd.openxmlformats-officedocument.theme+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slideMasters/slideMaster22.xml" ContentType="application/vnd.openxmlformats-officedocument.presentationml.slideMaster+xml"/>
  <Override PartName="/ppt/slideMasters/slideMaster31.xml" ContentType="application/vnd.openxmlformats-officedocument.presentationml.slideMaster+xml"/>
  <Override PartName="/ppt/theme/theme14.xml" ContentType="application/vnd.openxmlformats-officedocument.theme+xml"/>
  <Override PartName="/ppt/theme/theme23.xml" ContentType="application/vnd.openxmlformats-officedocument.theme+xml"/>
  <Override PartName="/ppt/theme/theme25.xml" ContentType="application/vnd.openxmlformats-officedocument.theme+xml"/>
  <Override PartName="/docProps/core1.xml" ContentType="application/vnd.openxmlformats-package.core-properties+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theme/theme21.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theme/theme30.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theme/theme4.xml" ContentType="application/vnd.openxmlformats-officedocument.them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Masters/slideMaster29.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Masters/slideMaster18.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Masters/slideMaster25.xml" ContentType="application/vnd.openxmlformats-officedocument.presentationml.slideMaster+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19.xml" ContentType="application/vnd.openxmlformats-officedocument.theme+xml"/>
  <Override PartName="/ppt/slideLayouts/slideLayout23.xml" ContentType="application/vnd.openxmlformats-officedocument.presentationml.slideLayout+xml"/>
  <Override PartName="/ppt/theme/theme28.xml" ContentType="application/vnd.openxmlformats-officedocument.theme+xml"/>
  <Override PartName="/docProps/app.xml" ContentType="application/vnd.openxmlformats-officedocument.extended-properties+xml"/>
  <Override PartName="/ppt/slideMasters/slideMaster14.xml" ContentType="application/vnd.openxmlformats-officedocument.presentationml.slideMaster+xml"/>
  <Override PartName="/ppt/slideMasters/slideMaster23.xml" ContentType="application/vnd.openxmlformats-officedocument.presentationml.slideMaster+xml"/>
  <Override PartName="/ppt/slides/slide11.xml" ContentType="application/vnd.openxmlformats-officedocument.presentationml.slide+xml"/>
  <Override PartName="/ppt/slideLayouts/slideLayout12.xml" ContentType="application/vnd.openxmlformats-officedocument.presentationml.slideLayout+xml"/>
  <Override PartName="/ppt/theme/theme17.xml" ContentType="application/vnd.openxmlformats-officedocument.theme+xml"/>
  <Override PartName="/ppt/slideLayouts/slideLayout21.xml" ContentType="application/vnd.openxmlformats-officedocument.presentationml.slideLayout+xml"/>
  <Override PartName="/ppt/theme/theme26.xml" ContentType="application/vnd.openxmlformats-officedocument.theme+xml"/>
  <Override PartName="/ppt/slideLayouts/slideLayout3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Masters/slideMaster21.xml" ContentType="application/vnd.openxmlformats-officedocument.presentationml.slideMaster+xml"/>
  <Override PartName="/ppt/slideMasters/slideMaster30.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theme/theme24.xml" ContentType="application/vnd.openxmlformats-officedocument.theme+xml"/>
  <Default Extension="gif" ContentType="image/gif"/>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theme/theme22.xml" ContentType="application/vnd.openxmlformats-officedocument.theme+xml"/>
  <Override PartName="/ppt/theme/theme31.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theme/theme20.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4.xml" ContentType="application/vnd.openxmlformats-officedocument.presentationml.slideLayout+xml"/>
  <Override PartName="/ppt/slideMasters/slideMaster28.xml" ContentType="application/vnd.openxmlformats-officedocument.presentationml.slideMaster+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8" r:id="rId5"/>
    <p:sldMasterId id="2147483660" r:id="rId6"/>
    <p:sldMasterId id="2147483662" r:id="rId7"/>
    <p:sldMasterId id="2147483664" r:id="rId8"/>
    <p:sldMasterId id="2147483666" r:id="rId9"/>
    <p:sldMasterId id="2147483668"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6" r:id="rId22"/>
    <p:sldMasterId id="2147483698" r:id="rId23"/>
    <p:sldMasterId id="2147483700" r:id="rId24"/>
    <p:sldMasterId id="2147483702" r:id="rId25"/>
    <p:sldMasterId id="2147483704" r:id="rId26"/>
    <p:sldMasterId id="2147483706" r:id="rId27"/>
    <p:sldMasterId id="2147483708" r:id="rId28"/>
    <p:sldMasterId id="2147483710" r:id="rId29"/>
    <p:sldMasterId id="2147483712" r:id="rId30"/>
    <p:sldMasterId id="2147483714" r:id="rId31"/>
  </p:sldMasterIdLst>
  <p:sldIdLst>
    <p:sldId id="256" r:id="rId32"/>
    <p:sldId id="257" r:id="rId33"/>
    <p:sldId id="275" r:id="rId34"/>
    <p:sldId id="259" r:id="rId35"/>
    <p:sldId id="272" r:id="rId36"/>
    <p:sldId id="261" r:id="rId37"/>
    <p:sldId id="273" r:id="rId38"/>
    <p:sldId id="274" r:id="rId39"/>
    <p:sldId id="263" r:id="rId40"/>
    <p:sldId id="276" r:id="rId41"/>
    <p:sldId id="264" r:id="rId42"/>
    <p:sldId id="270"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122" d="100"/>
          <a:sy n="122" d="100"/>
        </p:scale>
        <p:origin x="-47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2619000" y="448920"/>
            <a:ext cx="3905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_AND_TWO_COLUMNS_1_2">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_3">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_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63" name="PlaceHolder 1"/>
          <p:cNvSpPr>
            <a:spLocks noGrp="1"/>
          </p:cNvSpPr>
          <p:nvPr>
            <p:ph type="title"/>
          </p:nvPr>
        </p:nvSpPr>
        <p:spPr>
          <a:xfrm>
            <a:off x="2619000" y="448920"/>
            <a:ext cx="3905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73" name="PlaceHolder 1"/>
          <p:cNvSpPr>
            <a:spLocks noGrp="1"/>
          </p:cNvSpPr>
          <p:nvPr>
            <p:ph type="title"/>
          </p:nvPr>
        </p:nvSpPr>
        <p:spPr>
          <a:xfrm>
            <a:off x="2619000" y="448920"/>
            <a:ext cx="3905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8" name="PlaceHolder 1"/>
          <p:cNvSpPr>
            <a:spLocks noGrp="1"/>
          </p:cNvSpPr>
          <p:nvPr>
            <p:ph type="title"/>
          </p:nvPr>
        </p:nvSpPr>
        <p:spPr>
          <a:xfrm>
            <a:off x="2619000" y="448920"/>
            <a:ext cx="3905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 name="Google Shape;9;p2"/>
          <p:cNvPicPr/>
          <p:nvPr/>
        </p:nvPicPr>
        <p:blipFill>
          <a:blip r:embed="rId3"/>
          <a:stretch/>
        </p:blipFill>
        <p:spPr>
          <a:xfrm>
            <a:off x="0" y="0"/>
            <a:ext cx="9143640" cy="5142960"/>
          </a:xfrm>
          <a:prstGeom prst="rect">
            <a:avLst/>
          </a:prstGeom>
          <a:ln w="0">
            <a:noFill/>
          </a:ln>
        </p:spPr>
      </p:pic>
      <p:sp>
        <p:nvSpPr>
          <p:cNvPr id="4" name="PlaceHolder 1"/>
          <p:cNvSpPr>
            <a:spLocks noGrp="1"/>
          </p:cNvSpPr>
          <p:nvPr>
            <p:ph type="title"/>
          </p:nvPr>
        </p:nvSpPr>
        <p:spPr>
          <a:xfrm>
            <a:off x="1975320" y="1220040"/>
            <a:ext cx="5193360" cy="2143440"/>
          </a:xfrm>
          <a:prstGeom prst="rect">
            <a:avLst/>
          </a:prstGeom>
          <a:noFill/>
          <a:ln w="0">
            <a:noFill/>
          </a:ln>
        </p:spPr>
        <p:txBody>
          <a:bodyPr lIns="91440" tIns="91440" rIns="91440" bIns="91440" anchor="b">
            <a:noAutofit/>
          </a:bodyPr>
          <a:lstStyle/>
          <a:p>
            <a:pPr indent="0">
              <a:buNone/>
            </a:pPr>
            <a:r>
              <a:rPr lang="fr-FR" sz="70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88;p20"/>
          <p:cNvPicPr/>
          <p:nvPr/>
        </p:nvPicPr>
        <p:blipFill>
          <a:blip r:embed="rId3"/>
          <a:srcRect l="4095" t="2379" r="4084" b="5801"/>
          <a:stretch/>
        </p:blipFill>
        <p:spPr>
          <a:xfrm rot="10800000" flipH="1">
            <a:off x="0" y="0"/>
            <a:ext cx="9143640" cy="514332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 name="Google Shape;95;p21"/>
          <p:cNvPicPr/>
          <p:nvPr/>
        </p:nvPicPr>
        <p:blipFill>
          <a:blip r:embed="rId3"/>
          <a:srcRect l="10801" t="6044" r="1860" b="6618"/>
          <a:stretch/>
        </p:blipFill>
        <p:spPr>
          <a:xfrm>
            <a:off x="0" y="0"/>
            <a:ext cx="9143640" cy="5143320"/>
          </a:xfrm>
          <a:prstGeom prst="rect">
            <a:avLst/>
          </a:prstGeom>
          <a:ln w="0">
            <a:noFill/>
          </a:ln>
        </p:spPr>
      </p:pic>
      <p:sp>
        <p:nvSpPr>
          <p:cNvPr id="3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00;p22"/>
          <p:cNvPicPr/>
          <p:nvPr/>
        </p:nvPicPr>
        <p:blipFill>
          <a:blip r:embed="rId3"/>
          <a:srcRect l="10801" t="6044" r="1860" b="6618"/>
          <a:stretch/>
        </p:blipFill>
        <p:spPr>
          <a:xfrm>
            <a:off x="0" y="0"/>
            <a:ext cx="9143640" cy="5143320"/>
          </a:xfrm>
          <a:prstGeom prst="rect">
            <a:avLst/>
          </a:prstGeom>
          <a:ln w="0">
            <a:noFill/>
          </a:ln>
        </p:spPr>
      </p:pic>
      <p:sp>
        <p:nvSpPr>
          <p:cNvPr id="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
        <p:nvSpPr>
          <p:cNvPr id="37" name="PlaceHolder 2"/>
          <p:cNvSpPr>
            <a:spLocks noGrp="1"/>
          </p:cNvSpPr>
          <p:nvPr>
            <p:ph type="body"/>
          </p:nvPr>
        </p:nvSpPr>
        <p:spPr>
          <a:xfrm>
            <a:off x="721080" y="1202760"/>
            <a:ext cx="3759120" cy="34084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38" name="PlaceHolder 3"/>
          <p:cNvSpPr>
            <a:spLocks noGrp="1"/>
          </p:cNvSpPr>
          <p:nvPr>
            <p:ph type="body"/>
          </p:nvPr>
        </p:nvSpPr>
        <p:spPr>
          <a:xfrm>
            <a:off x="4663800" y="1836000"/>
            <a:ext cx="3759120" cy="2775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105;p23"/>
          <p:cNvPicPr/>
          <p:nvPr/>
        </p:nvPicPr>
        <p:blipFill>
          <a:blip r:embed="rId3"/>
          <a:srcRect l="4095" t="2379" r="4084" b="5801"/>
          <a:stretch/>
        </p:blipFill>
        <p:spPr>
          <a:xfrm rot="10800000" flipH="1">
            <a:off x="0" y="0"/>
            <a:ext cx="9143640" cy="5143320"/>
          </a:xfrm>
          <a:prstGeom prst="rect">
            <a:avLst/>
          </a:prstGeom>
          <a:ln w="0">
            <a:noFill/>
          </a:ln>
        </p:spPr>
      </p:pic>
      <p:sp>
        <p:nvSpPr>
          <p:cNvPr id="40" name="PlaceHolder 1"/>
          <p:cNvSpPr>
            <a:spLocks noGrp="1"/>
          </p:cNvSpPr>
          <p:nvPr>
            <p:ph type="title"/>
          </p:nvPr>
        </p:nvSpPr>
        <p:spPr>
          <a:xfrm>
            <a:off x="720000" y="444960"/>
            <a:ext cx="6040800" cy="1130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12;p24"/>
          <p:cNvPicPr/>
          <p:nvPr/>
        </p:nvPicPr>
        <p:blipFill>
          <a:blip r:embed="rId3"/>
          <a:srcRect l="8716" t="4478" r="2043" b="6283"/>
          <a:stretch/>
        </p:blipFill>
        <p:spPr>
          <a:xfrm flipH="1">
            <a:off x="360" y="0"/>
            <a:ext cx="9143640" cy="5143320"/>
          </a:xfrm>
          <a:prstGeom prst="rect">
            <a:avLst/>
          </a:prstGeom>
          <a:ln w="0">
            <a:noFill/>
          </a:ln>
        </p:spPr>
      </p:pic>
      <p:sp>
        <p:nvSpPr>
          <p:cNvPr id="4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3" name="Google Shape;121;p25"/>
          <p:cNvPicPr/>
          <p:nvPr/>
        </p:nvPicPr>
        <p:blipFill>
          <a:blip r:embed="rId3"/>
          <a:srcRect l="8716" t="4478" r="2043" b="6283"/>
          <a:stretch/>
        </p:blipFill>
        <p:spPr>
          <a:xfrm>
            <a:off x="0" y="0"/>
            <a:ext cx="9143640" cy="5143320"/>
          </a:xfrm>
          <a:prstGeom prst="rect">
            <a:avLst/>
          </a:prstGeom>
          <a:ln w="0">
            <a:noFill/>
          </a:ln>
        </p:spPr>
      </p:pic>
      <p:sp>
        <p:nvSpPr>
          <p:cNvPr id="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5" name="Google Shape;130;p26"/>
          <p:cNvPicPr/>
          <p:nvPr/>
        </p:nvPicPr>
        <p:blipFill>
          <a:blip r:embed="rId3"/>
          <a:srcRect l="4850" t="9305" r="5990" b="1533"/>
          <a:stretch/>
        </p:blipFill>
        <p:spPr>
          <a:xfrm rot="10800000">
            <a:off x="360" y="0"/>
            <a:ext cx="9143640" cy="5143320"/>
          </a:xfrm>
          <a:prstGeom prst="rect">
            <a:avLst/>
          </a:prstGeom>
          <a:ln w="0">
            <a:noFill/>
          </a:ln>
        </p:spPr>
      </p:pic>
      <p:sp>
        <p:nvSpPr>
          <p:cNvPr id="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7" name="Google Shape;141;p27"/>
          <p:cNvPicPr/>
          <p:nvPr/>
        </p:nvPicPr>
        <p:blipFill>
          <a:blip r:embed="rId3"/>
          <a:srcRect l="10801" t="6044" r="1860" b="6618"/>
          <a:stretch/>
        </p:blipFill>
        <p:spPr>
          <a:xfrm>
            <a:off x="0" y="0"/>
            <a:ext cx="9143640" cy="5143320"/>
          </a:xfrm>
          <a:prstGeom prst="rect">
            <a:avLst/>
          </a:prstGeom>
          <a:ln w="0">
            <a:noFill/>
          </a:ln>
        </p:spPr>
      </p:pic>
      <p:sp>
        <p:nvSpPr>
          <p:cNvPr id="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9" name="Google Shape;154;p28"/>
          <p:cNvPicPr/>
          <p:nvPr/>
        </p:nvPicPr>
        <p:blipFill>
          <a:blip r:embed="rId3"/>
          <a:srcRect l="3473" t="9111" b="5801"/>
          <a:stretch/>
        </p:blipFill>
        <p:spPr>
          <a:xfrm>
            <a:off x="0" y="0"/>
            <a:ext cx="9143640" cy="5143320"/>
          </a:xfrm>
          <a:prstGeom prst="rect">
            <a:avLst/>
          </a:prstGeom>
          <a:ln w="0">
            <a:noFill/>
          </a:ln>
        </p:spPr>
      </p:pic>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 name="Google Shape;169;p29"/>
          <p:cNvPicPr/>
          <p:nvPr/>
        </p:nvPicPr>
        <p:blipFill>
          <a:blip r:embed="rId3"/>
          <a:stretch/>
        </p:blipFill>
        <p:spPr>
          <a:xfrm flipH="1">
            <a:off x="360" y="0"/>
            <a:ext cx="9143640" cy="5143320"/>
          </a:xfrm>
          <a:prstGeom prst="rect">
            <a:avLst/>
          </a:prstGeom>
          <a:ln w="0">
            <a:noFill/>
          </a:ln>
        </p:spPr>
      </p:pic>
      <p:sp>
        <p:nvSpPr>
          <p:cNvPr id="52" name="PlaceHolder 1"/>
          <p:cNvSpPr>
            <a:spLocks noGrp="1"/>
          </p:cNvSpPr>
          <p:nvPr>
            <p:ph type="title"/>
          </p:nvPr>
        </p:nvSpPr>
        <p:spPr>
          <a:xfrm>
            <a:off x="2223720" y="67356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dk1"/>
                </a:solidFill>
                <a:latin typeface="Bai Jamjuree"/>
                <a:ea typeface="Bai Jamjuree"/>
              </a:rPr>
              <a:t>xx%</a:t>
            </a:r>
            <a:endParaRPr lang="fr-FR" sz="4500" b="0" strike="noStrike" spc="-1">
              <a:solidFill>
                <a:schemeClr val="dk1"/>
              </a:solidFill>
              <a:latin typeface="Arial"/>
            </a:endParaRPr>
          </a:p>
        </p:txBody>
      </p:sp>
      <p:sp>
        <p:nvSpPr>
          <p:cNvPr id="53" name="PlaceHolder 2"/>
          <p:cNvSpPr>
            <a:spLocks noGrp="1"/>
          </p:cNvSpPr>
          <p:nvPr>
            <p:ph type="title"/>
          </p:nvPr>
        </p:nvSpPr>
        <p:spPr>
          <a:xfrm>
            <a:off x="2223720" y="202572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dk1"/>
                </a:solidFill>
                <a:latin typeface="Bai Jamjuree"/>
                <a:ea typeface="Bai Jamjuree"/>
              </a:rPr>
              <a:t>xx%</a:t>
            </a:r>
            <a:endParaRPr lang="fr-FR" sz="4500" b="0" strike="noStrike" spc="-1">
              <a:solidFill>
                <a:schemeClr val="dk1"/>
              </a:solidFill>
              <a:latin typeface="Arial"/>
            </a:endParaRPr>
          </a:p>
        </p:txBody>
      </p:sp>
      <p:sp>
        <p:nvSpPr>
          <p:cNvPr id="54" name="PlaceHolder 3"/>
          <p:cNvSpPr>
            <a:spLocks noGrp="1"/>
          </p:cNvSpPr>
          <p:nvPr>
            <p:ph type="title"/>
          </p:nvPr>
        </p:nvSpPr>
        <p:spPr>
          <a:xfrm>
            <a:off x="2223720" y="337788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dk1"/>
                </a:solidFill>
                <a:latin typeface="Bai Jamjuree"/>
                <a:ea typeface="Bai Jamjuree"/>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46;p11"/>
          <p:cNvPicPr/>
          <p:nvPr/>
        </p:nvPicPr>
        <p:blipFill>
          <a:blip r:embed="rId3"/>
          <a:stretch/>
        </p:blipFill>
        <p:spPr>
          <a:xfrm flipH="1">
            <a:off x="360" y="0"/>
            <a:ext cx="9143640" cy="5143320"/>
          </a:xfrm>
          <a:prstGeom prst="rect">
            <a:avLst/>
          </a:prstGeom>
          <a:ln w="0">
            <a:noFill/>
          </a:ln>
        </p:spPr>
      </p:pic>
      <p:sp>
        <p:nvSpPr>
          <p:cNvPr id="6" name="PlaceHolder 1"/>
          <p:cNvSpPr>
            <a:spLocks noGrp="1"/>
          </p:cNvSpPr>
          <p:nvPr>
            <p:ph type="title"/>
          </p:nvPr>
        </p:nvSpPr>
        <p:spPr>
          <a:xfrm>
            <a:off x="1284120" y="1586880"/>
            <a:ext cx="6575760" cy="11869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5" name="Google Shape;177;p30"/>
          <p:cNvPicPr/>
          <p:nvPr/>
        </p:nvPicPr>
        <p:blipFill>
          <a:blip r:embed="rId3"/>
          <a:srcRect t="21736" r="26918" b="5180"/>
          <a:stretch/>
        </p:blipFill>
        <p:spPr>
          <a:xfrm flipH="1">
            <a:off x="360" y="0"/>
            <a:ext cx="9143640" cy="5143320"/>
          </a:xfrm>
          <a:prstGeom prst="rect">
            <a:avLst/>
          </a:prstGeom>
          <a:ln w="0">
            <a:noFill/>
          </a:ln>
        </p:spPr>
      </p:pic>
      <p:sp>
        <p:nvSpPr>
          <p:cNvPr id="56" name="PlaceHolder 1"/>
          <p:cNvSpPr>
            <a:spLocks noGrp="1"/>
          </p:cNvSpPr>
          <p:nvPr>
            <p:ph type="title"/>
          </p:nvPr>
        </p:nvSpPr>
        <p:spPr>
          <a:xfrm>
            <a:off x="1325520" y="1962000"/>
            <a:ext cx="1398600" cy="406440"/>
          </a:xfrm>
          <a:prstGeom prst="rect">
            <a:avLst/>
          </a:prstGeom>
          <a:noFill/>
          <a:ln w="0">
            <a:noFill/>
          </a:ln>
        </p:spPr>
        <p:txBody>
          <a:bodyPr lIns="91440" tIns="91440" rIns="91440" bIns="91440" anchor="ctr">
            <a:noAutofit/>
          </a:bodyPr>
          <a:lstStyle/>
          <a:p>
            <a:pPr indent="0" algn="ctr">
              <a:lnSpc>
                <a:spcPct val="100000"/>
              </a:lnSpc>
              <a:buNone/>
            </a:pPr>
            <a:r>
              <a:rPr lang="fr-FR" sz="2400" b="1" strike="noStrike" spc="-1">
                <a:solidFill>
                  <a:schemeClr val="dk1"/>
                </a:solidFill>
                <a:latin typeface="Bai Jamjuree"/>
                <a:ea typeface="Bai Jamjuree"/>
              </a:rPr>
              <a:t>xx%</a:t>
            </a:r>
            <a:endParaRPr lang="fr-FR" sz="2400" b="0" strike="noStrike" spc="-1">
              <a:solidFill>
                <a:schemeClr val="dk1"/>
              </a:solidFill>
              <a:latin typeface="Arial"/>
            </a:endParaRPr>
          </a:p>
        </p:txBody>
      </p:sp>
      <p:sp>
        <p:nvSpPr>
          <p:cNvPr id="57" name="PlaceHolder 2"/>
          <p:cNvSpPr>
            <a:spLocks noGrp="1"/>
          </p:cNvSpPr>
          <p:nvPr>
            <p:ph type="title"/>
          </p:nvPr>
        </p:nvSpPr>
        <p:spPr>
          <a:xfrm>
            <a:off x="387324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400" b="1" strike="noStrike" spc="-1">
                <a:solidFill>
                  <a:schemeClr val="dk1"/>
                </a:solidFill>
                <a:latin typeface="Bai Jamjuree"/>
                <a:ea typeface="Bai Jamjuree"/>
              </a:rPr>
              <a:t>xx%</a:t>
            </a:r>
            <a:endParaRPr lang="fr-FR" sz="2400" b="0" strike="noStrike" spc="-1">
              <a:solidFill>
                <a:schemeClr val="dk1"/>
              </a:solidFill>
              <a:latin typeface="Arial"/>
            </a:endParaRPr>
          </a:p>
        </p:txBody>
      </p:sp>
      <p:sp>
        <p:nvSpPr>
          <p:cNvPr id="58" name="PlaceHolder 3"/>
          <p:cNvSpPr>
            <a:spLocks noGrp="1"/>
          </p:cNvSpPr>
          <p:nvPr>
            <p:ph type="title"/>
          </p:nvPr>
        </p:nvSpPr>
        <p:spPr>
          <a:xfrm>
            <a:off x="641772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400" b="1" strike="noStrike" spc="-1">
                <a:solidFill>
                  <a:schemeClr val="dk1"/>
                </a:solidFill>
                <a:latin typeface="Bai Jamjuree"/>
                <a:ea typeface="Bai Jamjuree"/>
              </a:rPr>
              <a:t>xx%</a:t>
            </a:r>
            <a:endParaRPr lang="fr-FR" sz="2400" b="0" strike="noStrike" spc="-1">
              <a:solidFill>
                <a:schemeClr val="dk1"/>
              </a:solidFill>
              <a:latin typeface="Arial"/>
            </a:endParaRPr>
          </a:p>
        </p:txBody>
      </p:sp>
      <p:sp>
        <p:nvSpPr>
          <p:cNvPr id="59"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18;p4"/>
          <p:cNvPicPr/>
          <p:nvPr/>
        </p:nvPicPr>
        <p:blipFill>
          <a:blip r:embed="rId3"/>
          <a:srcRect l="10732" t="2250" r="2354" b="10835"/>
          <a:stretch/>
        </p:blipFill>
        <p:spPr>
          <a:xfrm>
            <a:off x="0" y="0"/>
            <a:ext cx="9143640" cy="5143320"/>
          </a:xfrm>
          <a:prstGeom prst="rect">
            <a:avLst/>
          </a:prstGeom>
          <a:ln w="0">
            <a:noFill/>
          </a:ln>
        </p:spPr>
      </p:pic>
      <p:sp>
        <p:nvSpPr>
          <p:cNvPr id="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
        <p:nvSpPr>
          <p:cNvPr id="62" name="PlaceHolder 2"/>
          <p:cNvSpPr>
            <a:spLocks noGrp="1"/>
          </p:cNvSpPr>
          <p:nvPr>
            <p:ph type="body"/>
          </p:nvPr>
        </p:nvSpPr>
        <p:spPr>
          <a:xfrm>
            <a:off x="720000" y="1215720"/>
            <a:ext cx="7703640" cy="326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9" name="Google Shape;194;p32"/>
          <p:cNvPicPr/>
          <p:nvPr/>
        </p:nvPicPr>
        <p:blipFill>
          <a:blip r:embed="rId3"/>
          <a:stretch/>
        </p:blipFill>
        <p:spPr>
          <a:xfrm rot="10800000">
            <a:off x="360" y="0"/>
            <a:ext cx="9143640" cy="51433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196;p33"/>
          <p:cNvPicPr/>
          <p:nvPr/>
        </p:nvPicPr>
        <p:blipFill>
          <a:blip r:embed="rId3"/>
          <a:stretch/>
        </p:blipFill>
        <p:spPr>
          <a:xfrm>
            <a:off x="0" y="0"/>
            <a:ext cx="9143640" cy="5142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 name="Google Shape;22;p5"/>
          <p:cNvPicPr/>
          <p:nvPr/>
        </p:nvPicPr>
        <p:blipFill>
          <a:blip r:embed="rId3"/>
          <a:srcRect l="6452" t="6453" r="6452" b="6453"/>
          <a:stretch/>
        </p:blipFill>
        <p:spPr>
          <a:xfrm>
            <a:off x="0" y="0"/>
            <a:ext cx="9143640" cy="514332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6" name="Google Shape;29;p6"/>
          <p:cNvPicPr/>
          <p:nvPr/>
        </p:nvPicPr>
        <p:blipFill>
          <a:blip r:embed="rId3"/>
          <a:srcRect l="10931" t="12963" r="7166" b="8658"/>
          <a:stretch/>
        </p:blipFill>
        <p:spPr>
          <a:xfrm rot="10800000" flipH="1">
            <a:off x="0" y="0"/>
            <a:ext cx="9143640" cy="5143320"/>
          </a:xfrm>
          <a:prstGeom prst="rect">
            <a:avLst/>
          </a:prstGeom>
          <a:ln w="0">
            <a:noFill/>
          </a:ln>
        </p:spPr>
      </p:pic>
      <p:sp>
        <p:nvSpPr>
          <p:cNvPr id="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9" name="Google Shape;32;p7"/>
          <p:cNvPicPr/>
          <p:nvPr/>
        </p:nvPicPr>
        <p:blipFill>
          <a:blip r:embed="rId3"/>
          <a:stretch/>
        </p:blipFill>
        <p:spPr>
          <a:xfrm rot="10800000">
            <a:off x="3960" y="0"/>
            <a:ext cx="9143640" cy="5143320"/>
          </a:xfrm>
          <a:prstGeom prst="rect">
            <a:avLst/>
          </a:prstGeom>
          <a:ln w="0">
            <a:noFill/>
          </a:ln>
        </p:spPr>
      </p:pic>
      <p:sp>
        <p:nvSpPr>
          <p:cNvPr id="80"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1" name="Google Shape;36;p8"/>
          <p:cNvPicPr/>
          <p:nvPr/>
        </p:nvPicPr>
        <p:blipFill>
          <a:blip r:embed="rId3"/>
          <a:stretch/>
        </p:blipFill>
        <p:spPr>
          <a:xfrm rot="10800000" flipH="1">
            <a:off x="3600" y="0"/>
            <a:ext cx="9143640" cy="5143320"/>
          </a:xfrm>
          <a:prstGeom prst="rect">
            <a:avLst/>
          </a:prstGeom>
          <a:ln w="0">
            <a:noFill/>
          </a:ln>
        </p:spPr>
      </p:pic>
      <p:sp>
        <p:nvSpPr>
          <p:cNvPr id="82"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3" name="Google Shape;39;p9"/>
          <p:cNvPicPr/>
          <p:nvPr/>
        </p:nvPicPr>
        <p:blipFill>
          <a:blip r:embed="rId3"/>
          <a:stretch/>
        </p:blipFill>
        <p:spPr>
          <a:xfrm>
            <a:off x="0" y="0"/>
            <a:ext cx="9143640" cy="5143320"/>
          </a:xfrm>
          <a:prstGeom prst="rect">
            <a:avLst/>
          </a:prstGeom>
          <a:ln w="0">
            <a:noFill/>
          </a:ln>
        </p:spPr>
      </p:pic>
      <p:sp>
        <p:nvSpPr>
          <p:cNvPr id="84" name="PlaceHolder 1"/>
          <p:cNvSpPr>
            <a:spLocks noGrp="1"/>
          </p:cNvSpPr>
          <p:nvPr>
            <p:ph type="title"/>
          </p:nvPr>
        </p:nvSpPr>
        <p:spPr>
          <a:xfrm>
            <a:off x="2203920" y="1511640"/>
            <a:ext cx="473580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sp>
        <p:nvSpPr>
          <p:cNvPr id="8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6"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87" name="PlaceHolder 2"/>
          <p:cNvSpPr>
            <a:spLocks noGrp="1"/>
          </p:cNvSpPr>
          <p:nvPr>
            <p:ph type="title"/>
          </p:nvPr>
        </p:nvSpPr>
        <p:spPr>
          <a:xfrm>
            <a:off x="713160" y="517320"/>
            <a:ext cx="3617280" cy="109980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51;p13"/>
          <p:cNvPicPr/>
          <p:nvPr/>
        </p:nvPicPr>
        <p:blipFill>
          <a:blip r:embed="rId3"/>
          <a:stretch/>
        </p:blipFill>
        <p:spPr>
          <a:xfrm rot="10800000" flipH="1">
            <a:off x="0" y="0"/>
            <a:ext cx="9143640" cy="5143320"/>
          </a:xfrm>
          <a:prstGeom prst="rect">
            <a:avLst/>
          </a:prstGeom>
          <a:ln w="0">
            <a:noFill/>
          </a:ln>
        </p:spPr>
      </p:pic>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
        <p:nvSpPr>
          <p:cNvPr id="9" name="PlaceHolder 2"/>
          <p:cNvSpPr>
            <a:spLocks noGrp="1"/>
          </p:cNvSpPr>
          <p:nvPr>
            <p:ph type="title"/>
          </p:nvPr>
        </p:nvSpPr>
        <p:spPr>
          <a:xfrm>
            <a:off x="732240" y="1749960"/>
            <a:ext cx="952560" cy="572400"/>
          </a:xfrm>
          <a:prstGeom prst="rect">
            <a:avLst/>
          </a:prstGeom>
          <a:noFill/>
          <a:ln w="0">
            <a:noFill/>
          </a:ln>
        </p:spPr>
        <p:txBody>
          <a:bodyPr lIns="91440" tIns="91440" rIns="91440" bIns="91440" anchor="ctr">
            <a:noAutofit/>
          </a:bodyPr>
          <a:lstStyle/>
          <a:p>
            <a:pPr indent="0">
              <a:lnSpc>
                <a:spcPct val="100000"/>
              </a:lnSpc>
              <a:buNone/>
            </a:pPr>
            <a:r>
              <a:rPr lang="fr-FR" sz="3600" b="1" strike="noStrike" spc="-1">
                <a:solidFill>
                  <a:schemeClr val="accent3"/>
                </a:solidFill>
                <a:latin typeface="Bai Jamjuree"/>
                <a:ea typeface="Bai Jamjuree"/>
              </a:rPr>
              <a:t>xx%</a:t>
            </a:r>
            <a:endParaRPr lang="fr-FR" sz="3600" b="0" strike="noStrike" spc="-1">
              <a:solidFill>
                <a:schemeClr val="dk1"/>
              </a:solidFill>
              <a:latin typeface="Arial"/>
            </a:endParaRPr>
          </a:p>
        </p:txBody>
      </p:sp>
      <p:sp>
        <p:nvSpPr>
          <p:cNvPr id="10" name="PlaceHolder 3"/>
          <p:cNvSpPr>
            <a:spLocks noGrp="1"/>
          </p:cNvSpPr>
          <p:nvPr>
            <p:ph type="title"/>
          </p:nvPr>
        </p:nvSpPr>
        <p:spPr>
          <a:xfrm>
            <a:off x="3393360" y="1749960"/>
            <a:ext cx="952560" cy="572400"/>
          </a:xfrm>
          <a:prstGeom prst="rect">
            <a:avLst/>
          </a:prstGeom>
          <a:noFill/>
          <a:ln w="0">
            <a:noFill/>
          </a:ln>
        </p:spPr>
        <p:txBody>
          <a:bodyPr lIns="91440" tIns="91440" rIns="91440" bIns="91440" anchor="ctr">
            <a:noAutofit/>
          </a:bodyPr>
          <a:lstStyle/>
          <a:p>
            <a:pPr indent="0">
              <a:lnSpc>
                <a:spcPct val="100000"/>
              </a:lnSpc>
              <a:buNone/>
            </a:pPr>
            <a:r>
              <a:rPr lang="fr-FR" sz="3600" b="1" strike="noStrike" spc="-1">
                <a:solidFill>
                  <a:schemeClr val="accent3"/>
                </a:solidFill>
                <a:latin typeface="Bai Jamjuree"/>
                <a:ea typeface="Bai Jamjuree"/>
              </a:rPr>
              <a:t>xx%</a:t>
            </a:r>
            <a:endParaRPr lang="fr-FR" sz="3600" b="0" strike="noStrike" spc="-1">
              <a:solidFill>
                <a:schemeClr val="dk1"/>
              </a:solidFill>
              <a:latin typeface="Arial"/>
            </a:endParaRPr>
          </a:p>
        </p:txBody>
      </p:sp>
      <p:sp>
        <p:nvSpPr>
          <p:cNvPr id="11" name="PlaceHolder 4"/>
          <p:cNvSpPr>
            <a:spLocks noGrp="1"/>
          </p:cNvSpPr>
          <p:nvPr>
            <p:ph type="title"/>
          </p:nvPr>
        </p:nvSpPr>
        <p:spPr>
          <a:xfrm>
            <a:off x="6054480" y="1749960"/>
            <a:ext cx="952560" cy="572400"/>
          </a:xfrm>
          <a:prstGeom prst="rect">
            <a:avLst/>
          </a:prstGeom>
          <a:noFill/>
          <a:ln w="0">
            <a:noFill/>
          </a:ln>
        </p:spPr>
        <p:txBody>
          <a:bodyPr lIns="91440" tIns="91440" rIns="91440" bIns="91440" anchor="ctr">
            <a:noAutofit/>
          </a:bodyPr>
          <a:lstStyle/>
          <a:p>
            <a:pPr indent="0">
              <a:lnSpc>
                <a:spcPct val="100000"/>
              </a:lnSpc>
              <a:buNone/>
            </a:pPr>
            <a:r>
              <a:rPr lang="fr-FR" sz="3600" b="1" strike="noStrike" spc="-1">
                <a:solidFill>
                  <a:schemeClr val="accent3"/>
                </a:solidFill>
                <a:latin typeface="Bai Jamjuree"/>
                <a:ea typeface="Bai Jamjuree"/>
              </a:rPr>
              <a:t>xx%</a:t>
            </a:r>
            <a:endParaRPr lang="fr-FR" sz="3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6" name="Google Shape;68;p15"/>
          <p:cNvPicPr/>
          <p:nvPr/>
        </p:nvPicPr>
        <p:blipFill>
          <a:blip r:embed="rId3"/>
          <a:stretch/>
        </p:blipFill>
        <p:spPr>
          <a:xfrm rot="10800000" flipH="1">
            <a:off x="0" y="0"/>
            <a:ext cx="9143640" cy="5143320"/>
          </a:xfrm>
          <a:prstGeom prst="rect">
            <a:avLst/>
          </a:prstGeom>
          <a:ln w="0">
            <a:noFill/>
          </a:ln>
        </p:spPr>
      </p:pic>
      <p:sp>
        <p:nvSpPr>
          <p:cNvPr id="17" name="PlaceHolder 1"/>
          <p:cNvSpPr>
            <a:spLocks noGrp="1"/>
          </p:cNvSpPr>
          <p:nvPr>
            <p:ph type="title"/>
          </p:nvPr>
        </p:nvSpPr>
        <p:spPr>
          <a:xfrm>
            <a:off x="2539080" y="3122280"/>
            <a:ext cx="5378040" cy="66132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 name="Google Shape;72;p16"/>
          <p:cNvPicPr/>
          <p:nvPr/>
        </p:nvPicPr>
        <p:blipFill>
          <a:blip r:embed="rId3"/>
          <a:srcRect t="6499" r="5828" b="6499"/>
          <a:stretch/>
        </p:blipFill>
        <p:spPr>
          <a:xfrm>
            <a:off x="0" y="0"/>
            <a:ext cx="9143640" cy="5143320"/>
          </a:xfrm>
          <a:prstGeom prst="rect">
            <a:avLst/>
          </a:prstGeom>
          <a:ln w="0">
            <a:noFill/>
          </a:ln>
        </p:spPr>
      </p:pic>
      <p:sp>
        <p:nvSpPr>
          <p:cNvPr id="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0" name="Google Shape;75;p17"/>
          <p:cNvPicPr/>
          <p:nvPr/>
        </p:nvPicPr>
        <p:blipFill>
          <a:blip r:embed="rId3"/>
          <a:srcRect r="7112" b="7113"/>
          <a:stretch/>
        </p:blipFill>
        <p:spPr>
          <a:xfrm flipH="1">
            <a:off x="360" y="0"/>
            <a:ext cx="9143640" cy="5143320"/>
          </a:xfrm>
          <a:prstGeom prst="rect">
            <a:avLst/>
          </a:prstGeom>
          <a:ln w="0">
            <a:noFill/>
          </a:ln>
        </p:spPr>
      </p:pic>
      <p:sp>
        <p:nvSpPr>
          <p:cNvPr id="21" name="PlaceHolder 1"/>
          <p:cNvSpPr>
            <a:spLocks noGrp="1"/>
          </p:cNvSpPr>
          <p:nvPr>
            <p:ph type="title"/>
          </p:nvPr>
        </p:nvSpPr>
        <p:spPr>
          <a:xfrm>
            <a:off x="909720" y="829440"/>
            <a:ext cx="2909520" cy="229572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sp>
        <p:nvSpPr>
          <p:cNvPr id="22" name="PlaceHolder 2"/>
          <p:cNvSpPr>
            <a:spLocks noGrp="1"/>
          </p:cNvSpPr>
          <p:nvPr>
            <p:ph type="body"/>
          </p:nvPr>
        </p:nvSpPr>
        <p:spPr>
          <a:xfrm>
            <a:off x="4448880" y="681840"/>
            <a:ext cx="3713400" cy="377964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 name="Google Shape;80;p18"/>
          <p:cNvPicPr/>
          <p:nvPr/>
        </p:nvPicPr>
        <p:blipFill>
          <a:blip r:embed="rId3"/>
          <a:stretch/>
        </p:blipFill>
        <p:spPr>
          <a:xfrm rot="10800000" flipH="1">
            <a:off x="0" y="0"/>
            <a:ext cx="9143640" cy="5143320"/>
          </a:xfrm>
          <a:prstGeom prst="rect">
            <a:avLst/>
          </a:prstGeom>
          <a:ln w="0">
            <a:noFill/>
          </a:ln>
        </p:spPr>
      </p:pic>
      <p:sp>
        <p:nvSpPr>
          <p:cNvPr id="24" name="PlaceHolder 1"/>
          <p:cNvSpPr>
            <a:spLocks noGrp="1"/>
          </p:cNvSpPr>
          <p:nvPr>
            <p:ph type="title"/>
          </p:nvPr>
        </p:nvSpPr>
        <p:spPr>
          <a:xfrm>
            <a:off x="865800" y="1491840"/>
            <a:ext cx="2766600" cy="116424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5" name="Google Shape;84;p19"/>
          <p:cNvPicPr/>
          <p:nvPr/>
        </p:nvPicPr>
        <p:blipFill>
          <a:blip r:embed="rId3"/>
          <a:srcRect l="5328" t="5328"/>
          <a:stretch/>
        </p:blipFill>
        <p:spPr>
          <a:xfrm flipH="1">
            <a:off x="360" y="0"/>
            <a:ext cx="9143640" cy="5143320"/>
          </a:xfrm>
          <a:prstGeom prst="rect">
            <a:avLst/>
          </a:prstGeom>
          <a:ln w="0">
            <a:noFill/>
          </a:ln>
        </p:spPr>
      </p:pic>
      <p:sp>
        <p:nvSpPr>
          <p:cNvPr id="26" name="PlaceHolder 1"/>
          <p:cNvSpPr>
            <a:spLocks noGrp="1"/>
          </p:cNvSpPr>
          <p:nvPr>
            <p:ph type="title"/>
          </p:nvPr>
        </p:nvSpPr>
        <p:spPr>
          <a:xfrm>
            <a:off x="5607000" y="1501200"/>
            <a:ext cx="2678760" cy="106056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hyperlink" Target="https://arxiv.org/abs/1812.08008"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2"/>
          <p:cNvSpPr>
            <a:spLocks noGrp="1"/>
          </p:cNvSpPr>
          <p:nvPr>
            <p:ph type="subTitle"/>
          </p:nvPr>
        </p:nvSpPr>
        <p:spPr>
          <a:xfrm>
            <a:off x="1928794" y="3000378"/>
            <a:ext cx="5190840" cy="475920"/>
          </a:xfrm>
          <a:prstGeom prst="rect">
            <a:avLst/>
          </a:prstGeom>
          <a:noFill/>
          <a:ln w="0">
            <a:noFill/>
          </a:ln>
        </p:spPr>
        <p:txBody>
          <a:bodyPr lIns="91440" tIns="91440" rIns="91440" bIns="91440" anchor="t">
            <a:normAutofit fontScale="94443"/>
          </a:bodyPr>
          <a:lstStyle/>
          <a:p>
            <a:pPr indent="0" algn="ctr">
              <a:lnSpc>
                <a:spcPct val="100000"/>
              </a:lnSpc>
              <a:buNone/>
              <a:tabLst>
                <a:tab pos="0" algn="l"/>
              </a:tabLst>
            </a:pPr>
            <a:r>
              <a:rPr lang="en-GB" sz="1600" b="0" u="sng" strike="noStrike" spc="-1" dirty="0" smtClean="0">
                <a:solidFill>
                  <a:schemeClr val="dk2"/>
                </a:solidFill>
                <a:latin typeface="Fira Sans"/>
                <a:ea typeface="Fira Sans"/>
              </a:rPr>
              <a:t>3D-image and video Pose detection</a:t>
            </a:r>
            <a:r>
              <a:rPr lang="en" sz="1600" b="0" u="sng" strike="noStrike" spc="-1" dirty="0" smtClean="0">
                <a:solidFill>
                  <a:schemeClr val="dk2"/>
                </a:solidFill>
                <a:latin typeface="Fira Sans"/>
                <a:ea typeface="Fira Sans"/>
              </a:rPr>
              <a:t> </a:t>
            </a:r>
            <a:endParaRPr lang="en-US" sz="1600" b="0" u="sng" strike="noStrike" spc="-1" dirty="0">
              <a:solidFill>
                <a:srgbClr val="000000"/>
              </a:solidFill>
              <a:latin typeface="OpenSymbol"/>
            </a:endParaRPr>
          </a:p>
        </p:txBody>
      </p:sp>
      <p:sp>
        <p:nvSpPr>
          <p:cNvPr id="4" name="Rectangle 3"/>
          <p:cNvSpPr/>
          <p:nvPr/>
        </p:nvSpPr>
        <p:spPr>
          <a:xfrm>
            <a:off x="500034" y="1214428"/>
            <a:ext cx="8072494" cy="1754326"/>
          </a:xfrm>
          <a:prstGeom prst="rect">
            <a:avLst/>
          </a:prstGeom>
        </p:spPr>
        <p:txBody>
          <a:bodyPr wrap="square">
            <a:spAutoFit/>
          </a:bodyPr>
          <a:lstStyle/>
          <a:p>
            <a:pPr algn="ctr"/>
            <a:r>
              <a:rPr lang="en-GB" sz="5400" dirty="0" smtClean="0"/>
              <a:t>Pose Detection using </a:t>
            </a:r>
          </a:p>
          <a:p>
            <a:pPr algn="ctr"/>
            <a:r>
              <a:rPr lang="en-GB" sz="5400" dirty="0"/>
              <a:t>D</a:t>
            </a:r>
            <a:r>
              <a:rPr lang="en-GB" sz="5400" dirty="0" smtClean="0"/>
              <a:t>eep </a:t>
            </a:r>
            <a:r>
              <a:rPr lang="en-GB" sz="5400" dirty="0"/>
              <a:t>L</a:t>
            </a:r>
            <a:r>
              <a:rPr lang="en-GB" sz="5400" dirty="0" smtClean="0"/>
              <a:t>earning</a:t>
            </a:r>
            <a:endParaRPr lang="en-GB" sz="5400" dirty="0"/>
          </a:p>
        </p:txBody>
      </p:sp>
      <p:sp>
        <p:nvSpPr>
          <p:cNvPr id="5" name="PlaceHolder 2"/>
          <p:cNvSpPr>
            <a:spLocks noGrp="1"/>
          </p:cNvSpPr>
          <p:nvPr>
            <p:ph type="subTitle"/>
          </p:nvPr>
        </p:nvSpPr>
        <p:spPr>
          <a:xfrm>
            <a:off x="5643570" y="3571882"/>
            <a:ext cx="3357586" cy="1571618"/>
          </a:xfrm>
          <a:prstGeom prst="rect">
            <a:avLst/>
          </a:prstGeom>
          <a:noFill/>
          <a:ln w="0">
            <a:noFill/>
          </a:ln>
        </p:spPr>
        <p:txBody>
          <a:bodyPr lIns="91440" tIns="91440" rIns="91440" bIns="91440" anchor="t">
            <a:normAutofit fontScale="94443"/>
          </a:bodyPr>
          <a:lstStyle/>
          <a:p>
            <a:pPr indent="0" algn="l">
              <a:lnSpc>
                <a:spcPct val="100000"/>
              </a:lnSpc>
              <a:buNone/>
              <a:tabLst>
                <a:tab pos="0" algn="l"/>
              </a:tabLst>
            </a:pPr>
            <a:endParaRPr lang="en-US" sz="1600" u="sng" spc="-1" dirty="0" smtClean="0">
              <a:solidFill>
                <a:srgbClr val="000000"/>
              </a:solidFill>
              <a:latin typeface="OpenSymbol"/>
            </a:endParaRPr>
          </a:p>
          <a:p>
            <a:pPr indent="0" algn="l">
              <a:lnSpc>
                <a:spcPct val="100000"/>
              </a:lnSpc>
              <a:buNone/>
              <a:tabLst>
                <a:tab pos="0" algn="l"/>
              </a:tabLst>
            </a:pPr>
            <a:r>
              <a:rPr lang="en-US" sz="1600" u="sng" spc="-1" dirty="0" smtClean="0">
                <a:solidFill>
                  <a:srgbClr val="000000"/>
                </a:solidFill>
                <a:latin typeface="OpenSymbol"/>
              </a:rPr>
              <a:t>c</a:t>
            </a:r>
            <a:r>
              <a:rPr lang="en-US" sz="1600" b="0" u="sng" strike="noStrike" spc="-1" dirty="0" smtClean="0">
                <a:solidFill>
                  <a:srgbClr val="000000"/>
                </a:solidFill>
                <a:latin typeface="OpenSymbol"/>
              </a:rPr>
              <a:t>b.sc.uaie24101 -  G.S </a:t>
            </a:r>
            <a:r>
              <a:rPr lang="en-US" sz="1600" b="0" u="sng" strike="noStrike" spc="-1" dirty="0" err="1" smtClean="0">
                <a:solidFill>
                  <a:srgbClr val="000000"/>
                </a:solidFill>
                <a:latin typeface="OpenSymbol"/>
              </a:rPr>
              <a:t>Aakash</a:t>
            </a:r>
            <a:endParaRPr lang="en-US" sz="1600" b="0" u="sng" strike="noStrike" spc="-1" dirty="0" smtClean="0">
              <a:solidFill>
                <a:srgbClr val="000000"/>
              </a:solidFill>
              <a:latin typeface="OpenSymbol"/>
            </a:endParaRPr>
          </a:p>
          <a:p>
            <a:pPr indent="0" algn="l">
              <a:lnSpc>
                <a:spcPct val="100000"/>
              </a:lnSpc>
              <a:buNone/>
              <a:tabLst>
                <a:tab pos="0" algn="l"/>
              </a:tabLst>
            </a:pPr>
            <a:r>
              <a:rPr lang="en-US" sz="1600" u="sng" spc="-1" dirty="0" smtClean="0">
                <a:solidFill>
                  <a:srgbClr val="000000"/>
                </a:solidFill>
                <a:latin typeface="OpenSymbol"/>
              </a:rPr>
              <a:t>c</a:t>
            </a:r>
            <a:r>
              <a:rPr lang="en-US" sz="1600" b="0" u="sng" strike="noStrike" spc="-1" dirty="0" smtClean="0">
                <a:solidFill>
                  <a:srgbClr val="000000"/>
                </a:solidFill>
                <a:latin typeface="OpenSymbol"/>
              </a:rPr>
              <a:t>b.sc.uaie24141 -  </a:t>
            </a:r>
            <a:r>
              <a:rPr lang="en-US" sz="1600" b="0" u="sng" strike="noStrike" spc="-1" dirty="0" err="1" smtClean="0">
                <a:solidFill>
                  <a:srgbClr val="000000"/>
                </a:solidFill>
                <a:latin typeface="OpenSymbol"/>
              </a:rPr>
              <a:t>Neeraj</a:t>
            </a:r>
            <a:endParaRPr lang="en-US" sz="1600" b="0" u="sng" strike="noStrike" spc="-1" dirty="0" smtClean="0">
              <a:solidFill>
                <a:srgbClr val="000000"/>
              </a:solidFill>
              <a:latin typeface="OpenSymbol"/>
            </a:endParaRPr>
          </a:p>
          <a:p>
            <a:pPr algn="l">
              <a:tabLst>
                <a:tab pos="0" algn="l"/>
              </a:tabLst>
            </a:pPr>
            <a:r>
              <a:rPr lang="en-US" sz="1600" u="sng" spc="-1" dirty="0" smtClean="0">
                <a:solidFill>
                  <a:srgbClr val="000000"/>
                </a:solidFill>
                <a:latin typeface="OpenSymbol"/>
              </a:rPr>
              <a:t>c</a:t>
            </a:r>
            <a:r>
              <a:rPr lang="en-US" sz="1600" b="0" u="sng" strike="noStrike" spc="-1" dirty="0" smtClean="0">
                <a:solidFill>
                  <a:srgbClr val="000000"/>
                </a:solidFill>
                <a:latin typeface="OpenSymbol"/>
              </a:rPr>
              <a:t>b.sc.uaie24142 -  </a:t>
            </a:r>
            <a:r>
              <a:rPr lang="en-US" sz="1600" b="0" u="sng" strike="noStrike" spc="-1" dirty="0" err="1" smtClean="0">
                <a:solidFill>
                  <a:srgbClr val="000000"/>
                </a:solidFill>
                <a:latin typeface="OpenSymbol"/>
              </a:rPr>
              <a:t>K.Nithin</a:t>
            </a:r>
            <a:endParaRPr lang="en-US" sz="1600" b="0" u="sng" strike="noStrike" spc="-1" dirty="0" smtClean="0">
              <a:solidFill>
                <a:srgbClr val="000000"/>
              </a:solidFill>
              <a:latin typeface="OpenSymbol"/>
            </a:endParaRPr>
          </a:p>
          <a:p>
            <a:pPr algn="l">
              <a:tabLst>
                <a:tab pos="0" algn="l"/>
              </a:tabLst>
            </a:pPr>
            <a:r>
              <a:rPr lang="en-US" sz="1600" u="sng" spc="-1" dirty="0" smtClean="0">
                <a:solidFill>
                  <a:srgbClr val="000000"/>
                </a:solidFill>
                <a:latin typeface="OpenSymbol"/>
              </a:rPr>
              <a:t>c</a:t>
            </a:r>
            <a:r>
              <a:rPr lang="en-US" sz="1600" b="0" u="sng" strike="noStrike" spc="-1" dirty="0" smtClean="0">
                <a:solidFill>
                  <a:srgbClr val="000000"/>
                </a:solidFill>
                <a:latin typeface="OpenSymbol"/>
              </a:rPr>
              <a:t>b.sc.uaie24146 -  </a:t>
            </a:r>
            <a:r>
              <a:rPr lang="en-US" sz="1600" b="0" u="sng" strike="noStrike" spc="-1" dirty="0" err="1" smtClean="0">
                <a:solidFill>
                  <a:srgbClr val="000000"/>
                </a:solidFill>
                <a:latin typeface="OpenSymbol"/>
              </a:rPr>
              <a:t>Puneeth</a:t>
            </a:r>
            <a:endParaRPr lang="en-US" sz="1600" b="0" u="sng" strike="noStrike" spc="-1" dirty="0" smtClean="0">
              <a:solidFill>
                <a:srgbClr val="000000"/>
              </a:solidFill>
              <a:latin typeface="OpenSymbol"/>
            </a:endParaRPr>
          </a:p>
          <a:p>
            <a:pPr indent="0" algn="l">
              <a:lnSpc>
                <a:spcPct val="100000"/>
              </a:lnSpc>
              <a:buNone/>
              <a:tabLst>
                <a:tab pos="0" algn="l"/>
              </a:tabLst>
            </a:pPr>
            <a:endParaRPr lang="en-US" sz="1600" b="0" u="sng" strike="noStrike" spc="-1" dirty="0">
              <a:solidFill>
                <a:srgbClr val="000000"/>
              </a:solidFill>
              <a:latin typeface="OpenSymbol"/>
            </a:endParaRPr>
          </a:p>
        </p:txBody>
      </p:sp>
      <p:sp>
        <p:nvSpPr>
          <p:cNvPr id="6" name="Rectangle 5"/>
          <p:cNvSpPr/>
          <p:nvPr/>
        </p:nvSpPr>
        <p:spPr>
          <a:xfrm>
            <a:off x="5000628" y="3500444"/>
            <a:ext cx="4000528" cy="400110"/>
          </a:xfrm>
          <a:prstGeom prst="rect">
            <a:avLst/>
          </a:prstGeom>
        </p:spPr>
        <p:txBody>
          <a:bodyPr wrap="square">
            <a:spAutoFit/>
          </a:bodyPr>
          <a:lstStyle/>
          <a:p>
            <a:pPr algn="ctr"/>
            <a:r>
              <a:rPr lang="en-IN" sz="2000" dirty="0" smtClean="0"/>
              <a:t>Team members</a:t>
            </a:r>
            <a:endParaRPr lang="en-GB" sz="2000"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idx="4294967295"/>
          </p:nvPr>
        </p:nvSpPr>
        <p:spPr>
          <a:xfrm>
            <a:off x="0" y="0"/>
            <a:ext cx="3143272" cy="81887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3200" b="1" strike="noStrike" spc="-1" dirty="0" err="1" smtClean="0">
                <a:solidFill>
                  <a:schemeClr val="dk1"/>
                </a:solidFill>
                <a:latin typeface="Arial"/>
              </a:rPr>
              <a:t>Timeline</a:t>
            </a:r>
            <a:r>
              <a:rPr lang="fr-FR" sz="3200" b="1" strike="noStrike" spc="-1" dirty="0" smtClean="0">
                <a:solidFill>
                  <a:schemeClr val="dk1"/>
                </a:solidFill>
                <a:latin typeface="Arial"/>
              </a:rPr>
              <a:t> :</a:t>
            </a:r>
            <a:endParaRPr lang="fr-FR" sz="3200" b="1" strike="noStrike" spc="-1" dirty="0">
              <a:solidFill>
                <a:schemeClr val="dk1"/>
              </a:solidFill>
              <a:latin typeface="Arial"/>
            </a:endParaRPr>
          </a:p>
        </p:txBody>
      </p:sp>
      <p:sp>
        <p:nvSpPr>
          <p:cNvPr id="4" name="PlaceHolder 2"/>
          <p:cNvSpPr txBox="1">
            <a:spLocks/>
          </p:cNvSpPr>
          <p:nvPr/>
        </p:nvSpPr>
        <p:spPr>
          <a:xfrm>
            <a:off x="928662" y="1000114"/>
            <a:ext cx="5572164" cy="3500462"/>
          </a:xfrm>
          <a:prstGeom prst="rect">
            <a:avLst/>
          </a:prstGeom>
          <a:noFill/>
          <a:ln w="0">
            <a:noFill/>
          </a:ln>
        </p:spPr>
        <p:txBody>
          <a:bodyPr lIns="91440" tIns="91440" rIns="91440" bIns="91440" anchor="t">
            <a:noAutofit/>
          </a:bodyPr>
          <a:lstStyle/>
          <a:p>
            <a:pPr marL="342900" lvl="0" indent="-342900">
              <a:tabLst>
                <a:tab pos="0" algn="l"/>
              </a:tabLst>
            </a:pPr>
            <a:endParaRPr kumimoji="0" lang="en-US" sz="1400" b="0" i="0" u="none" strike="noStrike" kern="0" cap="none" spc="-1" normalizeH="0" baseline="0" noProof="0" dirty="0">
              <a:ln>
                <a:noFill/>
              </a:ln>
              <a:solidFill>
                <a:srgbClr val="000000"/>
              </a:solidFill>
              <a:effectLst/>
              <a:uLnTx/>
              <a:uFillTx/>
              <a:latin typeface="OpenSymbol"/>
            </a:endParaRPr>
          </a:p>
        </p:txBody>
      </p:sp>
      <p:sp>
        <p:nvSpPr>
          <p:cNvPr id="6" name="Rectangle 5"/>
          <p:cNvSpPr/>
          <p:nvPr/>
        </p:nvSpPr>
        <p:spPr>
          <a:xfrm>
            <a:off x="357158" y="642924"/>
            <a:ext cx="8501122" cy="4278094"/>
          </a:xfrm>
          <a:prstGeom prst="rect">
            <a:avLst/>
          </a:prstGeom>
        </p:spPr>
        <p:txBody>
          <a:bodyPr wrap="square">
            <a:spAutoFit/>
          </a:bodyPr>
          <a:lstStyle/>
          <a:p>
            <a:r>
              <a:rPr lang="en-GB" sz="1600" b="1" dirty="0" smtClean="0"/>
              <a:t>First Review :</a:t>
            </a:r>
            <a:r>
              <a:rPr lang="en-GB" sz="1600" dirty="0" smtClean="0"/>
              <a:t> (February 1st Week)</a:t>
            </a:r>
          </a:p>
          <a:p>
            <a:r>
              <a:rPr lang="en-GB" sz="1600" dirty="0" smtClean="0"/>
              <a:t>Define the problem statement and project objectives.</a:t>
            </a:r>
          </a:p>
          <a:p>
            <a:r>
              <a:rPr lang="en-GB" sz="1600" dirty="0" smtClean="0"/>
              <a:t>Conduct a literature review on pose detection techniques.</a:t>
            </a:r>
          </a:p>
          <a:p>
            <a:r>
              <a:rPr lang="en-GB" sz="1600" dirty="0" smtClean="0"/>
              <a:t>Analyze existing methods (</a:t>
            </a:r>
            <a:r>
              <a:rPr lang="en-GB" sz="1600" dirty="0" err="1" smtClean="0"/>
              <a:t>e.g,OpenPose</a:t>
            </a:r>
            <a:r>
              <a:rPr lang="en-GB" sz="1600" dirty="0" smtClean="0"/>
              <a:t>, </a:t>
            </a:r>
            <a:r>
              <a:rPr lang="en-GB" sz="1600" dirty="0" err="1" smtClean="0"/>
              <a:t>Mediapipe</a:t>
            </a:r>
            <a:r>
              <a:rPr lang="en-GB" sz="1600" dirty="0" smtClean="0"/>
              <a:t>).</a:t>
            </a:r>
          </a:p>
          <a:p>
            <a:r>
              <a:rPr lang="en-GB" sz="1600" dirty="0" smtClean="0"/>
              <a:t>Select the methodology (</a:t>
            </a:r>
            <a:r>
              <a:rPr lang="en-GB" sz="1600" dirty="0" err="1" smtClean="0"/>
              <a:t>Keypoint</a:t>
            </a:r>
            <a:r>
              <a:rPr lang="en-GB" sz="1600" dirty="0" smtClean="0"/>
              <a:t> R-CNN, </a:t>
            </a:r>
            <a:r>
              <a:rPr lang="en-GB" sz="1600" dirty="0" err="1" smtClean="0"/>
              <a:t>Mediapipe</a:t>
            </a:r>
            <a:r>
              <a:rPr lang="en-GB" sz="1600" dirty="0" smtClean="0"/>
              <a:t> Pose, or other CNN-based methods).</a:t>
            </a:r>
          </a:p>
          <a:p>
            <a:r>
              <a:rPr lang="en-GB" sz="1600" b="1" dirty="0" smtClean="0"/>
              <a:t>Second Review: </a:t>
            </a:r>
            <a:r>
              <a:rPr lang="en-GB" sz="1600" dirty="0" smtClean="0"/>
              <a:t>(March)</a:t>
            </a:r>
          </a:p>
          <a:p>
            <a:r>
              <a:rPr lang="en-GB" sz="1600" dirty="0" smtClean="0"/>
              <a:t>Implement the pose detection pipeline (pre-processing, ROI extraction, skeleton mapping).</a:t>
            </a:r>
          </a:p>
          <a:p>
            <a:r>
              <a:rPr lang="en-GB" sz="1600" dirty="0" smtClean="0"/>
              <a:t>Develop the pose detection model using a chosen framework (e.g., </a:t>
            </a:r>
            <a:r>
              <a:rPr lang="en-GB" sz="1600" dirty="0" err="1" smtClean="0"/>
              <a:t>Mediapipe</a:t>
            </a:r>
            <a:r>
              <a:rPr lang="en-GB" sz="1600" dirty="0" smtClean="0"/>
              <a:t> or </a:t>
            </a:r>
            <a:r>
              <a:rPr lang="en-GB" sz="1600" dirty="0" err="1" smtClean="0"/>
              <a:t>Keypoint</a:t>
            </a:r>
            <a:r>
              <a:rPr lang="en-GB" sz="1600" dirty="0" smtClean="0"/>
              <a:t> R-CNN).</a:t>
            </a:r>
          </a:p>
          <a:p>
            <a:r>
              <a:rPr lang="en-GB" sz="1600" dirty="0" smtClean="0"/>
              <a:t>Test the model on sample datasets (e.g., COCO, MPII).</a:t>
            </a:r>
          </a:p>
          <a:p>
            <a:r>
              <a:rPr lang="en-GB" sz="1600" b="1" dirty="0" smtClean="0"/>
              <a:t>Third Review:</a:t>
            </a:r>
            <a:r>
              <a:rPr lang="en-GB" sz="1600" dirty="0" smtClean="0"/>
              <a:t> (April 2nd Week)</a:t>
            </a:r>
          </a:p>
          <a:p>
            <a:r>
              <a:rPr lang="en-GB" sz="1600" dirty="0" smtClean="0"/>
              <a:t>Fine-tune the model to improve accuracy for challenging conditions (e.g., occlusions, unusual poses).</a:t>
            </a:r>
          </a:p>
          <a:p>
            <a:r>
              <a:rPr lang="en-GB" sz="1600" dirty="0" smtClean="0"/>
              <a:t>Implement real-time video processing with pose overlays for applications (e.g., fitness, gesture control).</a:t>
            </a:r>
          </a:p>
          <a:p>
            <a:r>
              <a:rPr lang="en-GB" sz="1600" dirty="0" smtClean="0"/>
              <a:t>Evaluate the model's performance on diverse datasets (multi-person detection, sports activities, etc.).</a:t>
            </a:r>
            <a:endParaRPr lang="en-GB" sz="1600"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71406" y="71420"/>
            <a:ext cx="4214842" cy="642924"/>
          </a:xfrm>
          <a:prstGeom prst="rect">
            <a:avLst/>
          </a:prstGeom>
          <a:noFill/>
          <a:ln w="0">
            <a:noFill/>
          </a:ln>
        </p:spPr>
        <p:txBody>
          <a:bodyPr lIns="91440" tIns="91440" rIns="91440" bIns="91440" anchor="b">
            <a:normAutofit/>
          </a:bodyPr>
          <a:lstStyle/>
          <a:p>
            <a:pPr indent="0">
              <a:lnSpc>
                <a:spcPct val="100000"/>
              </a:lnSpc>
              <a:buNone/>
              <a:tabLst>
                <a:tab pos="0" algn="l"/>
              </a:tabLst>
            </a:pPr>
            <a:r>
              <a:rPr lang="en-IN" sz="2400" b="1" strike="noStrike" spc="-1" dirty="0" smtClean="0">
                <a:solidFill>
                  <a:schemeClr val="dk1"/>
                </a:solidFill>
                <a:latin typeface="Bai Jamjuree"/>
                <a:ea typeface="Bai Jamjuree"/>
              </a:rPr>
              <a:t>References used:</a:t>
            </a:r>
            <a:endParaRPr lang="fr-FR" sz="2400" b="0" strike="noStrike" spc="-1" dirty="0">
              <a:solidFill>
                <a:schemeClr val="dk1"/>
              </a:solidFill>
              <a:latin typeface="Arial"/>
            </a:endParaRPr>
          </a:p>
        </p:txBody>
      </p:sp>
      <p:sp>
        <p:nvSpPr>
          <p:cNvPr id="3" name="PlaceHolder 2"/>
          <p:cNvSpPr txBox="1">
            <a:spLocks/>
          </p:cNvSpPr>
          <p:nvPr/>
        </p:nvSpPr>
        <p:spPr>
          <a:xfrm>
            <a:off x="500034" y="928676"/>
            <a:ext cx="8072494" cy="2571768"/>
          </a:xfrm>
          <a:prstGeom prst="rect">
            <a:avLst/>
          </a:prstGeom>
          <a:noFill/>
          <a:ln w="0">
            <a:noFill/>
          </a:ln>
        </p:spPr>
        <p:txBody>
          <a:bodyPr lIns="91440" tIns="91440" rIns="91440" bIns="91440" anchor="t">
            <a:normAutofit fontScale="96933"/>
          </a:bodyPr>
          <a:lstStyle/>
          <a:p>
            <a:r>
              <a:rPr lang="en-GB" sz="1600" dirty="0" smtClean="0"/>
              <a:t>➢ 3D Human Pose Estimation = 2D Pose Estimation + Matching :</a:t>
            </a:r>
          </a:p>
          <a:p>
            <a:r>
              <a:rPr lang="en-GB" sz="1600" u="sng" dirty="0" smtClean="0"/>
              <a:t>https://openaccess.thecvf.com/content_cvpr_2017/papers/Chen_3D_Human_Pose_CVPR_2017_paper.pdf</a:t>
            </a:r>
          </a:p>
          <a:p>
            <a:endParaRPr lang="en-GB" sz="1600" dirty="0" smtClean="0"/>
          </a:p>
          <a:p>
            <a:r>
              <a:rPr lang="en-GB" sz="1600" dirty="0" smtClean="0"/>
              <a:t>➢ </a:t>
            </a:r>
            <a:r>
              <a:rPr lang="en-GB" sz="1600" dirty="0" err="1" smtClean="0"/>
              <a:t>OpenPose</a:t>
            </a:r>
            <a:r>
              <a:rPr lang="en-GB" sz="1600" dirty="0" smtClean="0"/>
              <a:t>: </a:t>
            </a:r>
            <a:r>
              <a:rPr lang="en-GB" sz="1600" dirty="0" err="1" smtClean="0"/>
              <a:t>Realtime</a:t>
            </a:r>
            <a:r>
              <a:rPr lang="en-GB" sz="1600" dirty="0" smtClean="0"/>
              <a:t> Multi-Person 2D Pose Estimation with </a:t>
            </a:r>
            <a:r>
              <a:rPr lang="en-GB" sz="1600" dirty="0" err="1" smtClean="0"/>
              <a:t>OpenCV</a:t>
            </a:r>
            <a:r>
              <a:rPr lang="en-GB" sz="1600" dirty="0" smtClean="0"/>
              <a:t>:</a:t>
            </a:r>
          </a:p>
          <a:p>
            <a:r>
              <a:rPr lang="en-GB" sz="1600" dirty="0" smtClean="0">
                <a:hlinkClick r:id="rId2"/>
              </a:rPr>
              <a:t>https://arxiv.org/abs/1812.08008</a:t>
            </a:r>
            <a:endParaRPr lang="en-GB" sz="1600" dirty="0" smtClean="0"/>
          </a:p>
          <a:p>
            <a:endParaRPr kumimoji="0" lang="en-IN" sz="1600" b="0" i="0" u="none" strike="noStrike" kern="0" cap="none" spc="-1" normalizeH="0" baseline="0" noProof="0" dirty="0" smtClean="0">
              <a:ln>
                <a:noFill/>
              </a:ln>
              <a:solidFill>
                <a:srgbClr val="000000"/>
              </a:solidFill>
              <a:effectLst/>
              <a:uLnTx/>
              <a:uFillTx/>
              <a:latin typeface="OpenSymbol"/>
            </a:endParaRPr>
          </a:p>
          <a:p>
            <a:r>
              <a:rPr lang="en-GB" sz="1600" dirty="0" smtClean="0"/>
              <a:t>➢ A Review on 3D Human Pose Estimation: Datasets, Methods, and Challenges“ </a:t>
            </a:r>
            <a:r>
              <a:rPr lang="en-GB" sz="1600" u="sng" dirty="0" smtClean="0"/>
              <a:t>https://link.springer.com/article/10.1007/s10462-024-11019-3</a:t>
            </a:r>
          </a:p>
          <a:p>
            <a:endParaRPr kumimoji="0" lang="en-US" sz="1600" b="0" i="0" u="none" strike="noStrike" kern="0" cap="none" spc="-1" normalizeH="0" baseline="0" noProof="0" dirty="0">
              <a:ln>
                <a:noFill/>
              </a:ln>
              <a:solidFill>
                <a:srgbClr val="000000"/>
              </a:solidFill>
              <a:effectLst/>
              <a:uLnTx/>
              <a:uFillTx/>
              <a:latin typeface="OpenSymbol"/>
            </a:endParaRPr>
          </a:p>
        </p:txBody>
      </p:sp>
      <p:sp>
        <p:nvSpPr>
          <p:cNvPr id="6" name="PlaceHolder 2"/>
          <p:cNvSpPr txBox="1">
            <a:spLocks/>
          </p:cNvSpPr>
          <p:nvPr/>
        </p:nvSpPr>
        <p:spPr>
          <a:xfrm>
            <a:off x="714348" y="3143254"/>
            <a:ext cx="8072494" cy="1785950"/>
          </a:xfrm>
          <a:prstGeom prst="rect">
            <a:avLst/>
          </a:prstGeom>
          <a:noFill/>
          <a:ln w="0">
            <a:noFill/>
          </a:ln>
        </p:spPr>
        <p:txBody>
          <a:bodyPr lIns="91440" tIns="91440" rIns="91440" bIns="91440" anchor="t">
            <a:normAutofit fontScale="96933"/>
          </a:bodyPr>
          <a:lstStyle/>
          <a:p>
            <a:endParaRPr kumimoji="0" lang="en-US" sz="1600" b="0" i="0" u="none" strike="noStrike" kern="0" cap="none" spc="-1" normalizeH="0" baseline="0" noProof="0" dirty="0">
              <a:ln>
                <a:noFill/>
              </a:ln>
              <a:solidFill>
                <a:srgbClr val="000000"/>
              </a:solidFill>
              <a:effectLst/>
              <a:uLnTx/>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0034" y="642924"/>
            <a:ext cx="2914200" cy="6429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400" b="1" strike="noStrike" spc="-1" dirty="0" smtClean="0">
                <a:solidFill>
                  <a:schemeClr val="dk1"/>
                </a:solidFill>
                <a:latin typeface="Bai Jamjuree"/>
                <a:ea typeface="Bai Jamjuree"/>
              </a:rPr>
              <a:t>Conclusion:</a:t>
            </a:r>
            <a:endParaRPr lang="fr-FR" sz="3400" b="0" strike="noStrike" spc="-1" dirty="0">
              <a:solidFill>
                <a:schemeClr val="dk1"/>
              </a:solidFill>
              <a:latin typeface="Arial"/>
            </a:endParaRPr>
          </a:p>
        </p:txBody>
      </p:sp>
      <p:sp>
        <p:nvSpPr>
          <p:cNvPr id="125" name="PlaceHolder 2"/>
          <p:cNvSpPr>
            <a:spLocks noGrp="1"/>
          </p:cNvSpPr>
          <p:nvPr>
            <p:ph type="subTitle"/>
          </p:nvPr>
        </p:nvSpPr>
        <p:spPr>
          <a:xfrm>
            <a:off x="1071538" y="1428742"/>
            <a:ext cx="6500858" cy="3214710"/>
          </a:xfrm>
          <a:prstGeom prst="rect">
            <a:avLst/>
          </a:prstGeom>
          <a:noFill/>
          <a:ln w="0">
            <a:noFill/>
          </a:ln>
        </p:spPr>
        <p:txBody>
          <a:bodyPr lIns="91440" tIns="91440" rIns="91440" bIns="91440" anchor="t">
            <a:normAutofit fontScale="97483"/>
          </a:bodyPr>
          <a:lstStyle/>
          <a:p>
            <a:pPr indent="0">
              <a:lnSpc>
                <a:spcPct val="100000"/>
              </a:lnSpc>
              <a:buNone/>
              <a:tabLst>
                <a:tab pos="0" algn="l"/>
              </a:tabLst>
            </a:pPr>
            <a:r>
              <a:rPr lang="en-GB" sz="1600" b="0" strike="noStrike" spc="-1" dirty="0" smtClean="0">
                <a:solidFill>
                  <a:schemeClr val="dk2"/>
                </a:solidFill>
                <a:latin typeface="Fira Sans"/>
                <a:ea typeface="Fira Sans"/>
              </a:rPr>
              <a:t>Pose detection plays a crucial role in analyzing human movements using deep learning and computer vision techniques. By detecting key points of the body, it enables applications in sports, healthcare, gaming, and security. Using frameworks like </a:t>
            </a:r>
            <a:r>
              <a:rPr lang="en-GB" sz="1600" b="0" strike="noStrike" spc="-1" dirty="0" err="1" smtClean="0">
                <a:solidFill>
                  <a:schemeClr val="dk2"/>
                </a:solidFill>
                <a:latin typeface="Fira Sans"/>
                <a:ea typeface="Fira Sans"/>
              </a:rPr>
              <a:t>Mediapipe</a:t>
            </a:r>
            <a:r>
              <a:rPr lang="en-GB" sz="1600" b="0" strike="noStrike" spc="-1" dirty="0" smtClean="0">
                <a:solidFill>
                  <a:schemeClr val="dk2"/>
                </a:solidFill>
                <a:latin typeface="Fira Sans"/>
                <a:ea typeface="Fira Sans"/>
              </a:rPr>
              <a:t>, it efficiently processes images and videos to provide real-time insights. With mathematical foundations like linear algebra and projection matrices, pose detection enhances accuracy and usability across various domains, making human motion analysis more accessible and effective.</a:t>
            </a:r>
            <a:endParaRPr lang="en-US" sz="1600" b="0" strike="noStrike" spc="-1" dirty="0">
              <a:solidFill>
                <a:srgbClr val="000000"/>
              </a:solidFill>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42844" y="142858"/>
            <a:ext cx="473364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500" b="1" strike="noStrike" spc="-1" dirty="0">
                <a:solidFill>
                  <a:schemeClr val="dk1"/>
                </a:solidFill>
                <a:latin typeface="Bai Jamjuree"/>
                <a:ea typeface="Bai Jamjuree"/>
              </a:rPr>
              <a:t>Introduction</a:t>
            </a:r>
            <a:endParaRPr lang="fr-FR" sz="6500" b="0" strike="noStrike" spc="-1" dirty="0">
              <a:solidFill>
                <a:schemeClr val="dk1"/>
              </a:solidFill>
              <a:latin typeface="Arial"/>
            </a:endParaRPr>
          </a:p>
        </p:txBody>
      </p:sp>
      <p:sp>
        <p:nvSpPr>
          <p:cNvPr id="92" name="PlaceHolder 2"/>
          <p:cNvSpPr>
            <a:spLocks noGrp="1"/>
          </p:cNvSpPr>
          <p:nvPr>
            <p:ph type="subTitle"/>
          </p:nvPr>
        </p:nvSpPr>
        <p:spPr>
          <a:xfrm>
            <a:off x="285720" y="1428742"/>
            <a:ext cx="5143536" cy="2857520"/>
          </a:xfrm>
          <a:prstGeom prst="rect">
            <a:avLst/>
          </a:prstGeom>
          <a:noFill/>
          <a:ln w="0">
            <a:noFill/>
          </a:ln>
        </p:spPr>
        <p:txBody>
          <a:bodyPr lIns="91440" tIns="91440" rIns="91440" bIns="91440" anchor="t">
            <a:normAutofit fontScale="96933"/>
          </a:bodyPr>
          <a:lstStyle/>
          <a:p>
            <a:pPr indent="0" algn="ctr">
              <a:lnSpc>
                <a:spcPct val="100000"/>
              </a:lnSpc>
              <a:buNone/>
              <a:tabLst>
                <a:tab pos="0" algn="l"/>
              </a:tabLst>
            </a:pPr>
            <a:r>
              <a:rPr lang="en" sz="1600" b="0" strike="noStrike" spc="-1" dirty="0" smtClean="0">
                <a:solidFill>
                  <a:schemeClr val="dk2"/>
                </a:solidFill>
                <a:latin typeface="Fira Sans"/>
                <a:ea typeface="Fira Sans"/>
              </a:rPr>
              <a:t>This</a:t>
            </a:r>
            <a:r>
              <a:rPr lang="en-GB" sz="1600" b="0" strike="noStrike" spc="-1" dirty="0" smtClean="0">
                <a:solidFill>
                  <a:schemeClr val="dk2"/>
                </a:solidFill>
                <a:latin typeface="Fira Sans"/>
                <a:ea typeface="Fira Sans"/>
              </a:rPr>
              <a:t> </a:t>
            </a:r>
            <a:r>
              <a:rPr lang="en-GB" sz="1600" spc="-1" dirty="0">
                <a:solidFill>
                  <a:schemeClr val="dk2"/>
                </a:solidFill>
                <a:latin typeface="Fira Sans"/>
                <a:ea typeface="Fira Sans"/>
              </a:rPr>
              <a:t>P</a:t>
            </a:r>
            <a:r>
              <a:rPr lang="en-GB" sz="1600" b="0" strike="noStrike" spc="-1" dirty="0" smtClean="0">
                <a:solidFill>
                  <a:schemeClr val="dk2"/>
                </a:solidFill>
                <a:latin typeface="Fira Sans"/>
                <a:ea typeface="Fira Sans"/>
              </a:rPr>
              <a:t>roject focuses on recognizing and analyzing human body movements and postures using computer vision techniques. By identifying the positions of key points, such as joints (e.g., wrists, elbows, knees), pose detection enables machines to interpret human actions, gestures, and poses in real time or from still </a:t>
            </a:r>
          </a:p>
          <a:p>
            <a:pPr indent="0" algn="ctr">
              <a:lnSpc>
                <a:spcPct val="100000"/>
              </a:lnSpc>
              <a:buNone/>
              <a:tabLst>
                <a:tab pos="0" algn="l"/>
              </a:tabLst>
            </a:pPr>
            <a:r>
              <a:rPr lang="en-GB" sz="1600" b="0" strike="noStrike" spc="-1" dirty="0" smtClean="0">
                <a:solidFill>
                  <a:schemeClr val="dk2"/>
                </a:solidFill>
                <a:latin typeface="Fira Sans"/>
                <a:ea typeface="Fira Sans"/>
              </a:rPr>
              <a:t>images.</a:t>
            </a:r>
            <a:r>
              <a:rPr lang="en" sz="1600" b="0" strike="noStrike" spc="-1" dirty="0" smtClean="0">
                <a:solidFill>
                  <a:schemeClr val="dk2"/>
                </a:solidFill>
                <a:latin typeface="Fira Sans"/>
                <a:ea typeface="Fira Sans"/>
              </a:rPr>
              <a:t> </a:t>
            </a:r>
            <a:endParaRPr lang="en-US" sz="1600" b="0" strike="noStrike" spc="-1" dirty="0">
              <a:solidFill>
                <a:srgbClr val="000000"/>
              </a:solidFill>
              <a:latin typeface="OpenSymbol"/>
            </a:endParaRPr>
          </a:p>
        </p:txBody>
      </p:sp>
      <p:pic>
        <p:nvPicPr>
          <p:cNvPr id="15362" name="Picture 2" descr="Enabling Health and Fitness Apps with Human Pose Detection Using No-Code AI  - DeepLobe"/>
          <p:cNvPicPr>
            <a:picLocks noChangeAspect="1" noChangeArrowheads="1"/>
          </p:cNvPicPr>
          <p:nvPr/>
        </p:nvPicPr>
        <p:blipFill>
          <a:blip r:embed="rId2"/>
          <a:srcRect/>
          <a:stretch>
            <a:fillRect/>
          </a:stretch>
        </p:blipFill>
        <p:spPr bwMode="auto">
          <a:xfrm>
            <a:off x="5357818" y="928676"/>
            <a:ext cx="3500430" cy="3714776"/>
          </a:xfrm>
          <a:prstGeom prst="rect">
            <a:avLst/>
          </a:prstGeom>
          <a:noFill/>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idx="4294967295"/>
          </p:nvPr>
        </p:nvSpPr>
        <p:spPr>
          <a:xfrm>
            <a:off x="-857288" y="142858"/>
            <a:ext cx="5790984" cy="81887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GB" sz="3200" b="1" strike="noStrike" spc="-1" dirty="0" smtClean="0">
                <a:solidFill>
                  <a:schemeClr val="dk1"/>
                </a:solidFill>
                <a:latin typeface="Bai Jamjuree"/>
                <a:ea typeface="Bai Jamjuree"/>
              </a:rPr>
              <a:t>Literature </a:t>
            </a:r>
            <a:r>
              <a:rPr lang="en-GB" sz="3200" b="1" spc="-1" dirty="0" smtClean="0">
                <a:solidFill>
                  <a:schemeClr val="dk1"/>
                </a:solidFill>
                <a:latin typeface="Bai Jamjuree"/>
                <a:ea typeface="Bai Jamjuree"/>
              </a:rPr>
              <a:t>R</a:t>
            </a:r>
            <a:r>
              <a:rPr lang="en-GB" sz="3200" b="1" strike="noStrike" spc="-1" dirty="0" smtClean="0">
                <a:solidFill>
                  <a:schemeClr val="dk1"/>
                </a:solidFill>
                <a:latin typeface="Bai Jamjuree"/>
                <a:ea typeface="Bai Jamjuree"/>
              </a:rPr>
              <a:t>eview </a:t>
            </a:r>
            <a:endParaRPr lang="fr-FR" sz="3200" b="0" strike="noStrike" spc="-1" dirty="0">
              <a:solidFill>
                <a:schemeClr val="dk1"/>
              </a:solidFill>
              <a:latin typeface="Arial"/>
            </a:endParaRPr>
          </a:p>
        </p:txBody>
      </p:sp>
      <p:sp>
        <p:nvSpPr>
          <p:cNvPr id="4" name="PlaceHolder 2"/>
          <p:cNvSpPr txBox="1">
            <a:spLocks/>
          </p:cNvSpPr>
          <p:nvPr/>
        </p:nvSpPr>
        <p:spPr>
          <a:xfrm>
            <a:off x="928662" y="1000114"/>
            <a:ext cx="5572164" cy="3500462"/>
          </a:xfrm>
          <a:prstGeom prst="rect">
            <a:avLst/>
          </a:prstGeom>
          <a:noFill/>
          <a:ln w="0">
            <a:noFill/>
          </a:ln>
        </p:spPr>
        <p:txBody>
          <a:bodyPr lIns="91440" tIns="91440" rIns="91440" bIns="91440" anchor="t">
            <a:noAutofit/>
          </a:bodyPr>
          <a:lstStyle/>
          <a:p>
            <a:pPr marL="342900" lvl="0" indent="-342900">
              <a:tabLst>
                <a:tab pos="0" algn="l"/>
              </a:tabLst>
            </a:pPr>
            <a:endParaRPr kumimoji="0" lang="en-US" sz="1400" b="0" i="0" u="none" strike="noStrike" kern="0" cap="none" spc="-1" normalizeH="0" baseline="0" noProof="0" dirty="0">
              <a:ln>
                <a:noFill/>
              </a:ln>
              <a:solidFill>
                <a:srgbClr val="000000"/>
              </a:solidFill>
              <a:effectLst/>
              <a:uLnTx/>
              <a:uFillTx/>
              <a:latin typeface="OpenSymbol"/>
            </a:endParaRPr>
          </a:p>
        </p:txBody>
      </p:sp>
      <p:graphicFrame>
        <p:nvGraphicFramePr>
          <p:cNvPr id="5" name="Table 4"/>
          <p:cNvGraphicFramePr>
            <a:graphicFrameLocks noGrp="1"/>
          </p:cNvGraphicFramePr>
          <p:nvPr/>
        </p:nvGraphicFramePr>
        <p:xfrm>
          <a:off x="785786" y="928676"/>
          <a:ext cx="7715305" cy="3445121"/>
        </p:xfrm>
        <a:graphic>
          <a:graphicData uri="http://schemas.openxmlformats.org/drawingml/2006/table">
            <a:tbl>
              <a:tblPr/>
              <a:tblGrid>
                <a:gridCol w="1301374"/>
                <a:gridCol w="1729638"/>
                <a:gridCol w="1561431"/>
                <a:gridCol w="2051291"/>
                <a:gridCol w="1071571"/>
              </a:tblGrid>
              <a:tr h="202317">
                <a:tc>
                  <a:txBody>
                    <a:bodyPr/>
                    <a:lstStyle/>
                    <a:p>
                      <a:r>
                        <a:rPr lang="en-GB" sz="700" b="1" dirty="0"/>
                        <a:t>S. No</a:t>
                      </a:r>
                      <a:endParaRPr lang="en-GB" sz="700" dirty="0"/>
                    </a:p>
                  </a:txBody>
                  <a:tcPr marL="34441" marR="34441" marT="17220" marB="17220" anchor="ctr">
                    <a:lnL>
                      <a:noFill/>
                    </a:lnL>
                    <a:lnR>
                      <a:noFill/>
                    </a:lnR>
                    <a:lnT>
                      <a:noFill/>
                    </a:lnT>
                    <a:lnB>
                      <a:noFill/>
                    </a:lnB>
                  </a:tcPr>
                </a:tc>
                <a:tc>
                  <a:txBody>
                    <a:bodyPr/>
                    <a:lstStyle/>
                    <a:p>
                      <a:r>
                        <a:rPr lang="en-GB" sz="700" b="1"/>
                        <a:t>Paper Name</a:t>
                      </a:r>
                      <a:endParaRPr lang="en-GB" sz="700"/>
                    </a:p>
                  </a:txBody>
                  <a:tcPr marL="34441" marR="34441" marT="17220" marB="17220" anchor="ctr">
                    <a:lnL>
                      <a:noFill/>
                    </a:lnL>
                    <a:lnR>
                      <a:noFill/>
                    </a:lnR>
                    <a:lnT>
                      <a:noFill/>
                    </a:lnT>
                    <a:lnB>
                      <a:noFill/>
                    </a:lnB>
                  </a:tcPr>
                </a:tc>
                <a:tc>
                  <a:txBody>
                    <a:bodyPr/>
                    <a:lstStyle/>
                    <a:p>
                      <a:r>
                        <a:rPr lang="en-GB" sz="700" b="1"/>
                        <a:t>Methodology</a:t>
                      </a:r>
                      <a:endParaRPr lang="en-GB" sz="700"/>
                    </a:p>
                  </a:txBody>
                  <a:tcPr marL="34441" marR="34441" marT="17220" marB="17220" anchor="ctr">
                    <a:lnL>
                      <a:noFill/>
                    </a:lnL>
                    <a:lnR>
                      <a:noFill/>
                    </a:lnR>
                    <a:lnT>
                      <a:noFill/>
                    </a:lnT>
                    <a:lnB>
                      <a:noFill/>
                    </a:lnB>
                  </a:tcPr>
                </a:tc>
                <a:tc>
                  <a:txBody>
                    <a:bodyPr/>
                    <a:lstStyle/>
                    <a:p>
                      <a:r>
                        <a:rPr lang="en-GB" sz="700" b="1"/>
                        <a:t>Contribution</a:t>
                      </a:r>
                      <a:endParaRPr lang="en-GB" sz="700"/>
                    </a:p>
                  </a:txBody>
                  <a:tcPr marL="34441" marR="34441" marT="17220" marB="17220" anchor="ctr">
                    <a:lnL>
                      <a:noFill/>
                    </a:lnL>
                    <a:lnR>
                      <a:noFill/>
                    </a:lnR>
                    <a:lnT>
                      <a:noFill/>
                    </a:lnT>
                    <a:lnB>
                      <a:noFill/>
                    </a:lnB>
                  </a:tcPr>
                </a:tc>
                <a:tc>
                  <a:txBody>
                    <a:bodyPr/>
                    <a:lstStyle/>
                    <a:p>
                      <a:r>
                        <a:rPr lang="en-GB" sz="700" b="1"/>
                        <a:t>Year</a:t>
                      </a:r>
                      <a:endParaRPr lang="en-GB" sz="700"/>
                    </a:p>
                  </a:txBody>
                  <a:tcPr marL="34441" marR="34441" marT="17220" marB="17220" anchor="ctr">
                    <a:lnL>
                      <a:noFill/>
                    </a:lnL>
                    <a:lnR>
                      <a:noFill/>
                    </a:lnR>
                    <a:lnT>
                      <a:noFill/>
                    </a:lnT>
                    <a:lnB>
                      <a:noFill/>
                    </a:lnB>
                  </a:tcPr>
                </a:tc>
              </a:tr>
              <a:tr h="1176809">
                <a:tc>
                  <a:txBody>
                    <a:bodyPr/>
                    <a:lstStyle/>
                    <a:p>
                      <a:pPr algn="ctr"/>
                      <a:r>
                        <a:rPr lang="en-GB" sz="2800" dirty="0" smtClean="0"/>
                        <a:t>1</a:t>
                      </a:r>
                      <a:endParaRPr lang="en-GB" sz="2800" dirty="0"/>
                    </a:p>
                  </a:txBody>
                  <a:tcPr marL="34441" marR="34441" marT="17220" marB="17220" anchor="ctr">
                    <a:lnL>
                      <a:noFill/>
                    </a:lnL>
                    <a:lnR>
                      <a:noFill/>
                    </a:lnR>
                    <a:lnT>
                      <a:noFill/>
                    </a:lnT>
                    <a:lnB>
                      <a:noFill/>
                    </a:lnB>
                  </a:tcPr>
                </a:tc>
                <a:tc>
                  <a:txBody>
                    <a:bodyPr/>
                    <a:lstStyle/>
                    <a:p>
                      <a:r>
                        <a:rPr lang="en-GB" sz="1050" dirty="0" smtClean="0"/>
                        <a:t>Deep Pose</a:t>
                      </a:r>
                      <a:r>
                        <a:rPr lang="en-GB" sz="1050" dirty="0"/>
                        <a:t>: Human Pose Estimation via Deep Neural Networks</a:t>
                      </a:r>
                    </a:p>
                  </a:txBody>
                  <a:tcPr marL="34441" marR="34441" marT="17220" marB="17220" anchor="ctr">
                    <a:lnL>
                      <a:noFill/>
                    </a:lnL>
                    <a:lnR>
                      <a:noFill/>
                    </a:lnR>
                    <a:lnT>
                      <a:noFill/>
                    </a:lnT>
                    <a:lnB>
                      <a:noFill/>
                    </a:lnB>
                  </a:tcPr>
                </a:tc>
                <a:tc>
                  <a:txBody>
                    <a:bodyPr/>
                    <a:lstStyle/>
                    <a:p>
                      <a:r>
                        <a:rPr lang="en-GB" sz="1050" dirty="0"/>
                        <a:t>Utilized deep neural networks to treat pose estimation as a regression problem.</a:t>
                      </a:r>
                    </a:p>
                  </a:txBody>
                  <a:tcPr marL="34441" marR="34441" marT="17220" marB="17220" anchor="ctr">
                    <a:lnL>
                      <a:noFill/>
                    </a:lnL>
                    <a:lnR>
                      <a:noFill/>
                    </a:lnR>
                    <a:lnT>
                      <a:noFill/>
                    </a:lnT>
                    <a:lnB>
                      <a:noFill/>
                    </a:lnB>
                  </a:tcPr>
                </a:tc>
                <a:tc>
                  <a:txBody>
                    <a:bodyPr/>
                    <a:lstStyle/>
                    <a:p>
                      <a:r>
                        <a:rPr lang="en-GB" sz="1050" dirty="0"/>
                        <a:t>First method to apply CNNs for pose estimation, achieving better accuracy than traditional methods.</a:t>
                      </a:r>
                    </a:p>
                  </a:txBody>
                  <a:tcPr marL="34441" marR="34441" marT="17220" marB="17220" anchor="ctr">
                    <a:lnL>
                      <a:noFill/>
                    </a:lnL>
                    <a:lnR>
                      <a:noFill/>
                    </a:lnR>
                    <a:lnT>
                      <a:noFill/>
                    </a:lnT>
                    <a:lnB>
                      <a:noFill/>
                    </a:lnB>
                  </a:tcPr>
                </a:tc>
                <a:tc>
                  <a:txBody>
                    <a:bodyPr/>
                    <a:lstStyle/>
                    <a:p>
                      <a:r>
                        <a:rPr lang="en-GB" sz="1600" dirty="0"/>
                        <a:t>2014</a:t>
                      </a:r>
                      <a:endParaRPr lang="en-GB" sz="700" dirty="0"/>
                    </a:p>
                  </a:txBody>
                  <a:tcPr marL="34441" marR="34441" marT="17220" marB="17220" anchor="ctr">
                    <a:lnL>
                      <a:noFill/>
                    </a:lnL>
                    <a:lnR>
                      <a:noFill/>
                    </a:lnR>
                    <a:lnT>
                      <a:noFill/>
                    </a:lnT>
                    <a:lnB>
                      <a:noFill/>
                    </a:lnB>
                  </a:tcPr>
                </a:tc>
              </a:tr>
              <a:tr h="992689">
                <a:tc>
                  <a:txBody>
                    <a:bodyPr/>
                    <a:lstStyle/>
                    <a:p>
                      <a:pPr algn="ctr"/>
                      <a:r>
                        <a:rPr lang="en-GB" sz="2000" b="1" dirty="0"/>
                        <a:t>2</a:t>
                      </a:r>
                    </a:p>
                  </a:txBody>
                  <a:tcPr marL="34441" marR="34441" marT="17220" marB="17220" anchor="ctr">
                    <a:lnL>
                      <a:noFill/>
                    </a:lnL>
                    <a:lnR>
                      <a:noFill/>
                    </a:lnR>
                    <a:lnT>
                      <a:noFill/>
                    </a:lnT>
                    <a:lnB>
                      <a:noFill/>
                    </a:lnB>
                  </a:tcPr>
                </a:tc>
                <a:tc>
                  <a:txBody>
                    <a:bodyPr/>
                    <a:lstStyle/>
                    <a:p>
                      <a:r>
                        <a:rPr lang="en-GB" sz="1050" dirty="0" smtClean="0"/>
                        <a:t>Open Pose</a:t>
                      </a:r>
                      <a:r>
                        <a:rPr lang="en-GB" sz="1050" dirty="0"/>
                        <a:t>: </a:t>
                      </a:r>
                      <a:r>
                        <a:rPr lang="en-GB" sz="1050" dirty="0" smtClean="0"/>
                        <a:t>Real time </a:t>
                      </a:r>
                      <a:r>
                        <a:rPr lang="en-GB" sz="1050" dirty="0"/>
                        <a:t>Multi-Person 2D Pose Estimation Using Part Affinity Fields</a:t>
                      </a:r>
                    </a:p>
                  </a:txBody>
                  <a:tcPr marL="34441" marR="34441" marT="17220" marB="17220" anchor="ctr">
                    <a:lnL>
                      <a:noFill/>
                    </a:lnL>
                    <a:lnR>
                      <a:noFill/>
                    </a:lnR>
                    <a:lnT>
                      <a:noFill/>
                    </a:lnT>
                    <a:lnB>
                      <a:noFill/>
                    </a:lnB>
                  </a:tcPr>
                </a:tc>
                <a:tc>
                  <a:txBody>
                    <a:bodyPr/>
                    <a:lstStyle/>
                    <a:p>
                      <a:r>
                        <a:rPr lang="en-GB" sz="1050" dirty="0"/>
                        <a:t>Used Part Affinity Fields to associate body parts across multiple people in images.</a:t>
                      </a:r>
                    </a:p>
                  </a:txBody>
                  <a:tcPr marL="34441" marR="34441" marT="17220" marB="17220" anchor="ctr">
                    <a:lnL>
                      <a:noFill/>
                    </a:lnL>
                    <a:lnR>
                      <a:noFill/>
                    </a:lnR>
                    <a:lnT>
                      <a:noFill/>
                    </a:lnT>
                    <a:lnB>
                      <a:noFill/>
                    </a:lnB>
                  </a:tcPr>
                </a:tc>
                <a:tc>
                  <a:txBody>
                    <a:bodyPr/>
                    <a:lstStyle/>
                    <a:p>
                      <a:r>
                        <a:rPr lang="en-GB" sz="1050" dirty="0"/>
                        <a:t>Enabled real-time multi-person pose detection in crowded environments.</a:t>
                      </a:r>
                    </a:p>
                  </a:txBody>
                  <a:tcPr marL="34441" marR="34441" marT="17220" marB="17220" anchor="ctr">
                    <a:lnL>
                      <a:noFill/>
                    </a:lnL>
                    <a:lnR>
                      <a:noFill/>
                    </a:lnR>
                    <a:lnT>
                      <a:noFill/>
                    </a:lnT>
                    <a:lnB>
                      <a:noFill/>
                    </a:lnB>
                  </a:tcPr>
                </a:tc>
                <a:tc>
                  <a:txBody>
                    <a:bodyPr/>
                    <a:lstStyle/>
                    <a:p>
                      <a:r>
                        <a:rPr lang="en-GB" sz="1600" dirty="0"/>
                        <a:t>2018</a:t>
                      </a:r>
                    </a:p>
                  </a:txBody>
                  <a:tcPr marL="34441" marR="34441" marT="17220" marB="17220" anchor="ctr">
                    <a:lnL>
                      <a:noFill/>
                    </a:lnL>
                    <a:lnR>
                      <a:noFill/>
                    </a:lnR>
                    <a:lnT>
                      <a:noFill/>
                    </a:lnT>
                    <a:lnB>
                      <a:noFill/>
                    </a:lnB>
                  </a:tcPr>
                </a:tc>
              </a:tr>
              <a:tr h="1073306">
                <a:tc>
                  <a:txBody>
                    <a:bodyPr/>
                    <a:lstStyle/>
                    <a:p>
                      <a:pPr algn="ctr"/>
                      <a:r>
                        <a:rPr lang="en-GB" sz="2000" b="1" dirty="0"/>
                        <a:t>3</a:t>
                      </a:r>
                    </a:p>
                  </a:txBody>
                  <a:tcPr marL="34441" marR="34441" marT="17220" marB="17220" anchor="ctr">
                    <a:lnL>
                      <a:noFill/>
                    </a:lnL>
                    <a:lnR>
                      <a:noFill/>
                    </a:lnR>
                    <a:lnT>
                      <a:noFill/>
                    </a:lnT>
                    <a:lnB>
                      <a:noFill/>
                    </a:lnB>
                  </a:tcPr>
                </a:tc>
                <a:tc>
                  <a:txBody>
                    <a:bodyPr/>
                    <a:lstStyle/>
                    <a:p>
                      <a:r>
                        <a:rPr lang="en-GB" sz="1050" dirty="0"/>
                        <a:t>High-Resolution Representations for Human Pose Estimation</a:t>
                      </a:r>
                    </a:p>
                  </a:txBody>
                  <a:tcPr marL="34441" marR="34441" marT="17220" marB="17220" anchor="ctr">
                    <a:lnL>
                      <a:noFill/>
                    </a:lnL>
                    <a:lnR>
                      <a:noFill/>
                    </a:lnR>
                    <a:lnT>
                      <a:noFill/>
                    </a:lnT>
                    <a:lnB>
                      <a:noFill/>
                    </a:lnB>
                  </a:tcPr>
                </a:tc>
                <a:tc>
                  <a:txBody>
                    <a:bodyPr/>
                    <a:lstStyle/>
                    <a:p>
                      <a:r>
                        <a:rPr lang="en-GB" sz="1050" dirty="0"/>
                        <a:t>Maintained high-resolution feature maps throughout the network for precise </a:t>
                      </a:r>
                      <a:r>
                        <a:rPr lang="en-GB" sz="1050" dirty="0" err="1"/>
                        <a:t>keypoint</a:t>
                      </a:r>
                      <a:r>
                        <a:rPr lang="en-GB" sz="1050" dirty="0"/>
                        <a:t> detection.</a:t>
                      </a:r>
                    </a:p>
                  </a:txBody>
                  <a:tcPr marL="34441" marR="34441" marT="17220" marB="17220" anchor="ctr">
                    <a:lnL>
                      <a:noFill/>
                    </a:lnL>
                    <a:lnR>
                      <a:noFill/>
                    </a:lnR>
                    <a:lnT>
                      <a:noFill/>
                    </a:lnT>
                    <a:lnB>
                      <a:noFill/>
                    </a:lnB>
                  </a:tcPr>
                </a:tc>
                <a:tc>
                  <a:txBody>
                    <a:bodyPr/>
                    <a:lstStyle/>
                    <a:p>
                      <a:r>
                        <a:rPr lang="en-GB" sz="1050" dirty="0"/>
                        <a:t>Improved accuracy for occluded body parts and complex poses.</a:t>
                      </a:r>
                    </a:p>
                  </a:txBody>
                  <a:tcPr marL="34441" marR="34441" marT="17220" marB="17220" anchor="ctr">
                    <a:lnL>
                      <a:noFill/>
                    </a:lnL>
                    <a:lnR>
                      <a:noFill/>
                    </a:lnR>
                    <a:lnT>
                      <a:noFill/>
                    </a:lnT>
                    <a:lnB>
                      <a:noFill/>
                    </a:lnB>
                  </a:tcPr>
                </a:tc>
                <a:tc>
                  <a:txBody>
                    <a:bodyPr/>
                    <a:lstStyle/>
                    <a:p>
                      <a:r>
                        <a:rPr lang="en-GB" sz="1600" dirty="0"/>
                        <a:t>2019</a:t>
                      </a:r>
                    </a:p>
                  </a:txBody>
                  <a:tcPr marL="34441" marR="34441" marT="17220" marB="17220" anchor="ctr">
                    <a:lnL>
                      <a:noFill/>
                    </a:lnL>
                    <a:lnR>
                      <a:noFill/>
                    </a:lnR>
                    <a:lnT>
                      <a:noFill/>
                    </a:lnT>
                    <a:lnB>
                      <a:noFill/>
                    </a:lnB>
                  </a:tcPr>
                </a:tc>
              </a:tr>
            </a:tbl>
          </a:graphicData>
        </a:graphic>
      </p:graphicFrame>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0098" y="357172"/>
            <a:ext cx="4786346" cy="857256"/>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GB" sz="4400" b="1" strike="noStrike" spc="-1" dirty="0" smtClean="0">
                <a:solidFill>
                  <a:schemeClr val="dk1"/>
                </a:solidFill>
                <a:latin typeface="Bai Jamjuree"/>
                <a:ea typeface="Bai Jamjuree"/>
              </a:rPr>
              <a:t>Application :</a:t>
            </a:r>
            <a:endParaRPr lang="fr-FR" sz="4400" b="0" strike="noStrike" spc="-1" dirty="0">
              <a:solidFill>
                <a:schemeClr val="dk1"/>
              </a:solidFill>
              <a:latin typeface="Arial"/>
            </a:endParaRPr>
          </a:p>
        </p:txBody>
      </p:sp>
      <p:sp>
        <p:nvSpPr>
          <p:cNvPr id="97" name="PlaceHolder 2"/>
          <p:cNvSpPr>
            <a:spLocks noGrp="1"/>
          </p:cNvSpPr>
          <p:nvPr>
            <p:ph type="subTitle"/>
          </p:nvPr>
        </p:nvSpPr>
        <p:spPr>
          <a:xfrm>
            <a:off x="714348" y="1285866"/>
            <a:ext cx="5500726" cy="3429024"/>
          </a:xfrm>
          <a:prstGeom prst="rect">
            <a:avLst/>
          </a:prstGeom>
          <a:noFill/>
          <a:ln w="0">
            <a:noFill/>
          </a:ln>
        </p:spPr>
        <p:txBody>
          <a:bodyPr lIns="91440" tIns="91440" rIns="91440" bIns="91440" anchor="t">
            <a:normAutofit fontScale="91923" lnSpcReduction="20000"/>
          </a:bodyPr>
          <a:lstStyle/>
          <a:p>
            <a:pPr indent="0" algn="l">
              <a:lnSpc>
                <a:spcPct val="100000"/>
              </a:lnSpc>
              <a:buNone/>
              <a:tabLst>
                <a:tab pos="0" algn="l"/>
              </a:tabLst>
            </a:pPr>
            <a:r>
              <a:rPr lang="en-GB" sz="1600" b="0" strike="noStrike" spc="-1" dirty="0" smtClean="0">
                <a:solidFill>
                  <a:schemeClr val="dk2"/>
                </a:solidFill>
                <a:latin typeface="Fira Sans"/>
                <a:ea typeface="Fira Sans"/>
              </a:rPr>
              <a:t>➢  Applications of Pose Detection: </a:t>
            </a:r>
          </a:p>
          <a:p>
            <a:pPr indent="0" algn="l">
              <a:lnSpc>
                <a:spcPct val="100000"/>
              </a:lnSpc>
              <a:buNone/>
              <a:tabLst>
                <a:tab pos="0" algn="l"/>
              </a:tabLst>
            </a:pPr>
            <a:endParaRPr lang="en-GB" sz="1600" b="0" strike="noStrike" spc="-1" dirty="0" smtClean="0">
              <a:solidFill>
                <a:schemeClr val="dk2"/>
              </a:solidFill>
              <a:latin typeface="Fira Sans"/>
              <a:ea typeface="Fira Sans"/>
            </a:endParaRPr>
          </a:p>
          <a:p>
            <a:pPr indent="0" algn="l">
              <a:lnSpc>
                <a:spcPct val="100000"/>
              </a:lnSpc>
              <a:buNone/>
              <a:tabLst>
                <a:tab pos="0" algn="l"/>
              </a:tabLst>
            </a:pPr>
            <a:r>
              <a:rPr lang="en-GB" sz="1600" b="0" strike="noStrike" spc="-1" dirty="0" smtClean="0">
                <a:solidFill>
                  <a:schemeClr val="dk2"/>
                </a:solidFill>
                <a:latin typeface="Fira Sans"/>
                <a:ea typeface="Fira Sans"/>
              </a:rPr>
              <a:t> ◉ Fitness and Sports: Providing feedback on posture and movement for workouts or sports training.</a:t>
            </a:r>
          </a:p>
          <a:p>
            <a:pPr indent="0" algn="l">
              <a:lnSpc>
                <a:spcPct val="100000"/>
              </a:lnSpc>
              <a:buNone/>
              <a:tabLst>
                <a:tab pos="0" algn="l"/>
              </a:tabLst>
            </a:pPr>
            <a:endParaRPr lang="en-GB" sz="1600" b="0" strike="noStrike" spc="-1" dirty="0" smtClean="0">
              <a:solidFill>
                <a:schemeClr val="dk2"/>
              </a:solidFill>
              <a:latin typeface="Fira Sans"/>
              <a:ea typeface="Fira Sans"/>
            </a:endParaRPr>
          </a:p>
          <a:p>
            <a:pPr indent="0" algn="l">
              <a:lnSpc>
                <a:spcPct val="100000"/>
              </a:lnSpc>
              <a:buNone/>
              <a:tabLst>
                <a:tab pos="0" algn="l"/>
              </a:tabLst>
            </a:pPr>
            <a:r>
              <a:rPr lang="en-GB" sz="1600" b="0" strike="noStrike" spc="-1" dirty="0" smtClean="0">
                <a:solidFill>
                  <a:schemeClr val="dk2"/>
                </a:solidFill>
                <a:latin typeface="Fira Sans"/>
                <a:ea typeface="Fira Sans"/>
              </a:rPr>
              <a:t>◉ Healthcare: Assisting in physical therapy and rehabilitation by monitoring body movements. </a:t>
            </a:r>
          </a:p>
          <a:p>
            <a:pPr indent="0" algn="l">
              <a:lnSpc>
                <a:spcPct val="100000"/>
              </a:lnSpc>
              <a:buNone/>
              <a:tabLst>
                <a:tab pos="0" algn="l"/>
              </a:tabLst>
            </a:pPr>
            <a:endParaRPr lang="en-GB" sz="1600" b="0" strike="noStrike" spc="-1" dirty="0" smtClean="0">
              <a:solidFill>
                <a:schemeClr val="dk2"/>
              </a:solidFill>
              <a:latin typeface="Fira Sans"/>
              <a:ea typeface="Fira Sans"/>
            </a:endParaRPr>
          </a:p>
          <a:p>
            <a:pPr indent="0" algn="l">
              <a:lnSpc>
                <a:spcPct val="100000"/>
              </a:lnSpc>
              <a:buNone/>
              <a:tabLst>
                <a:tab pos="0" algn="l"/>
              </a:tabLst>
            </a:pPr>
            <a:r>
              <a:rPr lang="en-GB" sz="1600" b="0" strike="noStrike" spc="-1" dirty="0" smtClean="0">
                <a:solidFill>
                  <a:schemeClr val="dk2"/>
                </a:solidFill>
                <a:latin typeface="Fira Sans"/>
                <a:ea typeface="Fira Sans"/>
              </a:rPr>
              <a:t>◉ Gaming and VR: Enhancing immersive experiences by tracking player movements. </a:t>
            </a:r>
          </a:p>
          <a:p>
            <a:pPr indent="0" algn="l">
              <a:lnSpc>
                <a:spcPct val="100000"/>
              </a:lnSpc>
              <a:buNone/>
              <a:tabLst>
                <a:tab pos="0" algn="l"/>
              </a:tabLst>
            </a:pPr>
            <a:endParaRPr lang="en-GB" sz="1600" b="0" strike="noStrike" spc="-1" dirty="0" smtClean="0">
              <a:solidFill>
                <a:schemeClr val="dk2"/>
              </a:solidFill>
              <a:latin typeface="Fira Sans"/>
              <a:ea typeface="Fira Sans"/>
            </a:endParaRPr>
          </a:p>
          <a:p>
            <a:pPr indent="0" algn="l">
              <a:lnSpc>
                <a:spcPct val="100000"/>
              </a:lnSpc>
              <a:buNone/>
              <a:tabLst>
                <a:tab pos="0" algn="l"/>
              </a:tabLst>
            </a:pPr>
            <a:r>
              <a:rPr lang="en-GB" sz="1600" b="0" strike="noStrike" spc="-1" dirty="0" smtClean="0">
                <a:solidFill>
                  <a:schemeClr val="dk2"/>
                </a:solidFill>
                <a:latin typeface="Fira Sans"/>
                <a:ea typeface="Fira Sans"/>
              </a:rPr>
              <a:t>◉ Sign Language Recognition: Translating gestures into meaningful commands or text. </a:t>
            </a:r>
          </a:p>
          <a:p>
            <a:pPr indent="0" algn="l">
              <a:lnSpc>
                <a:spcPct val="100000"/>
              </a:lnSpc>
              <a:buNone/>
              <a:tabLst>
                <a:tab pos="0" algn="l"/>
              </a:tabLst>
            </a:pPr>
            <a:endParaRPr lang="en-GB" sz="1600" b="0" strike="noStrike" spc="-1" dirty="0" smtClean="0">
              <a:solidFill>
                <a:schemeClr val="dk2"/>
              </a:solidFill>
              <a:latin typeface="Fira Sans"/>
              <a:ea typeface="Fira Sans"/>
            </a:endParaRPr>
          </a:p>
          <a:p>
            <a:pPr indent="0" algn="l">
              <a:lnSpc>
                <a:spcPct val="100000"/>
              </a:lnSpc>
              <a:buNone/>
              <a:tabLst>
                <a:tab pos="0" algn="l"/>
              </a:tabLst>
            </a:pPr>
            <a:r>
              <a:rPr lang="en-GB" sz="1600" b="0" strike="noStrike" spc="-1" dirty="0" smtClean="0">
                <a:solidFill>
                  <a:schemeClr val="dk2"/>
                </a:solidFill>
                <a:latin typeface="Fira Sans"/>
                <a:ea typeface="Fira Sans"/>
              </a:rPr>
              <a:t>◉ Security and Surveillance: Detecting suspicious or unusual activities.</a:t>
            </a:r>
            <a:endParaRPr lang="en-US" sz="1600" b="0" strike="noStrike" spc="-1" dirty="0">
              <a:solidFill>
                <a:srgbClr val="000000"/>
              </a:solidFill>
              <a:latin typeface="OpenSymbol"/>
            </a:endParaRPr>
          </a:p>
        </p:txBody>
      </p:sp>
      <p:pic>
        <p:nvPicPr>
          <p:cNvPr id="13314" name="Picture 2" descr="What is hand tracking in VR? | Ultraleap"/>
          <p:cNvPicPr>
            <a:picLocks noChangeAspect="1" noChangeArrowheads="1"/>
          </p:cNvPicPr>
          <p:nvPr/>
        </p:nvPicPr>
        <p:blipFill>
          <a:blip r:embed="rId2" cstate="print"/>
          <a:srcRect l="28571" r="3571"/>
          <a:stretch>
            <a:fillRect/>
          </a:stretch>
        </p:blipFill>
        <p:spPr bwMode="auto">
          <a:xfrm>
            <a:off x="6072198" y="285734"/>
            <a:ext cx="2714644" cy="2290481"/>
          </a:xfrm>
          <a:prstGeom prst="rect">
            <a:avLst/>
          </a:prstGeom>
          <a:ln>
            <a:noFill/>
          </a:ln>
          <a:effectLst>
            <a:softEdge rad="112500"/>
          </a:effectLst>
        </p:spPr>
      </p:pic>
      <p:pic>
        <p:nvPicPr>
          <p:cNvPr id="13316" name="Picture 4" descr="Graphic: Egocentric human pose estimation: driving an avatar from an egocentric camera perspective. b) Egocentric perspective of the pose visualized in a) from an external point of view; c) 3D joint locations predicted from the input RGB only-information shown in b); d) synthetic character driven from the local joint rotations estimated alonside the 3D locations."/>
          <p:cNvPicPr>
            <a:picLocks noChangeAspect="1" noChangeArrowheads="1"/>
          </p:cNvPicPr>
          <p:nvPr/>
        </p:nvPicPr>
        <p:blipFill>
          <a:blip r:embed="rId3"/>
          <a:srcRect l="2818" r="43661"/>
          <a:stretch>
            <a:fillRect/>
          </a:stretch>
        </p:blipFill>
        <p:spPr bwMode="auto">
          <a:xfrm>
            <a:off x="6143636" y="2786064"/>
            <a:ext cx="2714644" cy="1855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idx="4294967295"/>
          </p:nvPr>
        </p:nvSpPr>
        <p:spPr>
          <a:xfrm>
            <a:off x="-1000164" y="214296"/>
            <a:ext cx="5790984" cy="81887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IN" sz="3200" b="1" spc="-1" dirty="0" smtClean="0">
                <a:solidFill>
                  <a:schemeClr val="dk1"/>
                </a:solidFill>
                <a:latin typeface="Bai Jamjuree"/>
              </a:rPr>
              <a:t>Methodology :</a:t>
            </a:r>
            <a:endParaRPr lang="fr-FR" sz="3200" b="0" strike="noStrike" spc="-1" dirty="0">
              <a:solidFill>
                <a:schemeClr val="dk1"/>
              </a:solidFill>
              <a:latin typeface="Arial"/>
            </a:endParaRPr>
          </a:p>
        </p:txBody>
      </p:sp>
      <p:sp>
        <p:nvSpPr>
          <p:cNvPr id="4" name="PlaceHolder 2"/>
          <p:cNvSpPr txBox="1">
            <a:spLocks/>
          </p:cNvSpPr>
          <p:nvPr/>
        </p:nvSpPr>
        <p:spPr>
          <a:xfrm>
            <a:off x="571472" y="1071552"/>
            <a:ext cx="5857916" cy="3429024"/>
          </a:xfrm>
          <a:prstGeom prst="rect">
            <a:avLst/>
          </a:prstGeom>
          <a:noFill/>
          <a:ln w="0">
            <a:noFill/>
          </a:ln>
        </p:spPr>
        <p:txBody>
          <a:bodyPr lIns="91440" tIns="91440" rIns="91440" bIns="91440" anchor="t">
            <a:normAutofit fontScale="69423" lnSpcReduction="20000"/>
          </a:bodyPr>
          <a:lstStyle/>
          <a:p>
            <a:r>
              <a:rPr lang="en-GB" b="1" dirty="0" smtClean="0"/>
              <a:t>Pose Detection Workflow:</a:t>
            </a:r>
          </a:p>
          <a:p>
            <a:r>
              <a:rPr lang="en-GB" dirty="0" smtClean="0"/>
              <a:t>➢ </a:t>
            </a:r>
            <a:r>
              <a:rPr lang="en-GB" b="1" dirty="0" smtClean="0"/>
              <a:t>Input Image</a:t>
            </a:r>
            <a:r>
              <a:rPr lang="en-GB" dirty="0" smtClean="0"/>
              <a:t>:</a:t>
            </a:r>
          </a:p>
          <a:p>
            <a:pPr lvl="1"/>
            <a:r>
              <a:rPr lang="en-GB" dirty="0" smtClean="0"/>
              <a:t>Accepts static images or video frames in RGB format.</a:t>
            </a:r>
          </a:p>
          <a:p>
            <a:pPr lvl="1"/>
            <a:r>
              <a:rPr lang="en-GB" dirty="0" smtClean="0"/>
              <a:t>Images are resized for better speed and accuracy.</a:t>
            </a:r>
          </a:p>
          <a:p>
            <a:r>
              <a:rPr lang="en-GB" dirty="0" smtClean="0"/>
              <a:t>➢ </a:t>
            </a:r>
            <a:r>
              <a:rPr lang="en-GB" b="1" dirty="0" smtClean="0"/>
              <a:t>Pre-Processing</a:t>
            </a:r>
            <a:r>
              <a:rPr lang="en-GB" dirty="0" smtClean="0"/>
              <a:t>:</a:t>
            </a:r>
          </a:p>
          <a:p>
            <a:pPr lvl="1"/>
            <a:r>
              <a:rPr lang="en-GB" dirty="0" smtClean="0"/>
              <a:t>Converts the image to the required format (e.g., normalization, resizing).</a:t>
            </a:r>
          </a:p>
          <a:p>
            <a:pPr lvl="1"/>
            <a:r>
              <a:rPr lang="en-GB" dirty="0" smtClean="0"/>
              <a:t>Ensures proper scaling and </a:t>
            </a:r>
            <a:r>
              <a:rPr lang="en-GB" dirty="0" err="1" smtClean="0"/>
              <a:t>color</a:t>
            </a:r>
            <a:r>
              <a:rPr lang="en-GB" dirty="0" smtClean="0"/>
              <a:t> format (RGB).</a:t>
            </a:r>
          </a:p>
          <a:p>
            <a:r>
              <a:rPr lang="en-GB" dirty="0" smtClean="0"/>
              <a:t>➢ </a:t>
            </a:r>
            <a:r>
              <a:rPr lang="en-GB" b="1" dirty="0" smtClean="0"/>
              <a:t>Pose Detection</a:t>
            </a:r>
            <a:r>
              <a:rPr lang="en-GB" dirty="0" smtClean="0"/>
              <a:t>:</a:t>
            </a:r>
          </a:p>
          <a:p>
            <a:pPr lvl="1"/>
            <a:r>
              <a:rPr lang="en-GB" dirty="0" smtClean="0"/>
              <a:t>Uses a lightweight model to locate the human body.</a:t>
            </a:r>
          </a:p>
          <a:p>
            <a:pPr lvl="1"/>
            <a:r>
              <a:rPr lang="en-GB" dirty="0" smtClean="0"/>
              <a:t>Identifies a rough skeleton within a bounding box (Region of Interest).</a:t>
            </a:r>
          </a:p>
          <a:p>
            <a:r>
              <a:rPr lang="en-GB" dirty="0" smtClean="0"/>
              <a:t>➢ </a:t>
            </a:r>
            <a:r>
              <a:rPr lang="en-GB" b="1" dirty="0" smtClean="0"/>
              <a:t>Landmark Detection</a:t>
            </a:r>
            <a:r>
              <a:rPr lang="en-GB" dirty="0" smtClean="0"/>
              <a:t>:</a:t>
            </a:r>
          </a:p>
          <a:p>
            <a:pPr lvl="1"/>
            <a:r>
              <a:rPr lang="en-GB" dirty="0" smtClean="0"/>
              <a:t>Refines the pose by detecting 33 specific Key points (e.g., shoulders, elbows, knees).</a:t>
            </a:r>
          </a:p>
          <a:p>
            <a:pPr lvl="1"/>
            <a:r>
              <a:rPr lang="en-GB" dirty="0" smtClean="0"/>
              <a:t>Focuses on joints, face, and torso.</a:t>
            </a:r>
          </a:p>
          <a:p>
            <a:r>
              <a:rPr lang="en-GB" dirty="0" smtClean="0"/>
              <a:t>➢ </a:t>
            </a:r>
            <a:r>
              <a:rPr lang="en-GB" b="1" dirty="0" smtClean="0"/>
              <a:t>Post-Processing</a:t>
            </a:r>
            <a:r>
              <a:rPr lang="en-GB" dirty="0" smtClean="0"/>
              <a:t>:</a:t>
            </a:r>
          </a:p>
          <a:p>
            <a:pPr lvl="1"/>
            <a:r>
              <a:rPr lang="en-GB" dirty="0" smtClean="0"/>
              <a:t>Normalizes Key point coordinates and smooth's transitions for videos.</a:t>
            </a:r>
          </a:p>
          <a:p>
            <a:pPr lvl="1"/>
            <a:r>
              <a:rPr lang="en-GB" dirty="0" smtClean="0"/>
              <a:t>Confidence scores are added for accuracy.</a:t>
            </a:r>
          </a:p>
          <a:p>
            <a:r>
              <a:rPr lang="en-GB" dirty="0" smtClean="0"/>
              <a:t>➢ </a:t>
            </a:r>
            <a:r>
              <a:rPr lang="en-GB" b="1" dirty="0" smtClean="0"/>
              <a:t>Output</a:t>
            </a:r>
            <a:r>
              <a:rPr lang="en-GB" dirty="0" smtClean="0"/>
              <a:t>:</a:t>
            </a:r>
          </a:p>
          <a:p>
            <a:pPr lvl="1"/>
            <a:r>
              <a:rPr lang="en-GB" dirty="0" smtClean="0"/>
              <a:t>Provides Key point data as (x, y, z) coordinates with confidence scores.</a:t>
            </a:r>
          </a:p>
          <a:p>
            <a:pPr lvl="1"/>
            <a:r>
              <a:rPr lang="en-GB" dirty="0" smtClean="0"/>
              <a:t>Can overlay results on images for applications like fitness, gestures, or motion analysis.</a:t>
            </a:r>
            <a:endParaRPr lang="en-GB" dirty="0"/>
          </a:p>
        </p:txBody>
      </p:sp>
      <p:sp>
        <p:nvSpPr>
          <p:cNvPr id="87042" name="AutoShape 2" descr="Pose Estimation Algorithms: History and Evolu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87044" name="AutoShape 4" descr="https://blog.roboflow.com/content/images/2024/04/image-117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87046" name="AutoShape 6" descr="https://blog.roboflow.com/content/images/2024/04/image-1170.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8" name="Picture 7" descr="image-1170.png"/>
          <p:cNvPicPr>
            <a:picLocks noChangeAspect="1"/>
          </p:cNvPicPr>
          <p:nvPr/>
        </p:nvPicPr>
        <p:blipFill>
          <a:blip r:embed="rId2" cstate="print"/>
          <a:srcRect r="50114"/>
          <a:stretch>
            <a:fillRect/>
          </a:stretch>
        </p:blipFill>
        <p:spPr>
          <a:xfrm>
            <a:off x="6572264" y="1142990"/>
            <a:ext cx="2357454" cy="3214710"/>
          </a:xfrm>
          <a:prstGeom prst="rect">
            <a:avLst/>
          </a:prstGeom>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0"/>
            <a:ext cx="4714908" cy="885774"/>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GB" sz="3400" b="1" strike="noStrike" spc="-1" dirty="0" smtClean="0">
                <a:solidFill>
                  <a:schemeClr val="dk1"/>
                </a:solidFill>
                <a:latin typeface="Bai Jamjuree"/>
                <a:ea typeface="Bai Jamjuree"/>
              </a:rPr>
              <a:t>Maths for computing :</a:t>
            </a:r>
            <a:endParaRPr lang="fr-FR" sz="3400" b="0" strike="noStrike" spc="-1" dirty="0">
              <a:solidFill>
                <a:schemeClr val="dk1"/>
              </a:solidFill>
              <a:latin typeface="Arial"/>
            </a:endParaRPr>
          </a:p>
        </p:txBody>
      </p:sp>
      <p:sp>
        <p:nvSpPr>
          <p:cNvPr id="102" name="PlaceHolder 2"/>
          <p:cNvSpPr>
            <a:spLocks noGrp="1"/>
          </p:cNvSpPr>
          <p:nvPr>
            <p:ph type="subTitle"/>
          </p:nvPr>
        </p:nvSpPr>
        <p:spPr>
          <a:xfrm>
            <a:off x="714348" y="785800"/>
            <a:ext cx="7215238" cy="4286262"/>
          </a:xfrm>
          <a:prstGeom prst="rect">
            <a:avLst/>
          </a:prstGeom>
          <a:noFill/>
          <a:ln w="0">
            <a:noFill/>
          </a:ln>
        </p:spPr>
        <p:txBody>
          <a:bodyPr lIns="91440" tIns="91440" rIns="91440" bIns="91440" anchor="t">
            <a:normAutofit lnSpcReduction="10000"/>
          </a:bodyPr>
          <a:lstStyle/>
          <a:p>
            <a:r>
              <a:rPr lang="en-GB" b="1" dirty="0" smtClean="0"/>
              <a:t>• </a:t>
            </a:r>
            <a:r>
              <a:rPr lang="en-GB" sz="2100" b="1" dirty="0" smtClean="0"/>
              <a:t>Linear Algebra in Pose Detection:</a:t>
            </a:r>
          </a:p>
          <a:p>
            <a:r>
              <a:rPr lang="en-GB" dirty="0" smtClean="0"/>
              <a:t>➢ </a:t>
            </a:r>
            <a:r>
              <a:rPr lang="en-GB" b="1" dirty="0" smtClean="0"/>
              <a:t>Matrix Representation of Images:</a:t>
            </a:r>
            <a:endParaRPr lang="en-GB" dirty="0" smtClean="0"/>
          </a:p>
          <a:p>
            <a:pPr lvl="1"/>
            <a:r>
              <a:rPr lang="en-GB" dirty="0" smtClean="0"/>
              <a:t>Images are stored as 2D matrices where each entry represents pixel intensity.</a:t>
            </a:r>
          </a:p>
          <a:p>
            <a:pPr lvl="1"/>
            <a:r>
              <a:rPr lang="en-GB" dirty="0" smtClean="0"/>
              <a:t>Operations like scaling, rotation, and translation are applied using matrix transformations.</a:t>
            </a:r>
          </a:p>
          <a:p>
            <a:endParaRPr lang="en-GB" dirty="0" smtClean="0"/>
          </a:p>
          <a:p>
            <a:r>
              <a:rPr lang="en-GB" dirty="0" smtClean="0"/>
              <a:t>➢ </a:t>
            </a:r>
            <a:r>
              <a:rPr lang="en-GB" b="1" dirty="0" smtClean="0"/>
              <a:t>Dot Product:</a:t>
            </a:r>
            <a:endParaRPr lang="en-GB" dirty="0" smtClean="0"/>
          </a:p>
          <a:p>
            <a:r>
              <a:rPr lang="en-GB" dirty="0" smtClean="0"/>
              <a:t>Measures the angle between vectors, which is useful for determining limb orientations: </a:t>
            </a:r>
          </a:p>
          <a:p>
            <a:r>
              <a:rPr lang="en-GB" dirty="0" smtClean="0"/>
              <a:t>                                A ⋅ B =  |A| |B| </a:t>
            </a:r>
            <a:r>
              <a:rPr lang="en-GB" dirty="0" err="1" smtClean="0"/>
              <a:t>cos</a:t>
            </a:r>
            <a:r>
              <a:rPr lang="en-GB" dirty="0" smtClean="0"/>
              <a:t>⁡(</a:t>
            </a:r>
            <a:r>
              <a:rPr lang="el-GR" dirty="0" smtClean="0"/>
              <a:t>θ)</a:t>
            </a:r>
            <a:endParaRPr lang="en-IN" dirty="0" smtClean="0"/>
          </a:p>
          <a:p>
            <a:r>
              <a:rPr lang="en-GB" dirty="0" smtClean="0"/>
              <a:t>➢ </a:t>
            </a:r>
            <a:r>
              <a:rPr lang="en-GB" b="1" dirty="0" smtClean="0"/>
              <a:t>Cross Product:</a:t>
            </a:r>
            <a:endParaRPr lang="en-GB" dirty="0" smtClean="0"/>
          </a:p>
          <a:p>
            <a:r>
              <a:rPr lang="en-GB" dirty="0" smtClean="0"/>
              <a:t>Computes perpendicular vectors, helping determine the depth or relative 3D orientation:</a:t>
            </a:r>
          </a:p>
          <a:p>
            <a:r>
              <a:rPr lang="en-IN" dirty="0" smtClean="0"/>
              <a:t>                                A x B = </a:t>
            </a:r>
            <a:r>
              <a:rPr lang="en-GB" dirty="0" smtClean="0"/>
              <a:t>|A| |B| sin⁡(</a:t>
            </a:r>
            <a:r>
              <a:rPr lang="el-GR" dirty="0" smtClean="0"/>
              <a:t>θ)</a:t>
            </a:r>
            <a:r>
              <a:rPr lang="en-IN" dirty="0" smtClean="0"/>
              <a:t> </a:t>
            </a:r>
            <a:r>
              <a:rPr lang="en-GB" dirty="0"/>
              <a:t>n̂</a:t>
            </a:r>
            <a:endParaRPr lang="en-GB" dirty="0" smtClean="0"/>
          </a:p>
          <a:p>
            <a:endParaRPr lang="en-GB" dirty="0"/>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idx="4294967295"/>
          </p:nvPr>
        </p:nvSpPr>
        <p:spPr>
          <a:xfrm>
            <a:off x="0" y="0"/>
            <a:ext cx="4714908" cy="671478"/>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GB" sz="3400" b="1" strike="noStrike" spc="-1" dirty="0" smtClean="0">
                <a:solidFill>
                  <a:schemeClr val="dk1"/>
                </a:solidFill>
                <a:latin typeface="Bai Jamjuree"/>
                <a:ea typeface="Bai Jamjuree"/>
              </a:rPr>
              <a:t>Maths for computing :</a:t>
            </a:r>
            <a:endParaRPr lang="fr-FR" sz="3400" b="0" strike="noStrike" spc="-1" dirty="0">
              <a:solidFill>
                <a:schemeClr val="dk1"/>
              </a:solidFill>
              <a:latin typeface="Arial"/>
            </a:endParaRPr>
          </a:p>
        </p:txBody>
      </p:sp>
      <p:sp>
        <p:nvSpPr>
          <p:cNvPr id="102" name="PlaceHolder 2"/>
          <p:cNvSpPr>
            <a:spLocks noGrp="1"/>
          </p:cNvSpPr>
          <p:nvPr>
            <p:ph type="subTitle" idx="4294967295"/>
          </p:nvPr>
        </p:nvSpPr>
        <p:spPr>
          <a:xfrm>
            <a:off x="571472" y="642924"/>
            <a:ext cx="7429552" cy="4071966"/>
          </a:xfrm>
          <a:prstGeom prst="rect">
            <a:avLst/>
          </a:prstGeom>
          <a:noFill/>
          <a:ln w="0">
            <a:noFill/>
          </a:ln>
        </p:spPr>
        <p:txBody>
          <a:bodyPr lIns="91440" tIns="91440" rIns="91440" bIns="91440" anchor="t">
            <a:normAutofit fontScale="92500" lnSpcReduction="10000"/>
          </a:bodyPr>
          <a:lstStyle/>
          <a:p>
            <a:r>
              <a:rPr lang="en-GB" b="1" dirty="0" smtClean="0"/>
              <a:t>• </a:t>
            </a:r>
            <a:r>
              <a:rPr lang="en-GB" sz="2100" b="1" dirty="0" smtClean="0"/>
              <a:t>3D Posing from 2D Images</a:t>
            </a:r>
          </a:p>
          <a:p>
            <a:r>
              <a:rPr lang="en-GB" dirty="0" smtClean="0"/>
              <a:t>➢ </a:t>
            </a:r>
            <a:r>
              <a:rPr lang="en-GB" b="1" dirty="0" smtClean="0"/>
              <a:t>Homogeneous Coordinates:</a:t>
            </a:r>
          </a:p>
          <a:p>
            <a:r>
              <a:rPr lang="en-GB" dirty="0" smtClean="0"/>
              <a:t>                Add a third dimension (z-coordinate) to 2D points for projections:</a:t>
            </a:r>
          </a:p>
          <a:p>
            <a:pPr lvl="1"/>
            <a:endParaRPr lang="en-IN" dirty="0"/>
          </a:p>
          <a:p>
            <a:pPr lvl="1"/>
            <a:endParaRPr lang="en-IN" dirty="0" smtClean="0"/>
          </a:p>
          <a:p>
            <a:pPr lvl="1"/>
            <a:endParaRPr lang="en-IN" dirty="0"/>
          </a:p>
          <a:p>
            <a:pPr lvl="1"/>
            <a:endParaRPr lang="en-IN" dirty="0" smtClean="0"/>
          </a:p>
          <a:p>
            <a:pPr lvl="1"/>
            <a:endParaRPr lang="en-IN" dirty="0" smtClean="0"/>
          </a:p>
          <a:p>
            <a:pPr lvl="1"/>
            <a:endParaRPr lang="en-IN" dirty="0"/>
          </a:p>
          <a:p>
            <a:pPr lvl="1"/>
            <a:r>
              <a:rPr lang="en-GB" dirty="0" smtClean="0"/>
              <a:t>                                 Used to convert 2D </a:t>
            </a:r>
            <a:r>
              <a:rPr lang="en-GB" dirty="0" smtClean="0"/>
              <a:t>Key points </a:t>
            </a:r>
            <a:r>
              <a:rPr lang="en-GB" dirty="0" smtClean="0"/>
              <a:t>into 3D space.</a:t>
            </a:r>
          </a:p>
          <a:p>
            <a:endParaRPr lang="en-GB" dirty="0" smtClean="0"/>
          </a:p>
          <a:p>
            <a:r>
              <a:rPr lang="en-GB" dirty="0" smtClean="0"/>
              <a:t>➢ </a:t>
            </a:r>
            <a:r>
              <a:rPr lang="en-GB" b="1" dirty="0" smtClean="0"/>
              <a:t>Depth Estimation:</a:t>
            </a:r>
            <a:endParaRPr lang="en-GB" dirty="0" smtClean="0"/>
          </a:p>
          <a:p>
            <a:r>
              <a:rPr lang="en-GB" dirty="0" smtClean="0"/>
              <a:t>               Predicts the z-coordinate (depth) of each </a:t>
            </a:r>
            <a:r>
              <a:rPr lang="en-GB" dirty="0" smtClean="0"/>
              <a:t>K</a:t>
            </a:r>
            <a:r>
              <a:rPr lang="en-GB" dirty="0" smtClean="0"/>
              <a:t>ey point </a:t>
            </a:r>
            <a:r>
              <a:rPr lang="en-GB" dirty="0" smtClean="0"/>
              <a:t>using neural networks or stereo vision.</a:t>
            </a:r>
          </a:p>
          <a:p>
            <a:r>
              <a:rPr lang="en-GB" dirty="0" smtClean="0"/>
              <a:t>               </a:t>
            </a:r>
          </a:p>
          <a:p>
            <a:r>
              <a:rPr lang="en-GB" dirty="0" smtClean="0"/>
              <a:t>    </a:t>
            </a:r>
          </a:p>
        </p:txBody>
      </p:sp>
      <p:pic>
        <p:nvPicPr>
          <p:cNvPr id="2050" name="Picture 2"/>
          <p:cNvPicPr>
            <a:picLocks noChangeAspect="1" noChangeArrowheads="1"/>
          </p:cNvPicPr>
          <p:nvPr/>
        </p:nvPicPr>
        <p:blipFill>
          <a:blip r:embed="rId2"/>
          <a:srcRect/>
          <a:stretch>
            <a:fillRect/>
          </a:stretch>
        </p:blipFill>
        <p:spPr bwMode="auto">
          <a:xfrm>
            <a:off x="3500430" y="1571618"/>
            <a:ext cx="2143140" cy="1186088"/>
          </a:xfrm>
          <a:prstGeom prst="rect">
            <a:avLst/>
          </a:prstGeom>
          <a:noFill/>
          <a:ln w="9525">
            <a:noFill/>
            <a:miter lim="800000"/>
            <a:headEnd/>
            <a:tailEnd/>
          </a:ln>
          <a:effectLst/>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idx="4294967295"/>
          </p:nvPr>
        </p:nvSpPr>
        <p:spPr>
          <a:xfrm>
            <a:off x="285720" y="0"/>
            <a:ext cx="2914200" cy="1071552"/>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400" b="0" strike="noStrike" spc="-1" dirty="0" err="1" smtClean="0">
                <a:solidFill>
                  <a:schemeClr val="dk1"/>
                </a:solidFill>
                <a:latin typeface="Arial"/>
              </a:rPr>
              <a:t>Advantages</a:t>
            </a:r>
            <a:r>
              <a:rPr lang="fr-FR" sz="3400" b="0" strike="noStrike" spc="-1" dirty="0" smtClean="0">
                <a:solidFill>
                  <a:schemeClr val="dk1"/>
                </a:solidFill>
                <a:latin typeface="Arial"/>
              </a:rPr>
              <a:t> : </a:t>
            </a:r>
            <a:endParaRPr lang="fr-FR" sz="3400" b="0" strike="noStrike" spc="-1" dirty="0">
              <a:solidFill>
                <a:schemeClr val="dk1"/>
              </a:solidFill>
              <a:latin typeface="Arial"/>
            </a:endParaRPr>
          </a:p>
        </p:txBody>
      </p:sp>
      <p:sp>
        <p:nvSpPr>
          <p:cNvPr id="3" name="PlaceHolder 2"/>
          <p:cNvSpPr txBox="1">
            <a:spLocks/>
          </p:cNvSpPr>
          <p:nvPr/>
        </p:nvSpPr>
        <p:spPr>
          <a:xfrm>
            <a:off x="1214414" y="1142990"/>
            <a:ext cx="7286676" cy="3429024"/>
          </a:xfrm>
          <a:prstGeom prst="rect">
            <a:avLst/>
          </a:prstGeom>
          <a:noFill/>
          <a:ln w="0">
            <a:noFill/>
          </a:ln>
        </p:spPr>
        <p:txBody>
          <a:bodyPr lIns="91440" tIns="91440" rIns="91440" bIns="91440" anchor="t">
            <a:normAutofit fontScale="96933"/>
          </a:bodyPr>
          <a:lstStyle/>
          <a:p>
            <a:r>
              <a:rPr lang="en-GB" sz="1600" dirty="0" smtClean="0"/>
              <a:t>➢ </a:t>
            </a:r>
            <a:r>
              <a:rPr lang="en-GB" sz="1600" b="1" dirty="0" smtClean="0"/>
              <a:t>Fosters Innovation</a:t>
            </a:r>
          </a:p>
          <a:p>
            <a:r>
              <a:rPr lang="en-GB" sz="1600" dirty="0" smtClean="0"/>
              <a:t>Acts as a foundation for developing advanced systems that integrate AI and machine learning, driving innovation in robotics, autonomous vehicles, and more.</a:t>
            </a:r>
          </a:p>
          <a:p>
            <a:r>
              <a:rPr lang="en-GB" sz="1600" dirty="0" smtClean="0"/>
              <a:t>➢</a:t>
            </a:r>
            <a:r>
              <a:rPr lang="en-GB" sz="1600" b="1" dirty="0" smtClean="0"/>
              <a:t> Reduction in Costs</a:t>
            </a:r>
          </a:p>
          <a:p>
            <a:r>
              <a:rPr lang="en-GB" sz="1600" dirty="0" smtClean="0"/>
              <a:t>Eliminates the need for expensive hardware (like motion-capture suits) in fields like sports analytics and filmmaking.</a:t>
            </a:r>
          </a:p>
          <a:p>
            <a:r>
              <a:rPr lang="en-GB" sz="1600" dirty="0" smtClean="0"/>
              <a:t>.</a:t>
            </a:r>
          </a:p>
          <a:p>
            <a:r>
              <a:rPr lang="en-GB" sz="1600" dirty="0" smtClean="0"/>
              <a:t>➢ </a:t>
            </a:r>
            <a:r>
              <a:rPr lang="en-GB" sz="1600" b="1" dirty="0" smtClean="0"/>
              <a:t>Improved Efficiency and Accuracy</a:t>
            </a:r>
          </a:p>
          <a:p>
            <a:r>
              <a:rPr lang="en-GB" sz="1600" b="1" dirty="0" smtClean="0"/>
              <a:t>Real-Time Feedback</a:t>
            </a:r>
            <a:r>
              <a:rPr lang="en-GB" sz="1600" dirty="0" smtClean="0"/>
              <a:t>: Offers instant insights into human movements, enabling quicker decision-making and actions in areas like healthcare, sports, and safety.</a:t>
            </a:r>
          </a:p>
          <a:p>
            <a:endParaRPr lang="en-GB" sz="1600" dirty="0" smtClean="0"/>
          </a:p>
          <a:p>
            <a:endParaRPr lang="en-GB" sz="1600" dirty="0" smtClean="0"/>
          </a:p>
          <a:p>
            <a:pPr marL="0" marR="0" lvl="0" indent="0" algn="ctr" defTabSz="914400" eaLnBrk="1" fontAlgn="auto" latinLnBrk="0" hangingPunct="1">
              <a:lnSpc>
                <a:spcPct val="100000"/>
              </a:lnSpc>
              <a:spcBef>
                <a:spcPts val="0"/>
              </a:spcBef>
              <a:spcAft>
                <a:spcPts val="0"/>
              </a:spcAft>
              <a:buClrTx/>
              <a:buSzTx/>
              <a:buFontTx/>
              <a:buNone/>
              <a:tabLst>
                <a:tab pos="0" algn="l"/>
              </a:tabLst>
              <a:defRPr/>
            </a:pPr>
            <a:endParaRPr kumimoji="0" lang="en-US" sz="1600" b="0" i="0" u="none" strike="noStrike" kern="0" cap="none" spc="-1" normalizeH="0" baseline="0" noProof="0" dirty="0">
              <a:ln>
                <a:noFill/>
              </a:ln>
              <a:solidFill>
                <a:srgbClr val="000000"/>
              </a:solidFill>
              <a:effectLst/>
              <a:uLnTx/>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42844" y="0"/>
            <a:ext cx="8715436" cy="4357700"/>
          </a:xfrm>
          <a:prstGeom prst="rect">
            <a:avLst/>
          </a:prstGeom>
          <a:noFill/>
          <a:ln w="0">
            <a:noFill/>
          </a:ln>
        </p:spPr>
        <p:txBody>
          <a:bodyPr lIns="91440" tIns="91440" rIns="91440" bIns="91440" anchor="b">
            <a:noAutofit/>
          </a:bodyPr>
          <a:lstStyle/>
          <a:p>
            <a:pPr algn="l"/>
            <a:r>
              <a:rPr lang="en-GB" sz="1400" b="1" dirty="0" smtClean="0">
                <a:solidFill>
                  <a:schemeClr val="tx2">
                    <a:lumMod val="75000"/>
                  </a:schemeClr>
                </a:solidFill>
                <a:latin typeface="+mn-lt"/>
              </a:rPr>
              <a:t/>
            </a:r>
            <a:br>
              <a:rPr lang="en-GB" sz="1400" b="1" dirty="0" smtClean="0">
                <a:solidFill>
                  <a:schemeClr val="tx2">
                    <a:lumMod val="75000"/>
                  </a:schemeClr>
                </a:solidFill>
                <a:latin typeface="+mn-lt"/>
              </a:rPr>
            </a:br>
            <a:r>
              <a:rPr lang="en-GB" sz="1400" b="1" dirty="0" smtClean="0">
                <a:solidFill>
                  <a:schemeClr val="tx2">
                    <a:lumMod val="75000"/>
                  </a:schemeClr>
                </a:solidFill>
                <a:latin typeface="+mn-lt"/>
              </a:rPr>
              <a:t> • </a:t>
            </a:r>
            <a:r>
              <a:rPr lang="en-GB" sz="1400" b="1" dirty="0" err="1" smtClean="0">
                <a:solidFill>
                  <a:schemeClr val="tx2">
                    <a:lumMod val="75000"/>
                  </a:schemeClr>
                </a:solidFill>
                <a:latin typeface="+mn-lt"/>
              </a:rPr>
              <a:t>Mediapipe</a:t>
            </a:r>
            <a:r>
              <a:rPr lang="en-GB" sz="1400" dirty="0" smtClean="0">
                <a:solidFill>
                  <a:schemeClr val="tx2">
                    <a:lumMod val="75000"/>
                  </a:schemeClr>
                </a:solidFill>
                <a:latin typeface="+mn-lt"/>
              </a:rPr>
              <a:t>:</a:t>
            </a:r>
            <a:br>
              <a:rPr lang="en-GB" sz="1400" dirty="0" smtClean="0">
                <a:solidFill>
                  <a:schemeClr val="tx2">
                    <a:lumMod val="75000"/>
                  </a:schemeClr>
                </a:solidFill>
                <a:latin typeface="+mn-lt"/>
              </a:rPr>
            </a:br>
            <a:r>
              <a:rPr lang="en-GB" sz="1400" dirty="0" smtClean="0">
                <a:solidFill>
                  <a:schemeClr val="tx2">
                    <a:lumMod val="75000"/>
                  </a:schemeClr>
                </a:solidFill>
                <a:latin typeface="+mn-lt"/>
              </a:rPr>
              <a:t> A cross-platform framework by Google, designed for real-time machine learning applications. It offers pre-trained models for pose detection that are optimized for efficiency and speed. </a:t>
            </a:r>
            <a:r>
              <a:rPr lang="en-GB" sz="1400" dirty="0" err="1" smtClean="0">
                <a:solidFill>
                  <a:schemeClr val="tx2">
                    <a:lumMod val="75000"/>
                  </a:schemeClr>
                </a:solidFill>
                <a:latin typeface="+mn-lt"/>
              </a:rPr>
              <a:t>Mediapipe’s</a:t>
            </a:r>
            <a:r>
              <a:rPr lang="en-GB" sz="1400" dirty="0" smtClean="0">
                <a:solidFill>
                  <a:schemeClr val="tx2">
                    <a:lumMod val="75000"/>
                  </a:schemeClr>
                </a:solidFill>
                <a:latin typeface="+mn-lt"/>
              </a:rPr>
              <a:t> Pose module can detect 33 </a:t>
            </a:r>
            <a:r>
              <a:rPr lang="en-GB" sz="1400" dirty="0" err="1">
                <a:solidFill>
                  <a:schemeClr val="tx2">
                    <a:lumMod val="75000"/>
                  </a:schemeClr>
                </a:solidFill>
                <a:latin typeface="+mn-lt"/>
              </a:rPr>
              <a:t>K</a:t>
            </a:r>
            <a:r>
              <a:rPr lang="en-GB" sz="1400" dirty="0" err="1" smtClean="0">
                <a:solidFill>
                  <a:schemeClr val="tx2">
                    <a:lumMod val="75000"/>
                  </a:schemeClr>
                </a:solidFill>
                <a:latin typeface="+mn-lt"/>
              </a:rPr>
              <a:t>eypoints</a:t>
            </a:r>
            <a:r>
              <a:rPr lang="en-GB" sz="1400" dirty="0" smtClean="0">
                <a:solidFill>
                  <a:schemeClr val="tx2">
                    <a:lumMod val="75000"/>
                  </a:schemeClr>
                </a:solidFill>
                <a:latin typeface="+mn-lt"/>
              </a:rPr>
              <a:t> in the human body.</a:t>
            </a:r>
            <a:br>
              <a:rPr lang="en-GB" sz="1400" dirty="0" smtClean="0">
                <a:solidFill>
                  <a:schemeClr val="tx2">
                    <a:lumMod val="75000"/>
                  </a:schemeClr>
                </a:solidFill>
                <a:latin typeface="+mn-lt"/>
              </a:rPr>
            </a:br>
            <a:r>
              <a:rPr lang="en-GB" sz="1400" dirty="0" smtClean="0">
                <a:solidFill>
                  <a:schemeClr val="tx2">
                    <a:lumMod val="75000"/>
                  </a:schemeClr>
                </a:solidFill>
                <a:latin typeface="+mn-lt"/>
              </a:rPr>
              <a:t>(Other frameworks: </a:t>
            </a:r>
            <a:r>
              <a:rPr lang="en-GB" sz="1400" dirty="0" err="1" smtClean="0">
                <a:solidFill>
                  <a:schemeClr val="tx2">
                    <a:lumMod val="75000"/>
                  </a:schemeClr>
                </a:solidFill>
                <a:latin typeface="+mn-lt"/>
              </a:rPr>
              <a:t>OpenPose</a:t>
            </a:r>
            <a:r>
              <a:rPr lang="en-GB" sz="1400" dirty="0" smtClean="0">
                <a:solidFill>
                  <a:schemeClr val="tx2">
                    <a:lumMod val="75000"/>
                  </a:schemeClr>
                </a:solidFill>
                <a:latin typeface="+mn-lt"/>
              </a:rPr>
              <a:t>, </a:t>
            </a:r>
            <a:r>
              <a:rPr lang="en-GB" sz="1400" dirty="0" err="1" smtClean="0">
                <a:solidFill>
                  <a:schemeClr val="tx2">
                    <a:lumMod val="75000"/>
                  </a:schemeClr>
                </a:solidFill>
                <a:latin typeface="+mn-lt"/>
              </a:rPr>
              <a:t>TensorFlow</a:t>
            </a:r>
            <a:r>
              <a:rPr lang="en-GB" sz="1400" dirty="0" smtClean="0">
                <a:solidFill>
                  <a:schemeClr val="tx2">
                    <a:lumMod val="75000"/>
                  </a:schemeClr>
                </a:solidFill>
                <a:latin typeface="+mn-lt"/>
              </a:rPr>
              <a:t> pose estimation models).</a:t>
            </a:r>
            <a:br>
              <a:rPr lang="en-GB" sz="1400" dirty="0" smtClean="0">
                <a:solidFill>
                  <a:schemeClr val="tx2">
                    <a:lumMod val="75000"/>
                  </a:schemeClr>
                </a:solidFill>
                <a:latin typeface="+mn-lt"/>
              </a:rPr>
            </a:br>
            <a:r>
              <a:rPr lang="en-GB" sz="1400" dirty="0" smtClean="0">
                <a:solidFill>
                  <a:schemeClr val="tx2">
                    <a:lumMod val="75000"/>
                  </a:schemeClr>
                </a:solidFill>
                <a:latin typeface="+mn-lt"/>
              </a:rPr>
              <a:t/>
            </a:r>
            <a:br>
              <a:rPr lang="en-GB" sz="1400" dirty="0" smtClean="0">
                <a:solidFill>
                  <a:schemeClr val="tx2">
                    <a:lumMod val="75000"/>
                  </a:schemeClr>
                </a:solidFill>
                <a:latin typeface="+mn-lt"/>
              </a:rPr>
            </a:br>
            <a:r>
              <a:rPr lang="en-GB" sz="1400" dirty="0" smtClean="0">
                <a:solidFill>
                  <a:schemeClr val="tx2">
                    <a:lumMod val="75000"/>
                  </a:schemeClr>
                </a:solidFill>
                <a:latin typeface="+mn-lt"/>
              </a:rPr>
              <a:t> ➢ </a:t>
            </a:r>
            <a:r>
              <a:rPr lang="en-GB" sz="1400" b="1" dirty="0" smtClean="0">
                <a:solidFill>
                  <a:schemeClr val="tx2">
                    <a:lumMod val="75000"/>
                  </a:schemeClr>
                </a:solidFill>
                <a:latin typeface="+mn-lt"/>
              </a:rPr>
              <a:t>Languages used </a:t>
            </a:r>
            <a:br>
              <a:rPr lang="en-GB" sz="1400" b="1" dirty="0" smtClean="0">
                <a:solidFill>
                  <a:schemeClr val="tx2">
                    <a:lumMod val="75000"/>
                  </a:schemeClr>
                </a:solidFill>
                <a:latin typeface="+mn-lt"/>
              </a:rPr>
            </a:br>
            <a:r>
              <a:rPr lang="en-GB" sz="1400" b="1" dirty="0" smtClean="0">
                <a:solidFill>
                  <a:schemeClr val="tx2">
                    <a:lumMod val="75000"/>
                  </a:schemeClr>
                </a:solidFill>
                <a:latin typeface="+mn-lt"/>
              </a:rPr>
              <a:t> • Python</a:t>
            </a:r>
            <a:r>
              <a:rPr lang="en-GB" sz="1400" dirty="0" smtClean="0">
                <a:solidFill>
                  <a:schemeClr val="tx2">
                    <a:lumMod val="75000"/>
                  </a:schemeClr>
                </a:solidFill>
                <a:latin typeface="+mn-lt"/>
              </a:rPr>
              <a:t>: It used with </a:t>
            </a:r>
            <a:r>
              <a:rPr lang="en-GB" sz="1400" dirty="0" err="1" smtClean="0">
                <a:solidFill>
                  <a:schemeClr val="tx2">
                    <a:lumMod val="75000"/>
                  </a:schemeClr>
                </a:solidFill>
                <a:latin typeface="+mn-lt"/>
              </a:rPr>
              <a:t>Mediapipe</a:t>
            </a:r>
            <a:r>
              <a:rPr lang="en-GB" sz="1400" dirty="0" smtClean="0">
                <a:solidFill>
                  <a:schemeClr val="tx2">
                    <a:lumMod val="75000"/>
                  </a:schemeClr>
                </a:solidFill>
                <a:latin typeface="+mn-lt"/>
              </a:rPr>
              <a:t> for prototyping and real-time applications. Python bindings make it easy to integrate with libraries like </a:t>
            </a:r>
            <a:r>
              <a:rPr lang="en-GB" sz="1400" dirty="0" err="1" smtClean="0">
                <a:solidFill>
                  <a:schemeClr val="tx2">
                    <a:lumMod val="75000"/>
                  </a:schemeClr>
                </a:solidFill>
                <a:latin typeface="+mn-lt"/>
              </a:rPr>
              <a:t>OpenCV</a:t>
            </a:r>
            <a:r>
              <a:rPr lang="en-GB" sz="1400" dirty="0" smtClean="0">
                <a:solidFill>
                  <a:schemeClr val="tx2">
                    <a:lumMod val="75000"/>
                  </a:schemeClr>
                </a:solidFill>
                <a:latin typeface="+mn-lt"/>
              </a:rPr>
              <a:t>(for camera).</a:t>
            </a:r>
            <a:br>
              <a:rPr lang="en-GB" sz="1400" dirty="0" smtClean="0">
                <a:solidFill>
                  <a:schemeClr val="tx2">
                    <a:lumMod val="75000"/>
                  </a:schemeClr>
                </a:solidFill>
                <a:latin typeface="+mn-lt"/>
              </a:rPr>
            </a:br>
            <a:r>
              <a:rPr lang="en-GB" sz="1400" dirty="0" smtClean="0">
                <a:solidFill>
                  <a:schemeClr val="tx2">
                    <a:lumMod val="75000"/>
                  </a:schemeClr>
                </a:solidFill>
                <a:latin typeface="+mn-lt"/>
              </a:rPr>
              <a:t/>
            </a:r>
            <a:br>
              <a:rPr lang="en-GB" sz="1400" dirty="0" smtClean="0">
                <a:solidFill>
                  <a:schemeClr val="tx2">
                    <a:lumMod val="75000"/>
                  </a:schemeClr>
                </a:solidFill>
                <a:latin typeface="+mn-lt"/>
              </a:rPr>
            </a:br>
            <a:r>
              <a:rPr lang="en-GB" sz="1400" dirty="0" smtClean="0">
                <a:solidFill>
                  <a:schemeClr val="tx2">
                    <a:lumMod val="75000"/>
                  </a:schemeClr>
                </a:solidFill>
                <a:latin typeface="+mn-lt"/>
              </a:rPr>
              <a:t> ➢ </a:t>
            </a:r>
            <a:r>
              <a:rPr lang="en-GB" sz="1400" b="1" dirty="0" smtClean="0">
                <a:solidFill>
                  <a:schemeClr val="tx2">
                    <a:lumMod val="75000"/>
                  </a:schemeClr>
                </a:solidFill>
                <a:latin typeface="+mn-lt"/>
              </a:rPr>
              <a:t>Dataset’s and </a:t>
            </a:r>
            <a:r>
              <a:rPr lang="en-GB" sz="1400" b="1" dirty="0">
                <a:solidFill>
                  <a:schemeClr val="tx2">
                    <a:lumMod val="75000"/>
                  </a:schemeClr>
                </a:solidFill>
                <a:latin typeface="+mn-lt"/>
              </a:rPr>
              <a:t>I</a:t>
            </a:r>
            <a:r>
              <a:rPr lang="en-GB" sz="1400" b="1" dirty="0" smtClean="0">
                <a:solidFill>
                  <a:schemeClr val="tx2">
                    <a:lumMod val="75000"/>
                  </a:schemeClr>
                </a:solidFill>
                <a:latin typeface="+mn-lt"/>
              </a:rPr>
              <a:t>Ts Limitations :</a:t>
            </a:r>
            <a:br>
              <a:rPr lang="en-GB" sz="1400" b="1" dirty="0" smtClean="0">
                <a:solidFill>
                  <a:schemeClr val="tx2">
                    <a:lumMod val="75000"/>
                  </a:schemeClr>
                </a:solidFill>
                <a:latin typeface="+mn-lt"/>
              </a:rPr>
            </a:br>
            <a:r>
              <a:rPr lang="en-GB" sz="1400" dirty="0" smtClean="0">
                <a:solidFill>
                  <a:schemeClr val="tx2">
                    <a:lumMod val="75000"/>
                  </a:schemeClr>
                </a:solidFill>
                <a:latin typeface="+mn-lt"/>
              </a:rPr>
              <a:t/>
            </a:r>
            <a:br>
              <a:rPr lang="en-GB" sz="1400" dirty="0" smtClean="0">
                <a:solidFill>
                  <a:schemeClr val="tx2">
                    <a:lumMod val="75000"/>
                  </a:schemeClr>
                </a:solidFill>
                <a:latin typeface="+mn-lt"/>
              </a:rPr>
            </a:br>
            <a:r>
              <a:rPr lang="en-GB" sz="1400" dirty="0" smtClean="0">
                <a:solidFill>
                  <a:schemeClr val="tx2">
                    <a:lumMod val="75000"/>
                  </a:schemeClr>
                </a:solidFill>
                <a:latin typeface="+mn-lt"/>
              </a:rPr>
              <a:t/>
            </a:r>
            <a:br>
              <a:rPr lang="en-GB" sz="1400" dirty="0" smtClean="0">
                <a:solidFill>
                  <a:schemeClr val="tx2">
                    <a:lumMod val="75000"/>
                  </a:schemeClr>
                </a:solidFill>
                <a:latin typeface="+mn-lt"/>
              </a:rPr>
            </a:br>
            <a:r>
              <a:rPr lang="en" sz="1400" b="0" strike="noStrike" spc="-1" dirty="0" smtClean="0">
                <a:solidFill>
                  <a:schemeClr val="tx2">
                    <a:lumMod val="75000"/>
                  </a:schemeClr>
                </a:solidFill>
                <a:latin typeface="+mn-lt"/>
                <a:ea typeface="Fira Sans"/>
              </a:rPr>
              <a:t>.</a:t>
            </a:r>
            <a:r>
              <a:rPr lang="en-GB" sz="1400" dirty="0" smtClean="0">
                <a:solidFill>
                  <a:schemeClr val="tx2">
                    <a:lumMod val="75000"/>
                  </a:schemeClr>
                </a:solidFill>
                <a:latin typeface="+mn-lt"/>
              </a:rPr>
              <a:t/>
            </a:r>
            <a:br>
              <a:rPr lang="en-GB" sz="1400" dirty="0" smtClean="0">
                <a:solidFill>
                  <a:schemeClr val="tx2">
                    <a:lumMod val="75000"/>
                  </a:schemeClr>
                </a:solidFill>
                <a:latin typeface="+mn-lt"/>
              </a:rPr>
            </a:br>
            <a:endParaRPr lang="en-GB" sz="1400" dirty="0">
              <a:solidFill>
                <a:schemeClr val="tx2">
                  <a:lumMod val="75000"/>
                </a:schemeClr>
              </a:solidFill>
              <a:latin typeface="+mn-lt"/>
            </a:endParaRPr>
          </a:p>
        </p:txBody>
      </p:sp>
      <p:sp>
        <p:nvSpPr>
          <p:cNvPr id="3" name="PlaceHolder 1"/>
          <p:cNvSpPr txBox="1">
            <a:spLocks/>
          </p:cNvSpPr>
          <p:nvPr/>
        </p:nvSpPr>
        <p:spPr>
          <a:xfrm>
            <a:off x="71406" y="214296"/>
            <a:ext cx="6286544" cy="642942"/>
          </a:xfrm>
          <a:prstGeom prst="rect">
            <a:avLst/>
          </a:prstGeom>
          <a:noFill/>
          <a:ln w="0">
            <a:noFill/>
          </a:ln>
        </p:spPr>
        <p:txBody>
          <a:bodyPr lIns="91440" tIns="91440" rIns="91440" bIns="91440" anchor="b">
            <a:normAutofit fontScale="92500" lnSpcReduction="10000"/>
          </a:bodyPr>
          <a:lstStyle/>
          <a:p>
            <a:pPr lvl="0">
              <a:tabLst>
                <a:tab pos="0" algn="l"/>
              </a:tabLst>
            </a:pPr>
            <a:r>
              <a:rPr lang="en-GB" sz="3600" b="1" dirty="0" smtClean="0"/>
              <a:t>Technology and Tools Used:</a:t>
            </a:r>
            <a:endParaRPr kumimoji="0" lang="fr-FR" sz="3400" b="0" i="0" u="none" strike="noStrike" kern="0" cap="none" spc="-1" normalizeH="0" baseline="0" noProof="0" dirty="0">
              <a:ln>
                <a:noFill/>
              </a:ln>
              <a:solidFill>
                <a:schemeClr val="dk1"/>
              </a:solidFill>
              <a:effectLst/>
              <a:uLnTx/>
              <a:uFillTx/>
              <a:latin typeface="Arial"/>
            </a:endParaRPr>
          </a:p>
        </p:txBody>
      </p:sp>
      <p:sp>
        <p:nvSpPr>
          <p:cNvPr id="4" name="PlaceHolder 2"/>
          <p:cNvSpPr txBox="1">
            <a:spLocks/>
          </p:cNvSpPr>
          <p:nvPr/>
        </p:nvSpPr>
        <p:spPr>
          <a:xfrm>
            <a:off x="142844" y="3500444"/>
            <a:ext cx="7929618" cy="1357322"/>
          </a:xfrm>
          <a:prstGeom prst="rect">
            <a:avLst/>
          </a:prstGeom>
          <a:noFill/>
          <a:ln w="0">
            <a:noFill/>
          </a:ln>
        </p:spPr>
        <p:txBody>
          <a:bodyPr lIns="91440" tIns="91440" rIns="91440" bIns="91440" anchor="t">
            <a:normAutofit fontScale="96933" lnSpcReduction="10000"/>
          </a:bodyPr>
          <a:lstStyle/>
          <a:p>
            <a:r>
              <a:rPr kumimoji="0" lang="en-US" sz="1400" b="0" i="0" u="none" strike="noStrike" kern="0" cap="none" spc="-1" normalizeH="0" baseline="0" noProof="0" dirty="0" smtClean="0">
                <a:ln>
                  <a:noFill/>
                </a:ln>
                <a:solidFill>
                  <a:schemeClr val="accent2">
                    <a:lumMod val="25000"/>
                  </a:schemeClr>
                </a:solidFill>
                <a:effectLst/>
                <a:uLnTx/>
                <a:uFillTx/>
                <a:latin typeface="OpenSymbol"/>
              </a:rPr>
              <a:t> </a:t>
            </a:r>
            <a:r>
              <a:rPr lang="en-GB" sz="1400" b="1" dirty="0" smtClean="0">
                <a:solidFill>
                  <a:schemeClr val="tx2">
                    <a:lumMod val="75000"/>
                  </a:schemeClr>
                </a:solidFill>
              </a:rPr>
              <a:t> • </a:t>
            </a:r>
            <a:r>
              <a:rPr lang="en-GB" sz="1400" b="1" dirty="0" smtClean="0">
                <a:solidFill>
                  <a:schemeClr val="accent2">
                    <a:lumMod val="25000"/>
                  </a:schemeClr>
                </a:solidFill>
              </a:rPr>
              <a:t>COCO (Common Objects in Context): designed of multi purpose pose estimation </a:t>
            </a:r>
          </a:p>
          <a:p>
            <a:r>
              <a:rPr lang="en-GB" sz="1400" b="1" dirty="0" smtClean="0">
                <a:solidFill>
                  <a:schemeClr val="accent2">
                    <a:lumMod val="25000"/>
                  </a:schemeClr>
                </a:solidFill>
              </a:rPr>
              <a:t> -</a:t>
            </a:r>
            <a:r>
              <a:rPr lang="en-GB" sz="1400" dirty="0" smtClean="0">
                <a:solidFill>
                  <a:schemeClr val="accent2">
                    <a:lumMod val="25000"/>
                  </a:schemeClr>
                </a:solidFill>
              </a:rPr>
              <a:t>Accuracy may decrease in cases of complex interactions or occlusions (e.g., overlapping people).</a:t>
            </a:r>
          </a:p>
          <a:p>
            <a:r>
              <a:rPr lang="en-GB" sz="1400" b="1" dirty="0" smtClean="0">
                <a:solidFill>
                  <a:schemeClr val="tx2">
                    <a:lumMod val="75000"/>
                  </a:schemeClr>
                </a:solidFill>
              </a:rPr>
              <a:t> • </a:t>
            </a:r>
            <a:r>
              <a:rPr lang="en-GB" sz="1400" b="1" dirty="0" smtClean="0">
                <a:solidFill>
                  <a:schemeClr val="accent2">
                    <a:lumMod val="25000"/>
                  </a:schemeClr>
                </a:solidFill>
              </a:rPr>
              <a:t>MPII (Max Planck Institute for Informatics:</a:t>
            </a:r>
            <a:r>
              <a:rPr lang="en-GB" sz="1400" dirty="0" smtClean="0">
                <a:solidFill>
                  <a:schemeClr val="accent2">
                    <a:lumMod val="25000"/>
                  </a:schemeClr>
                </a:solidFill>
              </a:rPr>
              <a:t> Specializes in single-person pose estimation with high accuracy.</a:t>
            </a:r>
          </a:p>
          <a:p>
            <a:r>
              <a:rPr lang="en-GB" sz="1400" dirty="0" smtClean="0">
                <a:solidFill>
                  <a:schemeClr val="accent2">
                    <a:lumMod val="25000"/>
                  </a:schemeClr>
                </a:solidFill>
              </a:rPr>
              <a:t>- Focuses only on single-person detection, making it less effective for multi-person scenarios</a:t>
            </a:r>
            <a:r>
              <a:rPr lang="en-GB" sz="1400" b="1" dirty="0" smtClean="0">
                <a:solidFill>
                  <a:schemeClr val="accent2">
                    <a:lumMod val="25000"/>
                  </a:schemeClr>
                </a:solidFill>
              </a:rPr>
              <a:t> </a:t>
            </a:r>
            <a:endParaRPr kumimoji="0" lang="en-US" sz="1400" b="0" i="0" u="none" strike="noStrike" kern="0" cap="none" spc="-1" normalizeH="0" baseline="0" noProof="0" dirty="0">
              <a:ln>
                <a:noFill/>
              </a:ln>
              <a:solidFill>
                <a:schemeClr val="accent2">
                  <a:lumMod val="25000"/>
                </a:schemeClr>
              </a:solidFill>
              <a:effectLst/>
              <a:uLnTx/>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anaging Stress and Self-Doubt for High School Students by Slidesgo">
  <a:themeElements>
    <a:clrScheme name="Simple Light">
      <a:dk1>
        <a:srgbClr val="5B549B"/>
      </a:dk1>
      <a:lt1>
        <a:srgbClr val="E5E9EA"/>
      </a:lt1>
      <a:dk2>
        <a:srgbClr val="423A74"/>
      </a:dk2>
      <a:lt2>
        <a:srgbClr val="4081F4"/>
      </a:lt2>
      <a:accent1>
        <a:srgbClr val="5EB2F0"/>
      </a:accent1>
      <a:accent2>
        <a:srgbClr val="C5D2ED"/>
      </a:accent2>
      <a:accent3>
        <a:srgbClr val="F56355"/>
      </a:accent3>
      <a:accent4>
        <a:srgbClr val="F7D2B2"/>
      </a:accent4>
      <a:accent5>
        <a:srgbClr val="FD66F3"/>
      </a:accent5>
      <a:accent6>
        <a:srgbClr val="D3BAF1"/>
      </a:accent6>
      <a:hlink>
        <a:srgbClr val="463E7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1004</TotalTime>
  <Words>1076</Words>
  <Application>LibreOffice/7.6.7.2$Linux_X86_64 LibreOffice_project/60$Build-2</Application>
  <PresentationFormat>On-screen Show (16:9)</PresentationFormat>
  <Paragraphs>132</Paragraphs>
  <Slides>12</Slides>
  <Notes>0</Notes>
  <HiddenSlides>0</HiddenSlides>
  <MMClips>0</MMClips>
  <ScaleCrop>false</ScaleCrop>
  <HeadingPairs>
    <vt:vector size="4" baseType="variant">
      <vt:variant>
        <vt:lpstr>Theme</vt:lpstr>
      </vt:variant>
      <vt:variant>
        <vt:i4>31</vt:i4>
      </vt:variant>
      <vt:variant>
        <vt:lpstr>Slide Titles</vt:lpstr>
      </vt:variant>
      <vt:variant>
        <vt:i4>12</vt:i4>
      </vt:variant>
    </vt:vector>
  </HeadingPairs>
  <TitlesOfParts>
    <vt:vector size="43" baseType="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Managing Stress and Self-Doubt for High School Students by Slidesgo</vt:lpstr>
      <vt:lpstr>Slidesgo Final Pages</vt:lpstr>
      <vt:lpstr>Slidesgo Final Pages</vt:lpstr>
      <vt:lpstr>Slide 1</vt:lpstr>
      <vt:lpstr>Introduction</vt:lpstr>
      <vt:lpstr>Literature Review </vt:lpstr>
      <vt:lpstr>Application :</vt:lpstr>
      <vt:lpstr>Methodology :</vt:lpstr>
      <vt:lpstr>Maths for computing :</vt:lpstr>
      <vt:lpstr>Maths for computing :</vt:lpstr>
      <vt:lpstr>Advantages : </vt:lpstr>
      <vt:lpstr>  • Mediapipe:  A cross-platform framework by Google, designed for real-time machine learning applications. It offers pre-trained models for pose detection that are optimized for efficiency and speed. Mediapipe’s Pose module can detect 33 Keypoints in the human body. (Other frameworks: OpenPose, TensorFlow pose estimation models).   ➢ Languages used   • Python: It used with Mediapipe for prototyping and real-time applications. Python bindings make it easy to integrate with libraries like OpenCV(for camera).   ➢ Dataset’s and ITs Limitations :   . </vt:lpstr>
      <vt:lpstr>Timeline :</vt:lpstr>
      <vt:lpstr>References used:</vt:lpstr>
      <vt:lpstr>Conclusion:</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Lokesh Venkateshappa</cp:lastModifiedBy>
  <cp:revision>56</cp:revision>
  <dcterms:modified xsi:type="dcterms:W3CDTF">2025-02-06T06:21:42Z</dcterms:modified>
</cp:coreProperties>
</file>

<file path=docProps/core1.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2025-02-02T04:58:54Z</dcterms:created>
  <dc:creator>Unknown Creator</dc:creator>
  <dc:description/>
  <dc:language>en-US</dc:language>
  <cp:lastModifiedBy>Unknown Creator</cp:lastModifiedBy>
  <dcterms:modified xsi:type="dcterms:W3CDTF">2025-02-02T04:58:54Z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16</vt:r8>
  </property>
</Properties>
</file>