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sldIdLst>
    <p:sldId id="256" r:id="rId5"/>
    <p:sldId id="257" r:id="rId6"/>
    <p:sldId id="268" r:id="rId7"/>
    <p:sldId id="269" r:id="rId8"/>
    <p:sldId id="259" r:id="rId9"/>
    <p:sldId id="262" r:id="rId10"/>
    <p:sldId id="270" r:id="rId11"/>
    <p:sldId id="261" r:id="rId12"/>
    <p:sldId id="271" r:id="rId13"/>
    <p:sldId id="272" r:id="rId14"/>
    <p:sldId id="273" r:id="rId15"/>
    <p:sldId id="260" r:id="rId16"/>
    <p:sldId id="263" r:id="rId17"/>
    <p:sldId id="276" r:id="rId18"/>
    <p:sldId id="277" r:id="rId19"/>
    <p:sldId id="278" r:id="rId20"/>
    <p:sldId id="267" r:id="rId21"/>
    <p:sldId id="274" r:id="rId22"/>
    <p:sldId id="265"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3"/>
    <p:restoredTop sz="94710"/>
  </p:normalViewPr>
  <p:slideViewPr>
    <p:cSldViewPr snapToGrid="0">
      <p:cViewPr varScale="1">
        <p:scale>
          <a:sx n="82" d="100"/>
          <a:sy n="82" d="100"/>
        </p:scale>
        <p:origin x="7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5D17C-F415-4C22-913F-C7DFC84F84B5}" type="doc">
      <dgm:prSet loTypeId="urn:microsoft.com/office/officeart/2016/7/layout/HorizontalActionList" loCatId="List" qsTypeId="urn:microsoft.com/office/officeart/2005/8/quickstyle/simple1" qsCatId="simple" csTypeId="urn:microsoft.com/office/officeart/2005/8/colors/accent0_3" csCatId="mainScheme"/>
      <dgm:spPr/>
      <dgm:t>
        <a:bodyPr/>
        <a:lstStyle/>
        <a:p>
          <a:endParaRPr lang="en-US"/>
        </a:p>
      </dgm:t>
    </dgm:pt>
    <dgm:pt modelId="{0BEC1D8F-2278-43F8-8009-608D7A997F5E}">
      <dgm:prSet custT="1"/>
      <dgm:spPr/>
      <dgm:t>
        <a:bodyPr/>
        <a:lstStyle/>
        <a:p>
          <a:r>
            <a:rPr lang="en-US" sz="1600"/>
            <a:t>Envisage</a:t>
          </a:r>
        </a:p>
      </dgm:t>
    </dgm:pt>
    <dgm:pt modelId="{8CBA4777-C3EE-48FE-BBC3-E9C4A1244399}" type="parTrans" cxnId="{3FFF1465-8D01-4E90-8070-319EC33ED6B6}">
      <dgm:prSet/>
      <dgm:spPr/>
      <dgm:t>
        <a:bodyPr/>
        <a:lstStyle/>
        <a:p>
          <a:endParaRPr lang="en-US"/>
        </a:p>
      </dgm:t>
    </dgm:pt>
    <dgm:pt modelId="{6441BBED-D460-4C01-B436-9F1865BB4293}" type="sibTrans" cxnId="{3FFF1465-8D01-4E90-8070-319EC33ED6B6}">
      <dgm:prSet/>
      <dgm:spPr/>
      <dgm:t>
        <a:bodyPr/>
        <a:lstStyle/>
        <a:p>
          <a:endParaRPr lang="en-US"/>
        </a:p>
      </dgm:t>
    </dgm:pt>
    <dgm:pt modelId="{9041BBF4-1563-47ED-974C-BE6459A62EA3}">
      <dgm:prSet custT="1"/>
      <dgm:spPr/>
      <dgm:t>
        <a:bodyPr/>
        <a:lstStyle/>
        <a:p>
          <a:r>
            <a:rPr lang="en-US" sz="1600" dirty="0"/>
            <a:t>Envisage dynamic adjustments to playlists based on users' changing emotions, ensuring a continuous alignment between the music and their evolving feelings.</a:t>
          </a:r>
        </a:p>
      </dgm:t>
    </dgm:pt>
    <dgm:pt modelId="{B887F7F8-147D-4A85-865C-978E29909C82}" type="parTrans" cxnId="{16CA4805-124A-4DE0-A06C-99F4FFEE28DA}">
      <dgm:prSet/>
      <dgm:spPr/>
      <dgm:t>
        <a:bodyPr/>
        <a:lstStyle/>
        <a:p>
          <a:endParaRPr lang="en-US"/>
        </a:p>
      </dgm:t>
    </dgm:pt>
    <dgm:pt modelId="{8A66B760-36CC-4FA8-AF4B-E286A17A3FC7}" type="sibTrans" cxnId="{16CA4805-124A-4DE0-A06C-99F4FFEE28DA}">
      <dgm:prSet/>
      <dgm:spPr/>
      <dgm:t>
        <a:bodyPr/>
        <a:lstStyle/>
        <a:p>
          <a:endParaRPr lang="en-US"/>
        </a:p>
      </dgm:t>
    </dgm:pt>
    <dgm:pt modelId="{FD2D2813-6F1C-43A2-9BDF-09B6289EB6A6}">
      <dgm:prSet custT="1"/>
      <dgm:spPr/>
      <dgm:t>
        <a:bodyPr/>
        <a:lstStyle/>
        <a:p>
          <a:r>
            <a:rPr lang="en-US" sz="1600"/>
            <a:t>Aim</a:t>
          </a:r>
        </a:p>
      </dgm:t>
    </dgm:pt>
    <dgm:pt modelId="{FB7A5E78-4012-42AF-9E64-DCD682D56BF8}" type="parTrans" cxnId="{8271AA30-91DB-41BA-B855-4AE3D164E7F2}">
      <dgm:prSet/>
      <dgm:spPr/>
      <dgm:t>
        <a:bodyPr/>
        <a:lstStyle/>
        <a:p>
          <a:endParaRPr lang="en-US"/>
        </a:p>
      </dgm:t>
    </dgm:pt>
    <dgm:pt modelId="{0ADF244F-89ED-4C57-9D92-92346D9D249B}" type="sibTrans" cxnId="{8271AA30-91DB-41BA-B855-4AE3D164E7F2}">
      <dgm:prSet/>
      <dgm:spPr/>
      <dgm:t>
        <a:bodyPr/>
        <a:lstStyle/>
        <a:p>
          <a:endParaRPr lang="en-US"/>
        </a:p>
      </dgm:t>
    </dgm:pt>
    <dgm:pt modelId="{19471C82-686A-480F-B136-6E4452DE0173}">
      <dgm:prSet custT="1"/>
      <dgm:spPr/>
      <dgm:t>
        <a:bodyPr/>
        <a:lstStyle/>
        <a:p>
          <a:r>
            <a:rPr lang="en-US" sz="1600"/>
            <a:t>Aim for recommendations that align with users' moods, fostering a stronger emotional connection to the suggested music.</a:t>
          </a:r>
        </a:p>
      </dgm:t>
    </dgm:pt>
    <dgm:pt modelId="{92A6ADBE-DF84-45A7-9B45-5A70D3CAC668}" type="parTrans" cxnId="{1AEB1F17-674A-4FC1-B113-DD88264EF8DE}">
      <dgm:prSet/>
      <dgm:spPr/>
      <dgm:t>
        <a:bodyPr/>
        <a:lstStyle/>
        <a:p>
          <a:endParaRPr lang="en-US"/>
        </a:p>
      </dgm:t>
    </dgm:pt>
    <dgm:pt modelId="{3678D26C-D10F-40D5-9744-6A61C951C58B}" type="sibTrans" cxnId="{1AEB1F17-674A-4FC1-B113-DD88264EF8DE}">
      <dgm:prSet/>
      <dgm:spPr/>
      <dgm:t>
        <a:bodyPr/>
        <a:lstStyle/>
        <a:p>
          <a:endParaRPr lang="en-US"/>
        </a:p>
      </dgm:t>
    </dgm:pt>
    <dgm:pt modelId="{6E40F7A3-FBAE-4521-A0CB-D7D51464DC58}">
      <dgm:prSet custT="1"/>
      <dgm:spPr/>
      <dgm:t>
        <a:bodyPr/>
        <a:lstStyle/>
        <a:p>
          <a:r>
            <a:rPr lang="en-US" sz="1600"/>
            <a:t>Expect</a:t>
          </a:r>
        </a:p>
      </dgm:t>
    </dgm:pt>
    <dgm:pt modelId="{A15A0B21-95AD-4299-849D-C14D3F83246C}" type="parTrans" cxnId="{68AA669B-F1A6-45EF-B3FE-28CE242DF56E}">
      <dgm:prSet/>
      <dgm:spPr/>
      <dgm:t>
        <a:bodyPr/>
        <a:lstStyle/>
        <a:p>
          <a:endParaRPr lang="en-US"/>
        </a:p>
      </dgm:t>
    </dgm:pt>
    <dgm:pt modelId="{2D852175-4C8C-4372-B7B4-B831D282453B}" type="sibTrans" cxnId="{68AA669B-F1A6-45EF-B3FE-28CE242DF56E}">
      <dgm:prSet/>
      <dgm:spPr/>
      <dgm:t>
        <a:bodyPr/>
        <a:lstStyle/>
        <a:p>
          <a:endParaRPr lang="en-US"/>
        </a:p>
      </dgm:t>
    </dgm:pt>
    <dgm:pt modelId="{643F3F07-56C9-41D1-B388-05E65C897FF4}">
      <dgm:prSet custT="1"/>
      <dgm:spPr/>
      <dgm:t>
        <a:bodyPr/>
        <a:lstStyle/>
        <a:p>
          <a:r>
            <a:rPr lang="en-US" sz="1600"/>
            <a:t>Expect increased user satisfaction through a more responsive and emotionally attuned music recommendation system, enhancing overall user experience.</a:t>
          </a:r>
        </a:p>
      </dgm:t>
    </dgm:pt>
    <dgm:pt modelId="{D4C468DE-0C8B-426D-9BAD-A228246E482E}" type="parTrans" cxnId="{A9F5E267-4309-48C7-9864-9BD6A254F41A}">
      <dgm:prSet/>
      <dgm:spPr/>
      <dgm:t>
        <a:bodyPr/>
        <a:lstStyle/>
        <a:p>
          <a:endParaRPr lang="en-US"/>
        </a:p>
      </dgm:t>
    </dgm:pt>
    <dgm:pt modelId="{290CDE41-1EB0-479A-92B6-95A897947601}" type="sibTrans" cxnId="{A9F5E267-4309-48C7-9864-9BD6A254F41A}">
      <dgm:prSet/>
      <dgm:spPr/>
      <dgm:t>
        <a:bodyPr/>
        <a:lstStyle/>
        <a:p>
          <a:endParaRPr lang="en-US"/>
        </a:p>
      </dgm:t>
    </dgm:pt>
    <dgm:pt modelId="{50A93265-20ED-4C70-8F3A-265A72BC1293}">
      <dgm:prSet custT="1"/>
      <dgm:spPr/>
      <dgm:t>
        <a:bodyPr/>
        <a:lstStyle/>
        <a:p>
          <a:r>
            <a:rPr lang="en-US" sz="1600"/>
            <a:t>Envision</a:t>
          </a:r>
        </a:p>
      </dgm:t>
    </dgm:pt>
    <dgm:pt modelId="{3F95E181-2570-4146-A7C1-F5AD552E653E}" type="parTrans" cxnId="{5409417F-1730-422C-B28D-F8892D249B42}">
      <dgm:prSet/>
      <dgm:spPr/>
      <dgm:t>
        <a:bodyPr/>
        <a:lstStyle/>
        <a:p>
          <a:endParaRPr lang="en-US"/>
        </a:p>
      </dgm:t>
    </dgm:pt>
    <dgm:pt modelId="{2D58C590-1502-4C0C-8D48-6AC7E0115579}" type="sibTrans" cxnId="{5409417F-1730-422C-B28D-F8892D249B42}">
      <dgm:prSet/>
      <dgm:spPr/>
      <dgm:t>
        <a:bodyPr/>
        <a:lstStyle/>
        <a:p>
          <a:endParaRPr lang="en-US"/>
        </a:p>
      </dgm:t>
    </dgm:pt>
    <dgm:pt modelId="{89FEE936-BDEA-4D37-B2F8-4994F89D1EF4}">
      <dgm:prSet custT="1"/>
      <dgm:spPr/>
      <dgm:t>
        <a:bodyPr/>
        <a:lstStyle/>
        <a:p>
          <a:r>
            <a:rPr lang="en-US" sz="1600"/>
            <a:t>Envision the system's ability to adapt quickly to users' shifting emotions, providing timely and relevant music suggestions in response to changing states.</a:t>
          </a:r>
        </a:p>
      </dgm:t>
    </dgm:pt>
    <dgm:pt modelId="{5A944153-2983-4312-9D2D-208B7502D003}" type="parTrans" cxnId="{D3C16D5F-B53E-4052-BD20-AF8F67B27D87}">
      <dgm:prSet/>
      <dgm:spPr/>
      <dgm:t>
        <a:bodyPr/>
        <a:lstStyle/>
        <a:p>
          <a:endParaRPr lang="en-US"/>
        </a:p>
      </dgm:t>
    </dgm:pt>
    <dgm:pt modelId="{05700766-39B8-4856-BB39-7A66A35460B5}" type="sibTrans" cxnId="{D3C16D5F-B53E-4052-BD20-AF8F67B27D87}">
      <dgm:prSet/>
      <dgm:spPr/>
      <dgm:t>
        <a:bodyPr/>
        <a:lstStyle/>
        <a:p>
          <a:endParaRPr lang="en-US"/>
        </a:p>
      </dgm:t>
    </dgm:pt>
    <dgm:pt modelId="{9A6A6B2C-1C70-4C97-B253-DA9C8BCE7C9D}">
      <dgm:prSet custT="1"/>
      <dgm:spPr/>
      <dgm:t>
        <a:bodyPr/>
        <a:lstStyle/>
        <a:p>
          <a:r>
            <a:rPr lang="en-US" sz="1600"/>
            <a:t>Anticipate</a:t>
          </a:r>
        </a:p>
      </dgm:t>
    </dgm:pt>
    <dgm:pt modelId="{B3B334E7-6047-4B93-AF90-303DAF2EFABF}" type="parTrans" cxnId="{1F5CECD5-730F-46EB-BFC5-5ACB78B1D28B}">
      <dgm:prSet/>
      <dgm:spPr/>
      <dgm:t>
        <a:bodyPr/>
        <a:lstStyle/>
        <a:p>
          <a:endParaRPr lang="en-US"/>
        </a:p>
      </dgm:t>
    </dgm:pt>
    <dgm:pt modelId="{9DC71242-C12B-46F4-AF81-0B238A46D817}" type="sibTrans" cxnId="{1F5CECD5-730F-46EB-BFC5-5ACB78B1D28B}">
      <dgm:prSet/>
      <dgm:spPr/>
      <dgm:t>
        <a:bodyPr/>
        <a:lstStyle/>
        <a:p>
          <a:endParaRPr lang="en-US"/>
        </a:p>
      </dgm:t>
    </dgm:pt>
    <dgm:pt modelId="{3AED995C-1236-417F-9991-CA5FC5060704}">
      <dgm:prSet custT="1"/>
      <dgm:spPr/>
      <dgm:t>
        <a:bodyPr/>
        <a:lstStyle/>
        <a:p>
          <a:r>
            <a:rPr lang="en-US" sz="1600"/>
            <a:t>Anticipate higher user engagement as the system tailors music suggestions to users' current emotional states, creating a more immersive and enjoyable listening experience.</a:t>
          </a:r>
        </a:p>
      </dgm:t>
    </dgm:pt>
    <dgm:pt modelId="{1A5F672D-8D87-484A-B9F8-7999A7F99F17}" type="parTrans" cxnId="{25D1894C-2C0D-4C33-916D-4920C6DA57BA}">
      <dgm:prSet/>
      <dgm:spPr/>
      <dgm:t>
        <a:bodyPr/>
        <a:lstStyle/>
        <a:p>
          <a:endParaRPr lang="en-US"/>
        </a:p>
      </dgm:t>
    </dgm:pt>
    <dgm:pt modelId="{AF50B625-BC76-4BC7-A0BD-8B3E7C551266}" type="sibTrans" cxnId="{25D1894C-2C0D-4C33-916D-4920C6DA57BA}">
      <dgm:prSet/>
      <dgm:spPr/>
      <dgm:t>
        <a:bodyPr/>
        <a:lstStyle/>
        <a:p>
          <a:endParaRPr lang="en-US"/>
        </a:p>
      </dgm:t>
    </dgm:pt>
    <dgm:pt modelId="{B851FE17-8049-4877-B6DF-8289B93A6B89}" type="pres">
      <dgm:prSet presAssocID="{A7A5D17C-F415-4C22-913F-C7DFC84F84B5}" presName="Name0" presStyleCnt="0">
        <dgm:presLayoutVars>
          <dgm:dir/>
          <dgm:animLvl val="lvl"/>
          <dgm:resizeHandles val="exact"/>
        </dgm:presLayoutVars>
      </dgm:prSet>
      <dgm:spPr/>
    </dgm:pt>
    <dgm:pt modelId="{4984FFE8-D7FE-4BAC-A779-44283A96D65F}" type="pres">
      <dgm:prSet presAssocID="{0BEC1D8F-2278-43F8-8009-608D7A997F5E}" presName="composite" presStyleCnt="0"/>
      <dgm:spPr/>
    </dgm:pt>
    <dgm:pt modelId="{DD5B480F-0948-43AB-9575-80ABDF40BA61}" type="pres">
      <dgm:prSet presAssocID="{0BEC1D8F-2278-43F8-8009-608D7A997F5E}" presName="parTx" presStyleLbl="alignNode1" presStyleIdx="0" presStyleCnt="5">
        <dgm:presLayoutVars>
          <dgm:chMax val="0"/>
          <dgm:chPref val="0"/>
        </dgm:presLayoutVars>
      </dgm:prSet>
      <dgm:spPr/>
    </dgm:pt>
    <dgm:pt modelId="{362EBE77-1BA0-4E3D-98CD-24FBF0A58D76}" type="pres">
      <dgm:prSet presAssocID="{0BEC1D8F-2278-43F8-8009-608D7A997F5E}" presName="desTx" presStyleLbl="alignAccFollowNode1" presStyleIdx="0" presStyleCnt="5">
        <dgm:presLayoutVars/>
      </dgm:prSet>
      <dgm:spPr/>
    </dgm:pt>
    <dgm:pt modelId="{A2D8160F-1552-4C10-804E-9622CB1519AA}" type="pres">
      <dgm:prSet presAssocID="{6441BBED-D460-4C01-B436-9F1865BB4293}" presName="space" presStyleCnt="0"/>
      <dgm:spPr/>
    </dgm:pt>
    <dgm:pt modelId="{58791553-96E6-4B26-8D5C-90439490C369}" type="pres">
      <dgm:prSet presAssocID="{FD2D2813-6F1C-43A2-9BDF-09B6289EB6A6}" presName="composite" presStyleCnt="0"/>
      <dgm:spPr/>
    </dgm:pt>
    <dgm:pt modelId="{F3CBB402-A769-4842-9CC0-A4FE9B4F9F36}" type="pres">
      <dgm:prSet presAssocID="{FD2D2813-6F1C-43A2-9BDF-09B6289EB6A6}" presName="parTx" presStyleLbl="alignNode1" presStyleIdx="1" presStyleCnt="5">
        <dgm:presLayoutVars>
          <dgm:chMax val="0"/>
          <dgm:chPref val="0"/>
        </dgm:presLayoutVars>
      </dgm:prSet>
      <dgm:spPr/>
    </dgm:pt>
    <dgm:pt modelId="{2A6D63AE-3D00-44F0-A2A2-A9A480C0BAE2}" type="pres">
      <dgm:prSet presAssocID="{FD2D2813-6F1C-43A2-9BDF-09B6289EB6A6}" presName="desTx" presStyleLbl="alignAccFollowNode1" presStyleIdx="1" presStyleCnt="5">
        <dgm:presLayoutVars/>
      </dgm:prSet>
      <dgm:spPr/>
    </dgm:pt>
    <dgm:pt modelId="{018A35BA-E0DC-4EEE-947F-6808CAB7DB9B}" type="pres">
      <dgm:prSet presAssocID="{0ADF244F-89ED-4C57-9D92-92346D9D249B}" presName="space" presStyleCnt="0"/>
      <dgm:spPr/>
    </dgm:pt>
    <dgm:pt modelId="{BDC01B5D-1814-4078-AB22-4F3F999E1A5B}" type="pres">
      <dgm:prSet presAssocID="{6E40F7A3-FBAE-4521-A0CB-D7D51464DC58}" presName="composite" presStyleCnt="0"/>
      <dgm:spPr/>
    </dgm:pt>
    <dgm:pt modelId="{92EAEA70-CE6A-4D42-A0C7-826ADE0D1E99}" type="pres">
      <dgm:prSet presAssocID="{6E40F7A3-FBAE-4521-A0CB-D7D51464DC58}" presName="parTx" presStyleLbl="alignNode1" presStyleIdx="2" presStyleCnt="5">
        <dgm:presLayoutVars>
          <dgm:chMax val="0"/>
          <dgm:chPref val="0"/>
        </dgm:presLayoutVars>
      </dgm:prSet>
      <dgm:spPr/>
    </dgm:pt>
    <dgm:pt modelId="{79061080-A4B9-4E70-94E2-885FC32E1E00}" type="pres">
      <dgm:prSet presAssocID="{6E40F7A3-FBAE-4521-A0CB-D7D51464DC58}" presName="desTx" presStyleLbl="alignAccFollowNode1" presStyleIdx="2" presStyleCnt="5">
        <dgm:presLayoutVars/>
      </dgm:prSet>
      <dgm:spPr/>
    </dgm:pt>
    <dgm:pt modelId="{826C17BF-C178-499E-BA26-EA295998768E}" type="pres">
      <dgm:prSet presAssocID="{2D852175-4C8C-4372-B7B4-B831D282453B}" presName="space" presStyleCnt="0"/>
      <dgm:spPr/>
    </dgm:pt>
    <dgm:pt modelId="{5C2DDCCC-827E-4C16-B080-B9EE7DA256E6}" type="pres">
      <dgm:prSet presAssocID="{50A93265-20ED-4C70-8F3A-265A72BC1293}" presName="composite" presStyleCnt="0"/>
      <dgm:spPr/>
    </dgm:pt>
    <dgm:pt modelId="{D681BE7B-C83B-4F6D-AD45-85F774506AA7}" type="pres">
      <dgm:prSet presAssocID="{50A93265-20ED-4C70-8F3A-265A72BC1293}" presName="parTx" presStyleLbl="alignNode1" presStyleIdx="3" presStyleCnt="5">
        <dgm:presLayoutVars>
          <dgm:chMax val="0"/>
          <dgm:chPref val="0"/>
        </dgm:presLayoutVars>
      </dgm:prSet>
      <dgm:spPr/>
    </dgm:pt>
    <dgm:pt modelId="{DA66C25E-03F1-4A5E-9C25-7F5AC6361B70}" type="pres">
      <dgm:prSet presAssocID="{50A93265-20ED-4C70-8F3A-265A72BC1293}" presName="desTx" presStyleLbl="alignAccFollowNode1" presStyleIdx="3" presStyleCnt="5">
        <dgm:presLayoutVars/>
      </dgm:prSet>
      <dgm:spPr/>
    </dgm:pt>
    <dgm:pt modelId="{3C4DCC34-E2F7-4ACB-AB81-5CE57DC9448E}" type="pres">
      <dgm:prSet presAssocID="{2D58C590-1502-4C0C-8D48-6AC7E0115579}" presName="space" presStyleCnt="0"/>
      <dgm:spPr/>
    </dgm:pt>
    <dgm:pt modelId="{4F8EC132-DDE7-49AF-82CC-73A4F8B9F808}" type="pres">
      <dgm:prSet presAssocID="{9A6A6B2C-1C70-4C97-B253-DA9C8BCE7C9D}" presName="composite" presStyleCnt="0"/>
      <dgm:spPr/>
    </dgm:pt>
    <dgm:pt modelId="{E3509364-48A1-4F48-AEF5-61C55125009A}" type="pres">
      <dgm:prSet presAssocID="{9A6A6B2C-1C70-4C97-B253-DA9C8BCE7C9D}" presName="parTx" presStyleLbl="alignNode1" presStyleIdx="4" presStyleCnt="5">
        <dgm:presLayoutVars>
          <dgm:chMax val="0"/>
          <dgm:chPref val="0"/>
        </dgm:presLayoutVars>
      </dgm:prSet>
      <dgm:spPr/>
    </dgm:pt>
    <dgm:pt modelId="{1FA55787-D5E8-411E-B572-605A038CB2E2}" type="pres">
      <dgm:prSet presAssocID="{9A6A6B2C-1C70-4C97-B253-DA9C8BCE7C9D}" presName="desTx" presStyleLbl="alignAccFollowNode1" presStyleIdx="4" presStyleCnt="5">
        <dgm:presLayoutVars/>
      </dgm:prSet>
      <dgm:spPr/>
    </dgm:pt>
  </dgm:ptLst>
  <dgm:cxnLst>
    <dgm:cxn modelId="{5DAADA00-5C5A-4F69-9F6D-B8D00D86E302}" type="presOf" srcId="{19471C82-686A-480F-B136-6E4452DE0173}" destId="{2A6D63AE-3D00-44F0-A2A2-A9A480C0BAE2}" srcOrd="0" destOrd="0" presId="urn:microsoft.com/office/officeart/2016/7/layout/HorizontalActionList"/>
    <dgm:cxn modelId="{16CA4805-124A-4DE0-A06C-99F4FFEE28DA}" srcId="{0BEC1D8F-2278-43F8-8009-608D7A997F5E}" destId="{9041BBF4-1563-47ED-974C-BE6459A62EA3}" srcOrd="0" destOrd="0" parTransId="{B887F7F8-147D-4A85-865C-978E29909C82}" sibTransId="{8A66B760-36CC-4FA8-AF4B-E286A17A3FC7}"/>
    <dgm:cxn modelId="{C232C111-C47A-47FF-9A81-85C058B47C3E}" type="presOf" srcId="{0BEC1D8F-2278-43F8-8009-608D7A997F5E}" destId="{DD5B480F-0948-43AB-9575-80ABDF40BA61}" srcOrd="0" destOrd="0" presId="urn:microsoft.com/office/officeart/2016/7/layout/HorizontalActionList"/>
    <dgm:cxn modelId="{1AEB1F17-674A-4FC1-B113-DD88264EF8DE}" srcId="{FD2D2813-6F1C-43A2-9BDF-09B6289EB6A6}" destId="{19471C82-686A-480F-B136-6E4452DE0173}" srcOrd="0" destOrd="0" parTransId="{92A6ADBE-DF84-45A7-9B45-5A70D3CAC668}" sibTransId="{3678D26C-D10F-40D5-9744-6A61C951C58B}"/>
    <dgm:cxn modelId="{04B6AA27-6729-4EA0-A2C7-2366792BB1F6}" type="presOf" srcId="{3AED995C-1236-417F-9991-CA5FC5060704}" destId="{1FA55787-D5E8-411E-B572-605A038CB2E2}" srcOrd="0" destOrd="0" presId="urn:microsoft.com/office/officeart/2016/7/layout/HorizontalActionList"/>
    <dgm:cxn modelId="{8271AA30-91DB-41BA-B855-4AE3D164E7F2}" srcId="{A7A5D17C-F415-4C22-913F-C7DFC84F84B5}" destId="{FD2D2813-6F1C-43A2-9BDF-09B6289EB6A6}" srcOrd="1" destOrd="0" parTransId="{FB7A5E78-4012-42AF-9E64-DCD682D56BF8}" sibTransId="{0ADF244F-89ED-4C57-9D92-92346D9D249B}"/>
    <dgm:cxn modelId="{D3C16D5F-B53E-4052-BD20-AF8F67B27D87}" srcId="{50A93265-20ED-4C70-8F3A-265A72BC1293}" destId="{89FEE936-BDEA-4D37-B2F8-4994F89D1EF4}" srcOrd="0" destOrd="0" parTransId="{5A944153-2983-4312-9D2D-208B7502D003}" sibTransId="{05700766-39B8-4856-BB39-7A66A35460B5}"/>
    <dgm:cxn modelId="{3FFF1465-8D01-4E90-8070-319EC33ED6B6}" srcId="{A7A5D17C-F415-4C22-913F-C7DFC84F84B5}" destId="{0BEC1D8F-2278-43F8-8009-608D7A997F5E}" srcOrd="0" destOrd="0" parTransId="{8CBA4777-C3EE-48FE-BBC3-E9C4A1244399}" sibTransId="{6441BBED-D460-4C01-B436-9F1865BB4293}"/>
    <dgm:cxn modelId="{A9F5E267-4309-48C7-9864-9BD6A254F41A}" srcId="{6E40F7A3-FBAE-4521-A0CB-D7D51464DC58}" destId="{643F3F07-56C9-41D1-B388-05E65C897FF4}" srcOrd="0" destOrd="0" parTransId="{D4C468DE-0C8B-426D-9BAD-A228246E482E}" sibTransId="{290CDE41-1EB0-479A-92B6-95A897947601}"/>
    <dgm:cxn modelId="{25D1894C-2C0D-4C33-916D-4920C6DA57BA}" srcId="{9A6A6B2C-1C70-4C97-B253-DA9C8BCE7C9D}" destId="{3AED995C-1236-417F-9991-CA5FC5060704}" srcOrd="0" destOrd="0" parTransId="{1A5F672D-8D87-484A-B9F8-7999A7F99F17}" sibTransId="{AF50B625-BC76-4BC7-A0BD-8B3E7C551266}"/>
    <dgm:cxn modelId="{DB3E9451-D18B-47C2-9BF3-8DEC5AD96029}" type="presOf" srcId="{643F3F07-56C9-41D1-B388-05E65C897FF4}" destId="{79061080-A4B9-4E70-94E2-885FC32E1E00}" srcOrd="0" destOrd="0" presId="urn:microsoft.com/office/officeart/2016/7/layout/HorizontalActionList"/>
    <dgm:cxn modelId="{2EA91954-6AAC-42B2-9782-DC78281077FE}" type="presOf" srcId="{9A6A6B2C-1C70-4C97-B253-DA9C8BCE7C9D}" destId="{E3509364-48A1-4F48-AEF5-61C55125009A}" srcOrd="0" destOrd="0" presId="urn:microsoft.com/office/officeart/2016/7/layout/HorizontalActionList"/>
    <dgm:cxn modelId="{C2A73559-7979-4048-9C5B-C0451AAF6711}" type="presOf" srcId="{FD2D2813-6F1C-43A2-9BDF-09B6289EB6A6}" destId="{F3CBB402-A769-4842-9CC0-A4FE9B4F9F36}" srcOrd="0" destOrd="0" presId="urn:microsoft.com/office/officeart/2016/7/layout/HorizontalActionList"/>
    <dgm:cxn modelId="{5409417F-1730-422C-B28D-F8892D249B42}" srcId="{A7A5D17C-F415-4C22-913F-C7DFC84F84B5}" destId="{50A93265-20ED-4C70-8F3A-265A72BC1293}" srcOrd="3" destOrd="0" parTransId="{3F95E181-2570-4146-A7C1-F5AD552E653E}" sibTransId="{2D58C590-1502-4C0C-8D48-6AC7E0115579}"/>
    <dgm:cxn modelId="{2C1ACB82-2618-4E1B-9D71-2838B2970E19}" type="presOf" srcId="{50A93265-20ED-4C70-8F3A-265A72BC1293}" destId="{D681BE7B-C83B-4F6D-AD45-85F774506AA7}" srcOrd="0" destOrd="0" presId="urn:microsoft.com/office/officeart/2016/7/layout/HorizontalActionList"/>
    <dgm:cxn modelId="{EE713185-4849-4778-BAAA-4A03AE1AEDE4}" type="presOf" srcId="{A7A5D17C-F415-4C22-913F-C7DFC84F84B5}" destId="{B851FE17-8049-4877-B6DF-8289B93A6B89}" srcOrd="0" destOrd="0" presId="urn:microsoft.com/office/officeart/2016/7/layout/HorizontalActionList"/>
    <dgm:cxn modelId="{68AA669B-F1A6-45EF-B3FE-28CE242DF56E}" srcId="{A7A5D17C-F415-4C22-913F-C7DFC84F84B5}" destId="{6E40F7A3-FBAE-4521-A0CB-D7D51464DC58}" srcOrd="2" destOrd="0" parTransId="{A15A0B21-95AD-4299-849D-C14D3F83246C}" sibTransId="{2D852175-4C8C-4372-B7B4-B831D282453B}"/>
    <dgm:cxn modelId="{F1EC1DAA-9DD9-4C42-BCCC-8B445241C614}" type="presOf" srcId="{89FEE936-BDEA-4D37-B2F8-4994F89D1EF4}" destId="{DA66C25E-03F1-4A5E-9C25-7F5AC6361B70}" srcOrd="0" destOrd="0" presId="urn:microsoft.com/office/officeart/2016/7/layout/HorizontalActionList"/>
    <dgm:cxn modelId="{1F5CECD5-730F-46EB-BFC5-5ACB78B1D28B}" srcId="{A7A5D17C-F415-4C22-913F-C7DFC84F84B5}" destId="{9A6A6B2C-1C70-4C97-B253-DA9C8BCE7C9D}" srcOrd="4" destOrd="0" parTransId="{B3B334E7-6047-4B93-AF90-303DAF2EFABF}" sibTransId="{9DC71242-C12B-46F4-AF81-0B238A46D817}"/>
    <dgm:cxn modelId="{A9D8ABDD-FBDF-453D-A137-D6476C4AF1B3}" type="presOf" srcId="{9041BBF4-1563-47ED-974C-BE6459A62EA3}" destId="{362EBE77-1BA0-4E3D-98CD-24FBF0A58D76}" srcOrd="0" destOrd="0" presId="urn:microsoft.com/office/officeart/2016/7/layout/HorizontalActionList"/>
    <dgm:cxn modelId="{021F27E6-A45D-4E49-938E-4459E9D97E59}" type="presOf" srcId="{6E40F7A3-FBAE-4521-A0CB-D7D51464DC58}" destId="{92EAEA70-CE6A-4D42-A0C7-826ADE0D1E99}" srcOrd="0" destOrd="0" presId="urn:microsoft.com/office/officeart/2016/7/layout/HorizontalActionList"/>
    <dgm:cxn modelId="{00D35C58-DEFE-4E61-B1B5-1D05411A5945}" type="presParOf" srcId="{B851FE17-8049-4877-B6DF-8289B93A6B89}" destId="{4984FFE8-D7FE-4BAC-A779-44283A96D65F}" srcOrd="0" destOrd="0" presId="urn:microsoft.com/office/officeart/2016/7/layout/HorizontalActionList"/>
    <dgm:cxn modelId="{383DD56A-AD9C-4DE0-B4DA-8B541DC0AC33}" type="presParOf" srcId="{4984FFE8-D7FE-4BAC-A779-44283A96D65F}" destId="{DD5B480F-0948-43AB-9575-80ABDF40BA61}" srcOrd="0" destOrd="0" presId="urn:microsoft.com/office/officeart/2016/7/layout/HorizontalActionList"/>
    <dgm:cxn modelId="{2A5A0E35-179F-4994-AE11-0B4461B77297}" type="presParOf" srcId="{4984FFE8-D7FE-4BAC-A779-44283A96D65F}" destId="{362EBE77-1BA0-4E3D-98CD-24FBF0A58D76}" srcOrd="1" destOrd="0" presId="urn:microsoft.com/office/officeart/2016/7/layout/HorizontalActionList"/>
    <dgm:cxn modelId="{E493B412-FED4-49AD-93E2-5B7100995166}" type="presParOf" srcId="{B851FE17-8049-4877-B6DF-8289B93A6B89}" destId="{A2D8160F-1552-4C10-804E-9622CB1519AA}" srcOrd="1" destOrd="0" presId="urn:microsoft.com/office/officeart/2016/7/layout/HorizontalActionList"/>
    <dgm:cxn modelId="{A3E9BC1A-C6F8-4321-982C-8BB89A1D7FB4}" type="presParOf" srcId="{B851FE17-8049-4877-B6DF-8289B93A6B89}" destId="{58791553-96E6-4B26-8D5C-90439490C369}" srcOrd="2" destOrd="0" presId="urn:microsoft.com/office/officeart/2016/7/layout/HorizontalActionList"/>
    <dgm:cxn modelId="{E141CBC5-67E1-4DB7-8678-5785AFEFF89E}" type="presParOf" srcId="{58791553-96E6-4B26-8D5C-90439490C369}" destId="{F3CBB402-A769-4842-9CC0-A4FE9B4F9F36}" srcOrd="0" destOrd="0" presId="urn:microsoft.com/office/officeart/2016/7/layout/HorizontalActionList"/>
    <dgm:cxn modelId="{6F335CF2-6EAA-467F-9078-EBD8578867F1}" type="presParOf" srcId="{58791553-96E6-4B26-8D5C-90439490C369}" destId="{2A6D63AE-3D00-44F0-A2A2-A9A480C0BAE2}" srcOrd="1" destOrd="0" presId="urn:microsoft.com/office/officeart/2016/7/layout/HorizontalActionList"/>
    <dgm:cxn modelId="{E5AFB9D0-1503-4028-8911-A82835B36846}" type="presParOf" srcId="{B851FE17-8049-4877-B6DF-8289B93A6B89}" destId="{018A35BA-E0DC-4EEE-947F-6808CAB7DB9B}" srcOrd="3" destOrd="0" presId="urn:microsoft.com/office/officeart/2016/7/layout/HorizontalActionList"/>
    <dgm:cxn modelId="{F00151F9-1155-4804-BB27-F7FD7BEABE28}" type="presParOf" srcId="{B851FE17-8049-4877-B6DF-8289B93A6B89}" destId="{BDC01B5D-1814-4078-AB22-4F3F999E1A5B}" srcOrd="4" destOrd="0" presId="urn:microsoft.com/office/officeart/2016/7/layout/HorizontalActionList"/>
    <dgm:cxn modelId="{6792989E-8C4D-4FE2-9874-C06B6A354F47}" type="presParOf" srcId="{BDC01B5D-1814-4078-AB22-4F3F999E1A5B}" destId="{92EAEA70-CE6A-4D42-A0C7-826ADE0D1E99}" srcOrd="0" destOrd="0" presId="urn:microsoft.com/office/officeart/2016/7/layout/HorizontalActionList"/>
    <dgm:cxn modelId="{7496DA38-7590-4858-99A4-EE796B834370}" type="presParOf" srcId="{BDC01B5D-1814-4078-AB22-4F3F999E1A5B}" destId="{79061080-A4B9-4E70-94E2-885FC32E1E00}" srcOrd="1" destOrd="0" presId="urn:microsoft.com/office/officeart/2016/7/layout/HorizontalActionList"/>
    <dgm:cxn modelId="{0453DE09-072A-4ADF-B5B8-29482F9B1727}" type="presParOf" srcId="{B851FE17-8049-4877-B6DF-8289B93A6B89}" destId="{826C17BF-C178-499E-BA26-EA295998768E}" srcOrd="5" destOrd="0" presId="urn:microsoft.com/office/officeart/2016/7/layout/HorizontalActionList"/>
    <dgm:cxn modelId="{65EB0430-FA94-415C-97BE-B4CA79E0F24B}" type="presParOf" srcId="{B851FE17-8049-4877-B6DF-8289B93A6B89}" destId="{5C2DDCCC-827E-4C16-B080-B9EE7DA256E6}" srcOrd="6" destOrd="0" presId="urn:microsoft.com/office/officeart/2016/7/layout/HorizontalActionList"/>
    <dgm:cxn modelId="{C9B94A4A-14CB-4D4C-A940-41B2FBEA791A}" type="presParOf" srcId="{5C2DDCCC-827E-4C16-B080-B9EE7DA256E6}" destId="{D681BE7B-C83B-4F6D-AD45-85F774506AA7}" srcOrd="0" destOrd="0" presId="urn:microsoft.com/office/officeart/2016/7/layout/HorizontalActionList"/>
    <dgm:cxn modelId="{F6B3FE58-6FF4-4196-9433-D69344873BE8}" type="presParOf" srcId="{5C2DDCCC-827E-4C16-B080-B9EE7DA256E6}" destId="{DA66C25E-03F1-4A5E-9C25-7F5AC6361B70}" srcOrd="1" destOrd="0" presId="urn:microsoft.com/office/officeart/2016/7/layout/HorizontalActionList"/>
    <dgm:cxn modelId="{90801553-DDD7-474D-A520-5532712726E9}" type="presParOf" srcId="{B851FE17-8049-4877-B6DF-8289B93A6B89}" destId="{3C4DCC34-E2F7-4ACB-AB81-5CE57DC9448E}" srcOrd="7" destOrd="0" presId="urn:microsoft.com/office/officeart/2016/7/layout/HorizontalActionList"/>
    <dgm:cxn modelId="{90803503-E5B9-4C30-9311-72CDACFF5EF1}" type="presParOf" srcId="{B851FE17-8049-4877-B6DF-8289B93A6B89}" destId="{4F8EC132-DDE7-49AF-82CC-73A4F8B9F808}" srcOrd="8" destOrd="0" presId="urn:microsoft.com/office/officeart/2016/7/layout/HorizontalActionList"/>
    <dgm:cxn modelId="{8A3BA674-3F61-42FB-B34F-3DE203D6BA71}" type="presParOf" srcId="{4F8EC132-DDE7-49AF-82CC-73A4F8B9F808}" destId="{E3509364-48A1-4F48-AEF5-61C55125009A}" srcOrd="0" destOrd="0" presId="urn:microsoft.com/office/officeart/2016/7/layout/HorizontalActionList"/>
    <dgm:cxn modelId="{57058CD1-A487-4128-83CF-C5527CA20AC2}" type="presParOf" srcId="{4F8EC132-DDE7-49AF-82CC-73A4F8B9F808}" destId="{1FA55787-D5E8-411E-B572-605A038CB2E2}"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B480F-0948-43AB-9575-80ABDF40BA61}">
      <dsp:nvSpPr>
        <dsp:cNvPr id="0" name=""/>
        <dsp:cNvSpPr/>
      </dsp:nvSpPr>
      <dsp:spPr>
        <a:xfrm>
          <a:off x="8781" y="228219"/>
          <a:ext cx="1102151" cy="330645"/>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94" tIns="87094" rIns="87094" bIns="87094" numCol="1" spcCol="1270" anchor="ctr" anchorCtr="0">
          <a:noAutofit/>
        </a:bodyPr>
        <a:lstStyle/>
        <a:p>
          <a:pPr marL="0" lvl="0" indent="0" algn="ctr" defTabSz="711200">
            <a:lnSpc>
              <a:spcPct val="90000"/>
            </a:lnSpc>
            <a:spcBef>
              <a:spcPct val="0"/>
            </a:spcBef>
            <a:spcAft>
              <a:spcPct val="35000"/>
            </a:spcAft>
            <a:buNone/>
          </a:pPr>
          <a:r>
            <a:rPr lang="en-US" sz="1600" kern="1200"/>
            <a:t>Envisage</a:t>
          </a:r>
        </a:p>
      </dsp:txBody>
      <dsp:txXfrm>
        <a:off x="8781" y="228219"/>
        <a:ext cx="1102151" cy="330645"/>
      </dsp:txXfrm>
    </dsp:sp>
    <dsp:sp modelId="{362EBE77-1BA0-4E3D-98CD-24FBF0A58D76}">
      <dsp:nvSpPr>
        <dsp:cNvPr id="0" name=""/>
        <dsp:cNvSpPr/>
      </dsp:nvSpPr>
      <dsp:spPr>
        <a:xfrm>
          <a:off x="8781" y="558865"/>
          <a:ext cx="1102151" cy="4790696"/>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68" tIns="108868" rIns="108868" bIns="108868" numCol="1" spcCol="1270" anchor="t" anchorCtr="0">
          <a:noAutofit/>
        </a:bodyPr>
        <a:lstStyle/>
        <a:p>
          <a:pPr marL="0" lvl="0" indent="0" algn="l" defTabSz="711200">
            <a:lnSpc>
              <a:spcPct val="90000"/>
            </a:lnSpc>
            <a:spcBef>
              <a:spcPct val="0"/>
            </a:spcBef>
            <a:spcAft>
              <a:spcPct val="35000"/>
            </a:spcAft>
            <a:buNone/>
          </a:pPr>
          <a:r>
            <a:rPr lang="en-US" sz="1600" kern="1200" dirty="0"/>
            <a:t>Envisage dynamic adjustments to playlists based on users' changing emotions, ensuring a continuous alignment between the music and their evolving feelings.</a:t>
          </a:r>
        </a:p>
      </dsp:txBody>
      <dsp:txXfrm>
        <a:off x="8781" y="558865"/>
        <a:ext cx="1102151" cy="4790696"/>
      </dsp:txXfrm>
    </dsp:sp>
    <dsp:sp modelId="{F3CBB402-A769-4842-9CC0-A4FE9B4F9F36}">
      <dsp:nvSpPr>
        <dsp:cNvPr id="0" name=""/>
        <dsp:cNvSpPr/>
      </dsp:nvSpPr>
      <dsp:spPr>
        <a:xfrm>
          <a:off x="1218721" y="228219"/>
          <a:ext cx="1102151" cy="330645"/>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94" tIns="87094" rIns="87094" bIns="87094" numCol="1" spcCol="1270" anchor="ctr" anchorCtr="0">
          <a:noAutofit/>
        </a:bodyPr>
        <a:lstStyle/>
        <a:p>
          <a:pPr marL="0" lvl="0" indent="0" algn="ctr" defTabSz="711200">
            <a:lnSpc>
              <a:spcPct val="90000"/>
            </a:lnSpc>
            <a:spcBef>
              <a:spcPct val="0"/>
            </a:spcBef>
            <a:spcAft>
              <a:spcPct val="35000"/>
            </a:spcAft>
            <a:buNone/>
          </a:pPr>
          <a:r>
            <a:rPr lang="en-US" sz="1600" kern="1200"/>
            <a:t>Aim</a:t>
          </a:r>
        </a:p>
      </dsp:txBody>
      <dsp:txXfrm>
        <a:off x="1218721" y="228219"/>
        <a:ext cx="1102151" cy="330645"/>
      </dsp:txXfrm>
    </dsp:sp>
    <dsp:sp modelId="{2A6D63AE-3D00-44F0-A2A2-A9A480C0BAE2}">
      <dsp:nvSpPr>
        <dsp:cNvPr id="0" name=""/>
        <dsp:cNvSpPr/>
      </dsp:nvSpPr>
      <dsp:spPr>
        <a:xfrm>
          <a:off x="1218721" y="558865"/>
          <a:ext cx="1102151" cy="4790696"/>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68" tIns="108868" rIns="108868" bIns="108868" numCol="1" spcCol="1270" anchor="t" anchorCtr="0">
          <a:noAutofit/>
        </a:bodyPr>
        <a:lstStyle/>
        <a:p>
          <a:pPr marL="0" lvl="0" indent="0" algn="l" defTabSz="711200">
            <a:lnSpc>
              <a:spcPct val="90000"/>
            </a:lnSpc>
            <a:spcBef>
              <a:spcPct val="0"/>
            </a:spcBef>
            <a:spcAft>
              <a:spcPct val="35000"/>
            </a:spcAft>
            <a:buNone/>
          </a:pPr>
          <a:r>
            <a:rPr lang="en-US" sz="1600" kern="1200"/>
            <a:t>Aim for recommendations that align with users' moods, fostering a stronger emotional connection to the suggested music.</a:t>
          </a:r>
        </a:p>
      </dsp:txBody>
      <dsp:txXfrm>
        <a:off x="1218721" y="558865"/>
        <a:ext cx="1102151" cy="4790696"/>
      </dsp:txXfrm>
    </dsp:sp>
    <dsp:sp modelId="{92EAEA70-CE6A-4D42-A0C7-826ADE0D1E99}">
      <dsp:nvSpPr>
        <dsp:cNvPr id="0" name=""/>
        <dsp:cNvSpPr/>
      </dsp:nvSpPr>
      <dsp:spPr>
        <a:xfrm>
          <a:off x="2428661" y="228219"/>
          <a:ext cx="1102151" cy="330645"/>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94" tIns="87094" rIns="87094" bIns="87094" numCol="1" spcCol="1270" anchor="ctr" anchorCtr="0">
          <a:noAutofit/>
        </a:bodyPr>
        <a:lstStyle/>
        <a:p>
          <a:pPr marL="0" lvl="0" indent="0" algn="ctr" defTabSz="711200">
            <a:lnSpc>
              <a:spcPct val="90000"/>
            </a:lnSpc>
            <a:spcBef>
              <a:spcPct val="0"/>
            </a:spcBef>
            <a:spcAft>
              <a:spcPct val="35000"/>
            </a:spcAft>
            <a:buNone/>
          </a:pPr>
          <a:r>
            <a:rPr lang="en-US" sz="1600" kern="1200"/>
            <a:t>Expect</a:t>
          </a:r>
        </a:p>
      </dsp:txBody>
      <dsp:txXfrm>
        <a:off x="2428661" y="228219"/>
        <a:ext cx="1102151" cy="330645"/>
      </dsp:txXfrm>
    </dsp:sp>
    <dsp:sp modelId="{79061080-A4B9-4E70-94E2-885FC32E1E00}">
      <dsp:nvSpPr>
        <dsp:cNvPr id="0" name=""/>
        <dsp:cNvSpPr/>
      </dsp:nvSpPr>
      <dsp:spPr>
        <a:xfrm>
          <a:off x="2428661" y="558865"/>
          <a:ext cx="1102151" cy="4790696"/>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68" tIns="108868" rIns="108868" bIns="108868" numCol="1" spcCol="1270" anchor="t" anchorCtr="0">
          <a:noAutofit/>
        </a:bodyPr>
        <a:lstStyle/>
        <a:p>
          <a:pPr marL="0" lvl="0" indent="0" algn="l" defTabSz="711200">
            <a:lnSpc>
              <a:spcPct val="90000"/>
            </a:lnSpc>
            <a:spcBef>
              <a:spcPct val="0"/>
            </a:spcBef>
            <a:spcAft>
              <a:spcPct val="35000"/>
            </a:spcAft>
            <a:buNone/>
          </a:pPr>
          <a:r>
            <a:rPr lang="en-US" sz="1600" kern="1200"/>
            <a:t>Expect increased user satisfaction through a more responsive and emotionally attuned music recommendation system, enhancing overall user experience.</a:t>
          </a:r>
        </a:p>
      </dsp:txBody>
      <dsp:txXfrm>
        <a:off x="2428661" y="558865"/>
        <a:ext cx="1102151" cy="4790696"/>
      </dsp:txXfrm>
    </dsp:sp>
    <dsp:sp modelId="{D681BE7B-C83B-4F6D-AD45-85F774506AA7}">
      <dsp:nvSpPr>
        <dsp:cNvPr id="0" name=""/>
        <dsp:cNvSpPr/>
      </dsp:nvSpPr>
      <dsp:spPr>
        <a:xfrm>
          <a:off x="3638602" y="228219"/>
          <a:ext cx="1102151" cy="330645"/>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94" tIns="87094" rIns="87094" bIns="87094" numCol="1" spcCol="1270" anchor="ctr" anchorCtr="0">
          <a:noAutofit/>
        </a:bodyPr>
        <a:lstStyle/>
        <a:p>
          <a:pPr marL="0" lvl="0" indent="0" algn="ctr" defTabSz="711200">
            <a:lnSpc>
              <a:spcPct val="90000"/>
            </a:lnSpc>
            <a:spcBef>
              <a:spcPct val="0"/>
            </a:spcBef>
            <a:spcAft>
              <a:spcPct val="35000"/>
            </a:spcAft>
            <a:buNone/>
          </a:pPr>
          <a:r>
            <a:rPr lang="en-US" sz="1600" kern="1200"/>
            <a:t>Envision</a:t>
          </a:r>
        </a:p>
      </dsp:txBody>
      <dsp:txXfrm>
        <a:off x="3638602" y="228219"/>
        <a:ext cx="1102151" cy="330645"/>
      </dsp:txXfrm>
    </dsp:sp>
    <dsp:sp modelId="{DA66C25E-03F1-4A5E-9C25-7F5AC6361B70}">
      <dsp:nvSpPr>
        <dsp:cNvPr id="0" name=""/>
        <dsp:cNvSpPr/>
      </dsp:nvSpPr>
      <dsp:spPr>
        <a:xfrm>
          <a:off x="3638602" y="558865"/>
          <a:ext cx="1102151" cy="4790696"/>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68" tIns="108868" rIns="108868" bIns="108868" numCol="1" spcCol="1270" anchor="t" anchorCtr="0">
          <a:noAutofit/>
        </a:bodyPr>
        <a:lstStyle/>
        <a:p>
          <a:pPr marL="0" lvl="0" indent="0" algn="l" defTabSz="711200">
            <a:lnSpc>
              <a:spcPct val="90000"/>
            </a:lnSpc>
            <a:spcBef>
              <a:spcPct val="0"/>
            </a:spcBef>
            <a:spcAft>
              <a:spcPct val="35000"/>
            </a:spcAft>
            <a:buNone/>
          </a:pPr>
          <a:r>
            <a:rPr lang="en-US" sz="1600" kern="1200"/>
            <a:t>Envision the system's ability to adapt quickly to users' shifting emotions, providing timely and relevant music suggestions in response to changing states.</a:t>
          </a:r>
        </a:p>
      </dsp:txBody>
      <dsp:txXfrm>
        <a:off x="3638602" y="558865"/>
        <a:ext cx="1102151" cy="4790696"/>
      </dsp:txXfrm>
    </dsp:sp>
    <dsp:sp modelId="{E3509364-48A1-4F48-AEF5-61C55125009A}">
      <dsp:nvSpPr>
        <dsp:cNvPr id="0" name=""/>
        <dsp:cNvSpPr/>
      </dsp:nvSpPr>
      <dsp:spPr>
        <a:xfrm>
          <a:off x="4848542" y="228219"/>
          <a:ext cx="1102151" cy="330645"/>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094" tIns="87094" rIns="87094" bIns="87094" numCol="1" spcCol="1270" anchor="ctr" anchorCtr="0">
          <a:noAutofit/>
        </a:bodyPr>
        <a:lstStyle/>
        <a:p>
          <a:pPr marL="0" lvl="0" indent="0" algn="ctr" defTabSz="711200">
            <a:lnSpc>
              <a:spcPct val="90000"/>
            </a:lnSpc>
            <a:spcBef>
              <a:spcPct val="0"/>
            </a:spcBef>
            <a:spcAft>
              <a:spcPct val="35000"/>
            </a:spcAft>
            <a:buNone/>
          </a:pPr>
          <a:r>
            <a:rPr lang="en-US" sz="1600" kern="1200"/>
            <a:t>Anticipate</a:t>
          </a:r>
        </a:p>
      </dsp:txBody>
      <dsp:txXfrm>
        <a:off x="4848542" y="228219"/>
        <a:ext cx="1102151" cy="330645"/>
      </dsp:txXfrm>
    </dsp:sp>
    <dsp:sp modelId="{1FA55787-D5E8-411E-B572-605A038CB2E2}">
      <dsp:nvSpPr>
        <dsp:cNvPr id="0" name=""/>
        <dsp:cNvSpPr/>
      </dsp:nvSpPr>
      <dsp:spPr>
        <a:xfrm>
          <a:off x="4848542" y="558865"/>
          <a:ext cx="1102151" cy="4790696"/>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68" tIns="108868" rIns="108868" bIns="108868" numCol="1" spcCol="1270" anchor="t" anchorCtr="0">
          <a:noAutofit/>
        </a:bodyPr>
        <a:lstStyle/>
        <a:p>
          <a:pPr marL="0" lvl="0" indent="0" algn="l" defTabSz="711200">
            <a:lnSpc>
              <a:spcPct val="90000"/>
            </a:lnSpc>
            <a:spcBef>
              <a:spcPct val="0"/>
            </a:spcBef>
            <a:spcAft>
              <a:spcPct val="35000"/>
            </a:spcAft>
            <a:buNone/>
          </a:pPr>
          <a:r>
            <a:rPr lang="en-US" sz="1600" kern="1200"/>
            <a:t>Anticipate higher user engagement as the system tailors music suggestions to users' current emotional states, creating a more immersive and enjoyable listening experience.</a:t>
          </a:r>
        </a:p>
      </dsp:txBody>
      <dsp:txXfrm>
        <a:off x="4848542" y="558865"/>
        <a:ext cx="1102151" cy="479069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3F4AF50-E0FC-374F-AF79-0D70B5F9DCB1}" type="datetimeFigureOut">
              <a:rPr lang="en-US" smtClean="0"/>
              <a:t>12/15/2023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01F5A21-3DC5-2146-BC22-AC4B6987D7B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81122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AF50-E0FC-374F-AF79-0D70B5F9DCB1}"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F5A21-3DC5-2146-BC22-AC4B6987D7BD}" type="slidenum">
              <a:rPr lang="en-US" smtClean="0"/>
              <a:t>‹#›</a:t>
            </a:fld>
            <a:endParaRPr lang="en-US"/>
          </a:p>
        </p:txBody>
      </p:sp>
    </p:spTree>
    <p:extLst>
      <p:ext uri="{BB962C8B-B14F-4D97-AF65-F5344CB8AC3E}">
        <p14:creationId xmlns:p14="http://schemas.microsoft.com/office/powerpoint/2010/main" val="2326172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AF50-E0FC-374F-AF79-0D70B5F9DCB1}"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F5A21-3DC5-2146-BC22-AC4B6987D7BD}" type="slidenum">
              <a:rPr lang="en-US" smtClean="0"/>
              <a:t>‹#›</a:t>
            </a:fld>
            <a:endParaRPr lang="en-US"/>
          </a:p>
        </p:txBody>
      </p:sp>
    </p:spTree>
    <p:extLst>
      <p:ext uri="{BB962C8B-B14F-4D97-AF65-F5344CB8AC3E}">
        <p14:creationId xmlns:p14="http://schemas.microsoft.com/office/powerpoint/2010/main" val="36288569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AF50-E0FC-374F-AF79-0D70B5F9DCB1}"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F5A21-3DC5-2146-BC22-AC4B6987D7BD}" type="slidenum">
              <a:rPr lang="en-US" smtClean="0"/>
              <a:t>‹#›</a:t>
            </a:fld>
            <a:endParaRPr lang="en-US" dirty="0"/>
          </a:p>
        </p:txBody>
      </p:sp>
    </p:spTree>
    <p:extLst>
      <p:ext uri="{BB962C8B-B14F-4D97-AF65-F5344CB8AC3E}">
        <p14:creationId xmlns:p14="http://schemas.microsoft.com/office/powerpoint/2010/main" val="23922768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3F4AF50-E0FC-374F-AF79-0D70B5F9DCB1}" type="datetimeFigureOut">
              <a:rPr lang="en-US" smtClean="0"/>
              <a:t>12/15/2023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01F5A21-3DC5-2146-BC22-AC4B6987D7B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5646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AF50-E0FC-374F-AF79-0D70B5F9DCB1}"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F5A21-3DC5-2146-BC22-AC4B6987D7BD}" type="slidenum">
              <a:rPr lang="en-US" smtClean="0"/>
              <a:t>‹#›</a:t>
            </a:fld>
            <a:endParaRPr lang="en-US"/>
          </a:p>
        </p:txBody>
      </p:sp>
    </p:spTree>
    <p:extLst>
      <p:ext uri="{BB962C8B-B14F-4D97-AF65-F5344CB8AC3E}">
        <p14:creationId xmlns:p14="http://schemas.microsoft.com/office/powerpoint/2010/main" val="8835194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AF50-E0FC-374F-AF79-0D70B5F9DCB1}"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F5A21-3DC5-2146-BC22-AC4B6987D7BD}" type="slidenum">
              <a:rPr lang="en-US" smtClean="0"/>
              <a:t>‹#›</a:t>
            </a:fld>
            <a:endParaRPr lang="en-US"/>
          </a:p>
        </p:txBody>
      </p:sp>
    </p:spTree>
    <p:extLst>
      <p:ext uri="{BB962C8B-B14F-4D97-AF65-F5344CB8AC3E}">
        <p14:creationId xmlns:p14="http://schemas.microsoft.com/office/powerpoint/2010/main" val="22036831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AF50-E0FC-374F-AF79-0D70B5F9DCB1}" type="datetimeFigureOut">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F5A21-3DC5-2146-BC22-AC4B6987D7BD}" type="slidenum">
              <a:rPr lang="en-US" smtClean="0"/>
              <a:t>‹#›</a:t>
            </a:fld>
            <a:endParaRPr lang="en-US"/>
          </a:p>
        </p:txBody>
      </p:sp>
    </p:spTree>
    <p:extLst>
      <p:ext uri="{BB962C8B-B14F-4D97-AF65-F5344CB8AC3E}">
        <p14:creationId xmlns:p14="http://schemas.microsoft.com/office/powerpoint/2010/main" val="3459471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AF50-E0FC-374F-AF79-0D70B5F9DCB1}" type="datetimeFigureOut">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F5A21-3DC5-2146-BC22-AC4B6987D7BD}" type="slidenum">
              <a:rPr lang="en-US" smtClean="0"/>
              <a:t>‹#›</a:t>
            </a:fld>
            <a:endParaRPr lang="en-US"/>
          </a:p>
        </p:txBody>
      </p:sp>
    </p:spTree>
    <p:extLst>
      <p:ext uri="{BB962C8B-B14F-4D97-AF65-F5344CB8AC3E}">
        <p14:creationId xmlns:p14="http://schemas.microsoft.com/office/powerpoint/2010/main" val="22663343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F4AF50-E0FC-374F-AF79-0D70B5F9DCB1}" type="datetimeFigureOut">
              <a:rPr lang="en-US" smtClean="0"/>
              <a:t>12/15/2023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01F5A21-3DC5-2146-BC22-AC4B6987D7B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61431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F4AF50-E0FC-374F-AF79-0D70B5F9DCB1}" type="datetimeFigureOut">
              <a:rPr lang="en-US" smtClean="0"/>
              <a:t>12/15/2023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01F5A21-3DC5-2146-BC22-AC4B6987D7B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99997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3F4AF50-E0FC-374F-AF79-0D70B5F9DCB1}" type="datetimeFigureOut">
              <a:rPr lang="en-US" smtClean="0"/>
              <a:t>12/15/2023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EE77FA2-44F0-F541-8230-4E671B95FBF3}"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73959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msambare/fer2013" TargetMode="External"/><Relationship Id="rId2" Type="http://schemas.openxmlformats.org/officeDocument/2006/relationships/hyperlink" Target="https://innovate.ieee.org/innovation-spotlight/facial-expression-recognition/"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57-899X/490/4/04202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sambare/fer2013"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4B0-4166-E430-3AE3-CA4D7FF91BAA}"/>
              </a:ext>
            </a:extLst>
          </p:cNvPr>
          <p:cNvSpPr>
            <a:spLocks noGrp="1"/>
          </p:cNvSpPr>
          <p:nvPr>
            <p:ph type="ctrTitle"/>
          </p:nvPr>
        </p:nvSpPr>
        <p:spPr>
          <a:xfrm>
            <a:off x="1915385" y="1610533"/>
            <a:ext cx="8361229" cy="1916439"/>
          </a:xfrm>
        </p:spPr>
        <p:txBody>
          <a:bodyPr/>
          <a:lstStyle/>
          <a:p>
            <a:r>
              <a:rPr lang="en-US" sz="4000" dirty="0"/>
              <a:t>CS-661 Python Deep Learning Project</a:t>
            </a:r>
            <a:endParaRPr lang="en-US" dirty="0"/>
          </a:p>
        </p:txBody>
      </p:sp>
      <p:sp>
        <p:nvSpPr>
          <p:cNvPr id="3" name="Subtitle 2">
            <a:extLst>
              <a:ext uri="{FF2B5EF4-FFF2-40B4-BE49-F238E27FC236}">
                <a16:creationId xmlns:a16="http://schemas.microsoft.com/office/drawing/2014/main" id="{16162E3F-AF81-7C3D-1999-BA88C165C762}"/>
              </a:ext>
            </a:extLst>
          </p:cNvPr>
          <p:cNvSpPr>
            <a:spLocks noGrp="1"/>
          </p:cNvSpPr>
          <p:nvPr>
            <p:ph type="subTitle" idx="1"/>
          </p:nvPr>
        </p:nvSpPr>
        <p:spPr>
          <a:xfrm>
            <a:off x="2680162" y="3526972"/>
            <a:ext cx="6831673" cy="2150795"/>
          </a:xfrm>
        </p:spPr>
        <p:txBody>
          <a:bodyPr vert="horz" lIns="91440" tIns="45720" rIns="91440" bIns="45720" rtlCol="0" anchor="t">
            <a:normAutofit/>
          </a:bodyPr>
          <a:lstStyle/>
          <a:p>
            <a:endParaRPr lang="en-US" dirty="0">
              <a:latin typeface="Arial"/>
              <a:cs typeface="Arial"/>
            </a:endParaRPr>
          </a:p>
          <a:p>
            <a:r>
              <a:rPr lang="en-US" dirty="0">
                <a:latin typeface="Arial"/>
                <a:cs typeface="Arial"/>
              </a:rPr>
              <a:t>Aakash Akhilesh Patel</a:t>
            </a:r>
          </a:p>
        </p:txBody>
      </p:sp>
    </p:spTree>
    <p:extLst>
      <p:ext uri="{BB962C8B-B14F-4D97-AF65-F5344CB8AC3E}">
        <p14:creationId xmlns:p14="http://schemas.microsoft.com/office/powerpoint/2010/main" val="33501781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6CCF-75B6-909C-E46F-88F352E9864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E98025D-0875-5731-0A03-8C782FEC2B91}"/>
              </a:ext>
            </a:extLst>
          </p:cNvPr>
          <p:cNvSpPr>
            <a:spLocks noGrp="1"/>
          </p:cNvSpPr>
          <p:nvPr>
            <p:ph idx="1"/>
          </p:nvPr>
        </p:nvSpPr>
        <p:spPr>
          <a:xfrm>
            <a:off x="889000" y="165100"/>
            <a:ext cx="10947400" cy="6858000"/>
          </a:xfrm>
        </p:spPr>
        <p:txBody>
          <a:bodyPr>
            <a:normAutofit fontScale="92500" lnSpcReduction="20000"/>
          </a:bodyPr>
          <a:lstStyle/>
          <a:p>
            <a:pPr marL="0" indent="0">
              <a:buNone/>
            </a:pPr>
            <a:r>
              <a:rPr lang="en-US" dirty="0"/>
              <a:t>Input Layer:</a:t>
            </a:r>
          </a:p>
          <a:p>
            <a:r>
              <a:rPr lang="en-US" dirty="0"/>
              <a:t>Utilizes a Conv2D layer with a kernel size of (3, 3) and </a:t>
            </a:r>
            <a:r>
              <a:rPr lang="en-US" dirty="0" err="1"/>
              <a:t>ReLU</a:t>
            </a:r>
            <a:r>
              <a:rPr lang="en-US" dirty="0"/>
              <a:t> activation.</a:t>
            </a:r>
          </a:p>
          <a:p>
            <a:r>
              <a:rPr lang="en-US" dirty="0"/>
              <a:t>Input shape is set to (48, 48, 1), indicating grayscale images of size 48x48 pixels.</a:t>
            </a:r>
          </a:p>
          <a:p>
            <a:pPr marL="0" indent="0">
              <a:buNone/>
            </a:pPr>
            <a:r>
              <a:rPr lang="en-US" dirty="0"/>
              <a:t>Convolutional Blocks:</a:t>
            </a:r>
          </a:p>
          <a:p>
            <a:r>
              <a:rPr lang="en-US" dirty="0"/>
              <a:t>Includes three convolutional blocks with increasing filter sizes (32, 64, 128, 256).</a:t>
            </a:r>
          </a:p>
          <a:p>
            <a:r>
              <a:rPr lang="en-US" dirty="0"/>
              <a:t>Uses 'same' padding to maintain spatial dimensions.</a:t>
            </a:r>
          </a:p>
          <a:p>
            <a:r>
              <a:rPr lang="en-US" dirty="0"/>
              <a:t>Applies Batch Normalization for stable training.</a:t>
            </a:r>
          </a:p>
          <a:p>
            <a:r>
              <a:rPr lang="en-US" dirty="0"/>
              <a:t>Employs </a:t>
            </a:r>
            <a:r>
              <a:rPr lang="en-US" dirty="0" err="1"/>
              <a:t>MaxPooling</a:t>
            </a:r>
            <a:r>
              <a:rPr lang="en-US" dirty="0"/>
              <a:t> (2x2) to </a:t>
            </a:r>
            <a:r>
              <a:rPr lang="en-US" dirty="0" err="1"/>
              <a:t>downsample</a:t>
            </a:r>
            <a:r>
              <a:rPr lang="en-US" dirty="0"/>
              <a:t> feature maps.</a:t>
            </a:r>
          </a:p>
          <a:p>
            <a:r>
              <a:rPr lang="en-US" dirty="0"/>
              <a:t>Introduces Dropout (0.2) for regularization, reducing overfitting.</a:t>
            </a:r>
          </a:p>
          <a:p>
            <a:pPr marL="0" indent="0">
              <a:buNone/>
            </a:pPr>
            <a:r>
              <a:rPr lang="en-US" dirty="0"/>
              <a:t>Regularization:</a:t>
            </a:r>
          </a:p>
          <a:p>
            <a:r>
              <a:rPr lang="en-US" dirty="0"/>
              <a:t>Applies L2 regularization (0.01) to the third and fourth convolutional layers.</a:t>
            </a:r>
          </a:p>
          <a:p>
            <a:r>
              <a:rPr lang="en-US" dirty="0"/>
              <a:t>Helps prevent overfitting by penalizing large weights in the model.</a:t>
            </a:r>
          </a:p>
          <a:p>
            <a:pPr marL="0" indent="0">
              <a:buNone/>
            </a:pPr>
            <a:r>
              <a:rPr lang="en-US" dirty="0"/>
              <a:t>Flatten Layer:</a:t>
            </a:r>
          </a:p>
          <a:p>
            <a:r>
              <a:rPr lang="en-US" dirty="0"/>
              <a:t>Flattens the output from convolutional layers into a 1D vector.</a:t>
            </a:r>
          </a:p>
          <a:p>
            <a:r>
              <a:rPr lang="en-US" dirty="0"/>
              <a:t>Prepares the data for the subsequent fully connected layers.</a:t>
            </a:r>
          </a:p>
          <a:p>
            <a:pPr marL="0" indent="0">
              <a:buNone/>
            </a:pPr>
            <a:r>
              <a:rPr lang="en-US" dirty="0"/>
              <a:t>Fully Connected Layers:</a:t>
            </a:r>
          </a:p>
          <a:p>
            <a:r>
              <a:rPr lang="en-US" dirty="0"/>
              <a:t>Consists of a dense layer with 512 neurons and </a:t>
            </a:r>
            <a:r>
              <a:rPr lang="en-US" dirty="0" err="1"/>
              <a:t>ReLU</a:t>
            </a:r>
            <a:r>
              <a:rPr lang="en-US" dirty="0"/>
              <a:t> activation.</a:t>
            </a:r>
          </a:p>
          <a:p>
            <a:r>
              <a:rPr lang="en-US" dirty="0"/>
              <a:t>Incorporates Dropout (0.2) for regularization.</a:t>
            </a:r>
          </a:p>
          <a:p>
            <a:endParaRPr lang="en-US" dirty="0"/>
          </a:p>
        </p:txBody>
      </p:sp>
    </p:spTree>
    <p:extLst>
      <p:ext uri="{BB962C8B-B14F-4D97-AF65-F5344CB8AC3E}">
        <p14:creationId xmlns:p14="http://schemas.microsoft.com/office/powerpoint/2010/main" val="37659425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CDF8-B56A-20B6-BF22-1B81D870DA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5CF9D-D44E-CE4B-FD91-177D3E6E9BA7}"/>
              </a:ext>
            </a:extLst>
          </p:cNvPr>
          <p:cNvSpPr>
            <a:spLocks noGrp="1"/>
          </p:cNvSpPr>
          <p:nvPr>
            <p:ph idx="1"/>
          </p:nvPr>
        </p:nvSpPr>
        <p:spPr>
          <a:xfrm>
            <a:off x="762000" y="685800"/>
            <a:ext cx="10985500" cy="5943600"/>
          </a:xfrm>
        </p:spPr>
        <p:txBody>
          <a:bodyPr>
            <a:normAutofit/>
          </a:bodyPr>
          <a:lstStyle/>
          <a:p>
            <a:pPr marL="0" indent="0">
              <a:buNone/>
            </a:pPr>
            <a:r>
              <a:rPr lang="en-US" dirty="0"/>
              <a:t>Output Layer:</a:t>
            </a:r>
          </a:p>
          <a:p>
            <a:r>
              <a:rPr lang="en-US" dirty="0"/>
              <a:t>Final layer with 7 neurons (</a:t>
            </a:r>
            <a:r>
              <a:rPr lang="en-US" dirty="0" err="1"/>
              <a:t>softmax</a:t>
            </a:r>
            <a:r>
              <a:rPr lang="en-US" dirty="0"/>
              <a:t> activation) representing different facial expression classes.</a:t>
            </a:r>
          </a:p>
          <a:p>
            <a:r>
              <a:rPr lang="en-US" dirty="0"/>
              <a:t>Uses </a:t>
            </a:r>
            <a:r>
              <a:rPr lang="en-US" dirty="0" err="1"/>
              <a:t>softmax</a:t>
            </a:r>
            <a:r>
              <a:rPr lang="en-US" dirty="0"/>
              <a:t> activation for multi-class classification.</a:t>
            </a:r>
          </a:p>
          <a:p>
            <a:pPr marL="0" indent="0">
              <a:buNone/>
            </a:pPr>
            <a:r>
              <a:rPr lang="en-US" dirty="0"/>
              <a:t>Model Compilation:</a:t>
            </a:r>
          </a:p>
          <a:p>
            <a:r>
              <a:rPr lang="en-US" dirty="0"/>
              <a:t>Compiles the model using the Adam optimizer.</a:t>
            </a:r>
          </a:p>
          <a:p>
            <a:r>
              <a:rPr lang="en-US" dirty="0"/>
              <a:t>Utilizes categorical </a:t>
            </a:r>
            <a:r>
              <a:rPr lang="en-US" dirty="0" err="1"/>
              <a:t>crossentropy</a:t>
            </a:r>
            <a:r>
              <a:rPr lang="en-US" dirty="0"/>
              <a:t> as the loss function for multi-class classification.</a:t>
            </a:r>
          </a:p>
          <a:p>
            <a:r>
              <a:rPr lang="en-US" dirty="0"/>
              <a:t>Monitors accuracy as the evaluation metric.</a:t>
            </a:r>
          </a:p>
          <a:p>
            <a:pPr marL="0" indent="0">
              <a:buNone/>
            </a:pPr>
            <a:r>
              <a:rPr lang="en-US" dirty="0"/>
              <a:t>Summary:</a:t>
            </a:r>
          </a:p>
          <a:p>
            <a:r>
              <a:rPr lang="en-US" dirty="0"/>
              <a:t>The model is summarized, showing the architecture, layer types, output shapes, and parameters.</a:t>
            </a:r>
          </a:p>
        </p:txBody>
      </p:sp>
    </p:spTree>
    <p:extLst>
      <p:ext uri="{BB962C8B-B14F-4D97-AF65-F5344CB8AC3E}">
        <p14:creationId xmlns:p14="http://schemas.microsoft.com/office/powerpoint/2010/main" val="28801829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9166-1AE4-0D39-D93F-EA210F005B21}"/>
              </a:ext>
            </a:extLst>
          </p:cNvPr>
          <p:cNvSpPr>
            <a:spLocks noGrp="1"/>
          </p:cNvSpPr>
          <p:nvPr>
            <p:ph type="title"/>
          </p:nvPr>
        </p:nvSpPr>
        <p:spPr>
          <a:xfrm>
            <a:off x="1371600" y="685800"/>
            <a:ext cx="4997302" cy="696433"/>
          </a:xfrm>
        </p:spPr>
        <p:txBody>
          <a:bodyPr vert="horz" lIns="91440" tIns="45720" rIns="91440" bIns="45720" rtlCol="0">
            <a:normAutofit/>
          </a:bodyPr>
          <a:lstStyle/>
          <a:p>
            <a:r>
              <a:rPr lang="en-US" sz="3400" cap="all" dirty="0"/>
              <a:t>CNN Approach used</a:t>
            </a:r>
          </a:p>
        </p:txBody>
      </p:sp>
      <p:pic>
        <p:nvPicPr>
          <p:cNvPr id="4" name="Picture 3">
            <a:extLst>
              <a:ext uri="{FF2B5EF4-FFF2-40B4-BE49-F238E27FC236}">
                <a16:creationId xmlns:a16="http://schemas.microsoft.com/office/drawing/2014/main" id="{8DE412ED-F293-01D6-C8A9-C16BC6C51FEE}"/>
              </a:ext>
            </a:extLst>
          </p:cNvPr>
          <p:cNvPicPr>
            <a:picLocks noChangeAspect="1"/>
          </p:cNvPicPr>
          <p:nvPr/>
        </p:nvPicPr>
        <p:blipFill>
          <a:blip r:embed="rId2"/>
          <a:stretch>
            <a:fillRect/>
          </a:stretch>
        </p:blipFill>
        <p:spPr>
          <a:xfrm>
            <a:off x="1371600" y="1567247"/>
            <a:ext cx="10111563" cy="4917330"/>
          </a:xfrm>
          <a:prstGeom prst="rect">
            <a:avLst/>
          </a:prstGeom>
        </p:spPr>
      </p:pic>
    </p:spTree>
    <p:extLst>
      <p:ext uri="{BB962C8B-B14F-4D97-AF65-F5344CB8AC3E}">
        <p14:creationId xmlns:p14="http://schemas.microsoft.com/office/powerpoint/2010/main" val="21961156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C2B6-F702-5CF7-AE3B-37E9B69088CD}"/>
              </a:ext>
            </a:extLst>
          </p:cNvPr>
          <p:cNvSpPr>
            <a:spLocks noGrp="1"/>
          </p:cNvSpPr>
          <p:nvPr>
            <p:ph type="title"/>
          </p:nvPr>
        </p:nvSpPr>
        <p:spPr>
          <a:xfrm>
            <a:off x="1371600" y="685800"/>
            <a:ext cx="7091916" cy="707065"/>
          </a:xfrm>
        </p:spPr>
        <p:txBody>
          <a:bodyPr>
            <a:normAutofit/>
          </a:bodyPr>
          <a:lstStyle/>
          <a:p>
            <a:r>
              <a:rPr lang="en-US" sz="4100" dirty="0"/>
              <a:t>Detailed Plan of Project</a:t>
            </a:r>
          </a:p>
        </p:txBody>
      </p:sp>
      <p:sp>
        <p:nvSpPr>
          <p:cNvPr id="3" name="Content Placeholder 2">
            <a:extLst>
              <a:ext uri="{FF2B5EF4-FFF2-40B4-BE49-F238E27FC236}">
                <a16:creationId xmlns:a16="http://schemas.microsoft.com/office/drawing/2014/main" id="{2A1F770F-AE8A-8F2F-405B-ADFAFEF9E1DF}"/>
              </a:ext>
            </a:extLst>
          </p:cNvPr>
          <p:cNvSpPr>
            <a:spLocks noGrp="1"/>
          </p:cNvSpPr>
          <p:nvPr>
            <p:ph idx="1"/>
          </p:nvPr>
        </p:nvSpPr>
        <p:spPr>
          <a:xfrm>
            <a:off x="1371599" y="1616149"/>
            <a:ext cx="10249787" cy="4901609"/>
          </a:xfrm>
        </p:spPr>
        <p:txBody>
          <a:bodyPr>
            <a:normAutofit/>
          </a:bodyPr>
          <a:lstStyle/>
          <a:p>
            <a:r>
              <a:rPr lang="en-US" sz="2400" b="1" dirty="0"/>
              <a:t>Data Preprocessing: steps for the FER 2013 dataset:</a:t>
            </a:r>
          </a:p>
          <a:p>
            <a:pPr marL="0" indent="0">
              <a:buNone/>
            </a:pPr>
            <a:r>
              <a:rPr lang="en-US" sz="2400" dirty="0"/>
              <a:t>(Resizing images, Converting images to grayscale, Normalizing pixel values)</a:t>
            </a:r>
          </a:p>
          <a:p>
            <a:r>
              <a:rPr lang="en-US" sz="2400" b="1" i="0" dirty="0">
                <a:effectLst/>
                <a:latin typeface="Söhne"/>
              </a:rPr>
              <a:t>Model: 1 CNN Architecture and Model Training</a:t>
            </a:r>
          </a:p>
          <a:p>
            <a:r>
              <a:rPr lang="en-US" sz="2400" b="1" i="0" dirty="0">
                <a:effectLst/>
                <a:latin typeface="Söhne"/>
              </a:rPr>
              <a:t>Emotion Detection Results</a:t>
            </a:r>
          </a:p>
          <a:p>
            <a:r>
              <a:rPr lang="en-US" sz="2400" b="1" dirty="0">
                <a:latin typeface="Söhne"/>
              </a:rPr>
              <a:t>Model: 2 Time Tracking Model which will track each and every emotion for every second in the live footage </a:t>
            </a:r>
          </a:p>
          <a:p>
            <a:r>
              <a:rPr lang="en-US" sz="2400" b="1" i="0" dirty="0">
                <a:effectLst/>
                <a:latin typeface="Söhne"/>
              </a:rPr>
              <a:t>Integration of Emotion Detection Results and Time tracking model result with Music Database.</a:t>
            </a:r>
          </a:p>
          <a:p>
            <a:r>
              <a:rPr lang="en-US" sz="2400" b="1" dirty="0"/>
              <a:t>It will generate result file in the form of audio as a final output in the end</a:t>
            </a:r>
            <a:r>
              <a:rPr lang="en-US" sz="2400" dirty="0"/>
              <a:t>.</a:t>
            </a:r>
          </a:p>
        </p:txBody>
      </p:sp>
    </p:spTree>
    <p:extLst>
      <p:ext uri="{BB962C8B-B14F-4D97-AF65-F5344CB8AC3E}">
        <p14:creationId xmlns:p14="http://schemas.microsoft.com/office/powerpoint/2010/main" val="7340571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0F1492A-A048-364B-F6F4-605E66BEAE23}"/>
              </a:ext>
            </a:extLst>
          </p:cNvPr>
          <p:cNvPicPr>
            <a:picLocks noGrp="1" noChangeAspect="1"/>
          </p:cNvPicPr>
          <p:nvPr>
            <p:ph idx="1"/>
          </p:nvPr>
        </p:nvPicPr>
        <p:blipFill>
          <a:blip r:embed="rId2"/>
          <a:stretch>
            <a:fillRect/>
          </a:stretch>
        </p:blipFill>
        <p:spPr>
          <a:xfrm>
            <a:off x="783286" y="1476578"/>
            <a:ext cx="10625429" cy="3904845"/>
          </a:xfrm>
          <a:prstGeom prst="rect">
            <a:avLst/>
          </a:prstGeom>
        </p:spPr>
      </p:pic>
    </p:spTree>
    <p:extLst>
      <p:ext uri="{BB962C8B-B14F-4D97-AF65-F5344CB8AC3E}">
        <p14:creationId xmlns:p14="http://schemas.microsoft.com/office/powerpoint/2010/main" val="29816890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624E16E8-84BF-4D4C-A746-2537B1C15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34" name="Freeform 6">
              <a:extLst>
                <a:ext uri="{FF2B5EF4-FFF2-40B4-BE49-F238E27FC236}">
                  <a16:creationId xmlns:a16="http://schemas.microsoft.com/office/drawing/2014/main" id="{F890A3A2-97E0-41D2-BD93-30D3DFA7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035" name="Freeform 6">
              <a:extLst>
                <a:ext uri="{FF2B5EF4-FFF2-40B4-BE49-F238E27FC236}">
                  <a16:creationId xmlns:a16="http://schemas.microsoft.com/office/drawing/2014/main" id="{718CB90A-6005-4951-84F5-70B5863EF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D6D54FC2-FFE2-5973-E163-204F40D4E3FA}"/>
              </a:ext>
            </a:extLst>
          </p:cNvPr>
          <p:cNvSpPr>
            <a:spLocks noGrp="1"/>
          </p:cNvSpPr>
          <p:nvPr>
            <p:ph type="title"/>
          </p:nvPr>
        </p:nvSpPr>
        <p:spPr>
          <a:xfrm>
            <a:off x="1668544" y="1649691"/>
            <a:ext cx="2611225" cy="2236989"/>
          </a:xfrm>
        </p:spPr>
        <p:txBody>
          <a:bodyPr vert="horz" lIns="91440" tIns="45720" rIns="91440" bIns="45720" rtlCol="0" anchor="b">
            <a:normAutofit/>
          </a:bodyPr>
          <a:lstStyle/>
          <a:p>
            <a:r>
              <a:rPr lang="en-US" cap="all"/>
              <a:t>Results For Our Project:</a:t>
            </a:r>
          </a:p>
        </p:txBody>
      </p:sp>
      <p:pic>
        <p:nvPicPr>
          <p:cNvPr id="1028" name="Picture 4">
            <a:extLst>
              <a:ext uri="{FF2B5EF4-FFF2-40B4-BE49-F238E27FC236}">
                <a16:creationId xmlns:a16="http://schemas.microsoft.com/office/drawing/2014/main" id="{F00106C0-06B7-7ED8-3898-CAB090AF47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5" r="40624" b="1"/>
          <a:stretch/>
        </p:blipFill>
        <p:spPr bwMode="auto">
          <a:xfrm>
            <a:off x="4639056" y="-3"/>
            <a:ext cx="7552944" cy="342900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5601CCE-7114-1CC8-F0F6-8BC06C0827A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6611" r="36120"/>
          <a:stretch/>
        </p:blipFill>
        <p:spPr bwMode="auto">
          <a:xfrm>
            <a:off x="4639056" y="3429003"/>
            <a:ext cx="7552944"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0565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4"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6" name="Rectangle 15">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D915C-71B1-CBA8-7A89-D11327D37921}"/>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Visualizing the Model</a:t>
            </a:r>
          </a:p>
        </p:txBody>
      </p:sp>
      <p:pic>
        <p:nvPicPr>
          <p:cNvPr id="5" name="Content Placeholder 4" descr="A graph showing the loss of training and validation loss&#10;&#10;Description automatically generated">
            <a:extLst>
              <a:ext uri="{FF2B5EF4-FFF2-40B4-BE49-F238E27FC236}">
                <a16:creationId xmlns:a16="http://schemas.microsoft.com/office/drawing/2014/main" id="{78E12CDA-A78F-FA5D-D83A-DB74F771D20D}"/>
              </a:ext>
            </a:extLst>
          </p:cNvPr>
          <p:cNvPicPr>
            <a:picLocks noGrp="1" noChangeAspect="1"/>
          </p:cNvPicPr>
          <p:nvPr>
            <p:ph idx="1"/>
          </p:nvPr>
        </p:nvPicPr>
        <p:blipFill>
          <a:blip r:embed="rId2"/>
          <a:stretch>
            <a:fillRect/>
          </a:stretch>
        </p:blipFill>
        <p:spPr>
          <a:xfrm>
            <a:off x="822561" y="643467"/>
            <a:ext cx="4772608" cy="3543662"/>
          </a:xfrm>
          <a:prstGeom prst="rect">
            <a:avLst/>
          </a:prstGeom>
        </p:spPr>
      </p:pic>
      <p:pic>
        <p:nvPicPr>
          <p:cNvPr id="7" name="Picture 6" descr="A graph showing the growth of training&#10;&#10;Description automatically generated">
            <a:extLst>
              <a:ext uri="{FF2B5EF4-FFF2-40B4-BE49-F238E27FC236}">
                <a16:creationId xmlns:a16="http://schemas.microsoft.com/office/drawing/2014/main" id="{F2F18213-D8C4-5C65-06B0-BC69C6AD1EB0}"/>
              </a:ext>
            </a:extLst>
          </p:cNvPr>
          <p:cNvPicPr>
            <a:picLocks noChangeAspect="1"/>
          </p:cNvPicPr>
          <p:nvPr/>
        </p:nvPicPr>
        <p:blipFill>
          <a:blip r:embed="rId3"/>
          <a:stretch>
            <a:fillRect/>
          </a:stretch>
        </p:blipFill>
        <p:spPr>
          <a:xfrm>
            <a:off x="6487596" y="643467"/>
            <a:ext cx="4991073" cy="3543662"/>
          </a:xfrm>
          <a:prstGeom prst="rect">
            <a:avLst/>
          </a:prstGeom>
        </p:spPr>
      </p:pic>
      <p:sp>
        <p:nvSpPr>
          <p:cNvPr id="18" name="Freeform: Shape 17">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20" name="Freeform: Shape 19">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16603713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F42AC-710E-2149-28EF-02B864285E1C}"/>
              </a:ext>
            </a:extLst>
          </p:cNvPr>
          <p:cNvSpPr>
            <a:spLocks noGrp="1"/>
          </p:cNvSpPr>
          <p:nvPr>
            <p:ph type="title"/>
          </p:nvPr>
        </p:nvSpPr>
        <p:spPr>
          <a:xfrm>
            <a:off x="784743" y="685800"/>
            <a:ext cx="5958837" cy="1485900"/>
          </a:xfrm>
        </p:spPr>
        <p:txBody>
          <a:bodyPr>
            <a:normAutofit/>
          </a:bodyPr>
          <a:lstStyle/>
          <a:p>
            <a:r>
              <a:rPr lang="en-US" b="1"/>
              <a:t>Conclusion</a:t>
            </a:r>
          </a:p>
        </p:txBody>
      </p:sp>
      <p:sp>
        <p:nvSpPr>
          <p:cNvPr id="3" name="Content Placeholder 2">
            <a:extLst>
              <a:ext uri="{FF2B5EF4-FFF2-40B4-BE49-F238E27FC236}">
                <a16:creationId xmlns:a16="http://schemas.microsoft.com/office/drawing/2014/main" id="{BE111B41-E5CF-D54A-5EB9-9BB7B5263C71}"/>
              </a:ext>
            </a:extLst>
          </p:cNvPr>
          <p:cNvSpPr>
            <a:spLocks noGrp="1"/>
          </p:cNvSpPr>
          <p:nvPr>
            <p:ph idx="1"/>
          </p:nvPr>
        </p:nvSpPr>
        <p:spPr>
          <a:xfrm>
            <a:off x="177801" y="1778834"/>
            <a:ext cx="6565780" cy="4088566"/>
          </a:xfrm>
        </p:spPr>
        <p:txBody>
          <a:bodyPr>
            <a:noAutofit/>
          </a:bodyPr>
          <a:lstStyle/>
          <a:p>
            <a:pPr marL="0" indent="0">
              <a:buNone/>
            </a:pPr>
            <a:r>
              <a:rPr lang="en-US" dirty="0"/>
              <a:t>In conclusion, the Music Recommendation System employing Emotion Detection with Convolutional Neural Networks represents a significant stride in personalized music experiences. By leveraging deep learning, the model accurately captures and interprets user emotions, providing tailored music suggestions. The seamless integration of emotion analysis enhances user engagement, creating a dynamic and emotionally resonant music selection. This project not only showcases the potential of convolutional neural networks in emotion recognition but also underscores the importance of incorporating emotional intelligence into technology for a more immersive and satisfying user journey in the realm of music recommendations.</a:t>
            </a:r>
          </a:p>
        </p:txBody>
      </p:sp>
      <p:sp>
        <p:nvSpPr>
          <p:cNvPr id="12" name="Rectangle 1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Graphic 6" descr="Music">
            <a:extLst>
              <a:ext uri="{FF2B5EF4-FFF2-40B4-BE49-F238E27FC236}">
                <a16:creationId xmlns:a16="http://schemas.microsoft.com/office/drawing/2014/main" id="{D6732B2B-BB65-15C9-9653-DED22F1121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24136403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en-US"/>
          </a:p>
        </p:txBody>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CEA60-7FD0-2746-A759-977925414AF7}"/>
              </a:ext>
            </a:extLst>
          </p:cNvPr>
          <p:cNvSpPr>
            <a:spLocks noGrp="1"/>
          </p:cNvSpPr>
          <p:nvPr>
            <p:ph type="title"/>
          </p:nvPr>
        </p:nvSpPr>
        <p:spPr>
          <a:xfrm>
            <a:off x="1371600" y="1281916"/>
            <a:ext cx="9601200" cy="1485900"/>
          </a:xfrm>
        </p:spPr>
        <p:txBody>
          <a:bodyPr>
            <a:normAutofit/>
          </a:bodyPr>
          <a:lstStyle/>
          <a:p>
            <a:r>
              <a:rPr lang="en-US"/>
              <a:t>Future Directions</a:t>
            </a:r>
          </a:p>
        </p:txBody>
      </p:sp>
      <p:sp>
        <p:nvSpPr>
          <p:cNvPr id="3" name="Content Placeholder 2">
            <a:extLst>
              <a:ext uri="{FF2B5EF4-FFF2-40B4-BE49-F238E27FC236}">
                <a16:creationId xmlns:a16="http://schemas.microsoft.com/office/drawing/2014/main" id="{BB00EC20-6B65-FF36-C4CC-54E40A581379}"/>
              </a:ext>
            </a:extLst>
          </p:cNvPr>
          <p:cNvSpPr>
            <a:spLocks noGrp="1"/>
          </p:cNvSpPr>
          <p:nvPr>
            <p:ph idx="1"/>
          </p:nvPr>
        </p:nvSpPr>
        <p:spPr>
          <a:xfrm>
            <a:off x="1371600" y="2019300"/>
            <a:ext cx="10439400" cy="4610100"/>
          </a:xfrm>
        </p:spPr>
        <p:txBody>
          <a:bodyPr>
            <a:normAutofit/>
          </a:bodyPr>
          <a:lstStyle/>
          <a:p>
            <a:r>
              <a:rPr lang="en-US" sz="1800" dirty="0"/>
              <a:t>Incorporate additional modalities, such as lyrics sentiment analysis or audio signal processing, to provide a more comprehensive understanding of emotions in music. Multi-modal analysis can enhance the system's accuracy and robustness.</a:t>
            </a:r>
          </a:p>
          <a:p>
            <a:r>
              <a:rPr lang="en-US" sz="1800" dirty="0"/>
              <a:t>Collaborate with mental health professionals to curate mood-specific playlists that can support users in managing stress, anxiety, or other mental health challenges. Explore partnerships with mental health apps for broader accessibility.</a:t>
            </a:r>
          </a:p>
          <a:p>
            <a:r>
              <a:rPr lang="en-US" sz="1800" dirty="0"/>
              <a:t>Develop educational features that help users explore the emotional aspects of music. This could include insights into music theory, cultural influences on emotions in music, or historical context to enhance users' understanding and appreciation of diverse musical expressions.</a:t>
            </a:r>
          </a:p>
          <a:p>
            <a:r>
              <a:rPr lang="en-US" sz="1800" dirty="0"/>
              <a:t>Develop a mechanism to gather user feedback on the accuracy of emotion predictions. Implement a feedback loop to continuously improve the model by learning from user preferences and adjustments to the recommended music.</a:t>
            </a:r>
          </a:p>
          <a:p>
            <a:r>
              <a:rPr lang="en-US" sz="1800" dirty="0"/>
              <a:t>Enhance the recommendation system by incorporating user-specific preferences and considering the context in which the music is being listened to. Factors such as time of day, location, and recent user activities can influence emotional states.</a:t>
            </a:r>
          </a:p>
        </p:txBody>
      </p:sp>
    </p:spTree>
    <p:extLst>
      <p:ext uri="{BB962C8B-B14F-4D97-AF65-F5344CB8AC3E}">
        <p14:creationId xmlns:p14="http://schemas.microsoft.com/office/powerpoint/2010/main" val="5188896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72FA-7713-F0BE-D113-D3C1986994BD}"/>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4EA6EB6-653A-012D-B364-C7F4D372C4D6}"/>
              </a:ext>
            </a:extLst>
          </p:cNvPr>
          <p:cNvSpPr>
            <a:spLocks noGrp="1"/>
          </p:cNvSpPr>
          <p:nvPr>
            <p:ph idx="1"/>
          </p:nvPr>
        </p:nvSpPr>
        <p:spPr/>
        <p:txBody>
          <a:bodyPr>
            <a:normAutofit fontScale="92500" lnSpcReduction="20000"/>
          </a:bodyPr>
          <a:lstStyle/>
          <a:p>
            <a:r>
              <a:rPr lang="en-US" dirty="0">
                <a:hlinkClick r:id="rId2"/>
              </a:rPr>
              <a:t>https://innovate.ieee.org/innovation-spotlight/facial-expression-recognition/</a:t>
            </a:r>
            <a:endParaRPr lang="en-US" dirty="0"/>
          </a:p>
          <a:p>
            <a:r>
              <a:rPr lang="en-US" dirty="0">
                <a:hlinkClick r:id="rId3"/>
              </a:rPr>
              <a:t>https://www.kaggle.com/datasets/msambare/fer2013</a:t>
            </a:r>
            <a:endParaRPr lang="en-US" dirty="0"/>
          </a:p>
          <a:p>
            <a:r>
              <a:rPr lang="en-US" dirty="0"/>
              <a:t>[1] Yu, L., Li, B. and Jiao, B., (2019). Research and Implementation of CNN Based on TensorFlow. IOP Conference Series: Materials Science and Engineering, 490, p.042022. Available at: </a:t>
            </a:r>
            <a:r>
              <a:rPr lang="en-US" dirty="0">
                <a:hlinkClick r:id="rId4"/>
              </a:rPr>
              <a:t>https://iopscience.iop.org/article/10.1088/1757-899X/490/4/042022</a:t>
            </a:r>
            <a:endParaRPr lang="en-US" dirty="0"/>
          </a:p>
          <a:p>
            <a:r>
              <a:rPr lang="en-US" dirty="0"/>
              <a:t>[2] </a:t>
            </a:r>
            <a:r>
              <a:rPr lang="en-US" dirty="0" err="1"/>
              <a:t>Ertam</a:t>
            </a:r>
            <a:r>
              <a:rPr lang="en-US" dirty="0"/>
              <a:t>, F. and Aydin, G., (2017). Data classification with deep learning using </a:t>
            </a:r>
            <a:r>
              <a:rPr lang="en-US" dirty="0" err="1"/>
              <a:t>Tensorflow</a:t>
            </a:r>
            <a:r>
              <a:rPr lang="en-US" dirty="0"/>
              <a:t>. 2017 International Conference on Computer Science and Engineering (UBMK), Available at: https://ieeexplore.ieee.org/document/8093521 </a:t>
            </a:r>
          </a:p>
          <a:p>
            <a:r>
              <a:rPr lang="en-US" dirty="0"/>
              <a:t>[3] </a:t>
            </a:r>
            <a:r>
              <a:rPr lang="en-US" dirty="0" err="1"/>
              <a:t>Shiddieqy</a:t>
            </a:r>
            <a:r>
              <a:rPr lang="en-US" dirty="0"/>
              <a:t>, H., </a:t>
            </a:r>
            <a:r>
              <a:rPr lang="en-US" dirty="0" err="1"/>
              <a:t>Hariadi</a:t>
            </a:r>
            <a:r>
              <a:rPr lang="en-US" dirty="0"/>
              <a:t>, F. and </a:t>
            </a:r>
            <a:r>
              <a:rPr lang="en-US" dirty="0" err="1"/>
              <a:t>Adiono</a:t>
            </a:r>
            <a:r>
              <a:rPr lang="en-US" dirty="0"/>
              <a:t>, T., (2017). Implementation of deep-learning-based image classification on single board computer. 2017 International Symposium on Electronics and Smart Devices (ISESD), [online]  https://ieeexplore.ieee.org/document/8253319. </a:t>
            </a:r>
          </a:p>
          <a:p>
            <a:pPr marL="0" indent="0">
              <a:buNone/>
            </a:pPr>
            <a:endParaRPr lang="en-US" dirty="0"/>
          </a:p>
        </p:txBody>
      </p:sp>
    </p:spTree>
    <p:extLst>
      <p:ext uri="{BB962C8B-B14F-4D97-AF65-F5344CB8AC3E}">
        <p14:creationId xmlns:p14="http://schemas.microsoft.com/office/powerpoint/2010/main" val="15133629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C4FB-745C-87B9-3403-1D6CC3908652}"/>
              </a:ext>
            </a:extLst>
          </p:cNvPr>
          <p:cNvSpPr>
            <a:spLocks noGrp="1"/>
          </p:cNvSpPr>
          <p:nvPr>
            <p:ph type="title"/>
          </p:nvPr>
        </p:nvSpPr>
        <p:spPr>
          <a:xfrm>
            <a:off x="1390650" y="685800"/>
            <a:ext cx="9886950" cy="1485900"/>
          </a:xfrm>
        </p:spPr>
        <p:txBody>
          <a:bodyPr>
            <a:normAutofit/>
          </a:bodyPr>
          <a:lstStyle/>
          <a:p>
            <a:r>
              <a:rPr lang="en-US" dirty="0"/>
              <a:t>What are we solving?</a:t>
            </a:r>
          </a:p>
        </p:txBody>
      </p:sp>
      <p:sp>
        <p:nvSpPr>
          <p:cNvPr id="3" name="Content Placeholder 2">
            <a:extLst>
              <a:ext uri="{FF2B5EF4-FFF2-40B4-BE49-F238E27FC236}">
                <a16:creationId xmlns:a16="http://schemas.microsoft.com/office/drawing/2014/main" id="{C9F80242-B7EE-A896-BB51-69BD45D35B70}"/>
              </a:ext>
            </a:extLst>
          </p:cNvPr>
          <p:cNvSpPr>
            <a:spLocks noGrp="1"/>
          </p:cNvSpPr>
          <p:nvPr>
            <p:ph idx="1"/>
          </p:nvPr>
        </p:nvSpPr>
        <p:spPr>
          <a:xfrm>
            <a:off x="914400" y="1863634"/>
            <a:ext cx="6653025" cy="4003766"/>
          </a:xfrm>
        </p:spPr>
        <p:txBody>
          <a:bodyPr>
            <a:normAutofit lnSpcReduction="10000"/>
          </a:bodyPr>
          <a:lstStyle/>
          <a:p>
            <a:r>
              <a:rPr lang="en-US" dirty="0"/>
              <a:t>The "Music Recommendation System Using Emotion Detection with Convolutional Neural Network" addresses the challenge of personalizing music recommendations based on users' emotional states. Traditional music recommendation systems often lack the ability to capture users' current emotions, resulting in less relevant suggestions. Our project aims to bridge this gap by employing Convolutional Neural Networks to analyze facial expressions and detect emotions in real-time. By understanding users' emotional states, we provide a more nuanced and emotionally resonant music recommendation experience, enhancing user satisfaction and engagement with their music listening journey.</a:t>
            </a:r>
          </a:p>
          <a:p>
            <a:endParaRPr lang="en-US" dirty="0"/>
          </a:p>
        </p:txBody>
      </p:sp>
      <p:pic>
        <p:nvPicPr>
          <p:cNvPr id="5" name="Picture 4" descr="A person with facial recognition system&#10;&#10;Description automatically generated">
            <a:extLst>
              <a:ext uri="{FF2B5EF4-FFF2-40B4-BE49-F238E27FC236}">
                <a16:creationId xmlns:a16="http://schemas.microsoft.com/office/drawing/2014/main" id="{86375086-FE92-FD81-A26D-E6EBC3A6962E}"/>
              </a:ext>
            </a:extLst>
          </p:cNvPr>
          <p:cNvPicPr>
            <a:picLocks noChangeAspect="1"/>
          </p:cNvPicPr>
          <p:nvPr/>
        </p:nvPicPr>
        <p:blipFill rotWithShape="1">
          <a:blip r:embed="rId2"/>
          <a:srcRect l="37206" r="958" b="1"/>
          <a:stretch/>
        </p:blipFill>
        <p:spPr>
          <a:xfrm>
            <a:off x="8061437" y="2401556"/>
            <a:ext cx="3211495" cy="3466681"/>
          </a:xfrm>
          <a:prstGeom prst="rect">
            <a:avLst/>
          </a:prstGeom>
        </p:spPr>
      </p:pic>
    </p:spTree>
    <p:extLst>
      <p:ext uri="{BB962C8B-B14F-4D97-AF65-F5344CB8AC3E}">
        <p14:creationId xmlns:p14="http://schemas.microsoft.com/office/powerpoint/2010/main" val="41910018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4" name="Rectangle 13">
            <a:extLst>
              <a:ext uri="{FF2B5EF4-FFF2-40B4-BE49-F238E27FC236}">
                <a16:creationId xmlns:a16="http://schemas.microsoft.com/office/drawing/2014/main" id="{46433AC8-8A78-46AB-B013-07DC9D752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F203C-9BCF-E826-9380-3F0EFCA83368}"/>
              </a:ext>
            </a:extLst>
          </p:cNvPr>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sz="7200" cap="all"/>
              <a:t>Thank You</a:t>
            </a:r>
          </a:p>
        </p:txBody>
      </p:sp>
      <p:sp>
        <p:nvSpPr>
          <p:cNvPr id="16" name="Freeform 6">
            <a:extLst>
              <a:ext uri="{FF2B5EF4-FFF2-40B4-BE49-F238E27FC236}">
                <a16:creationId xmlns:a16="http://schemas.microsoft.com/office/drawing/2014/main" id="{37E10E69-B2A5-4F8D-A7C0-F958BB7B4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8" name="Freeform 6">
            <a:extLst>
              <a:ext uri="{FF2B5EF4-FFF2-40B4-BE49-F238E27FC236}">
                <a16:creationId xmlns:a16="http://schemas.microsoft.com/office/drawing/2014/main" id="{2E4B17F2-7877-4CC5-B6F6-F4147FE7B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pic>
        <p:nvPicPr>
          <p:cNvPr id="7" name="Graphic 6" descr="Smiling Face with No Fill">
            <a:extLst>
              <a:ext uri="{FF2B5EF4-FFF2-40B4-BE49-F238E27FC236}">
                <a16:creationId xmlns:a16="http://schemas.microsoft.com/office/drawing/2014/main" id="{B48CC9F2-8A22-573E-3ACB-B95F41A2B9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2169078"/>
            <a:ext cx="2719859" cy="2719859"/>
          </a:xfrm>
          <a:prstGeom prst="rect">
            <a:avLst/>
          </a:prstGeom>
        </p:spPr>
      </p:pic>
    </p:spTree>
    <p:extLst>
      <p:ext uri="{BB962C8B-B14F-4D97-AF65-F5344CB8AC3E}">
        <p14:creationId xmlns:p14="http://schemas.microsoft.com/office/powerpoint/2010/main" val="4293491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4EEF-90EA-3E58-AAFA-281EEF39A4ED}"/>
              </a:ext>
            </a:extLst>
          </p:cNvPr>
          <p:cNvSpPr>
            <a:spLocks noGrp="1"/>
          </p:cNvSpPr>
          <p:nvPr>
            <p:ph type="title"/>
          </p:nvPr>
        </p:nvSpPr>
        <p:spPr>
          <a:xfrm>
            <a:off x="5100824" y="685800"/>
            <a:ext cx="6176776" cy="1485900"/>
          </a:xfrm>
        </p:spPr>
        <p:txBody>
          <a:bodyPr>
            <a:normAutofit/>
          </a:bodyPr>
          <a:lstStyle/>
          <a:p>
            <a:r>
              <a:rPr lang="en-US"/>
              <a:t>Why are we solving?</a:t>
            </a:r>
          </a:p>
        </p:txBody>
      </p:sp>
      <p:pic>
        <p:nvPicPr>
          <p:cNvPr id="5" name="Picture 4" descr="An image of two dumbells against sunlight">
            <a:extLst>
              <a:ext uri="{FF2B5EF4-FFF2-40B4-BE49-F238E27FC236}">
                <a16:creationId xmlns:a16="http://schemas.microsoft.com/office/drawing/2014/main" id="{FC99A461-4D5C-A2A5-D24C-D3EEC00B9FF4}"/>
              </a:ext>
            </a:extLst>
          </p:cNvPr>
          <p:cNvPicPr>
            <a:picLocks noChangeAspect="1"/>
          </p:cNvPicPr>
          <p:nvPr/>
        </p:nvPicPr>
        <p:blipFill rotWithShape="1">
          <a:blip r:embed="rId2"/>
          <a:srcRect l="38148" r="19282"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1516A0B-7098-8224-D04B-C9FCD9899718}"/>
              </a:ext>
            </a:extLst>
          </p:cNvPr>
          <p:cNvSpPr>
            <a:spLocks noGrp="1"/>
          </p:cNvSpPr>
          <p:nvPr>
            <p:ph idx="1"/>
          </p:nvPr>
        </p:nvSpPr>
        <p:spPr>
          <a:xfrm>
            <a:off x="4711336" y="1367246"/>
            <a:ext cx="6087292" cy="5059680"/>
          </a:xfrm>
        </p:spPr>
        <p:txBody>
          <a:bodyPr>
            <a:normAutofit/>
          </a:bodyPr>
          <a:lstStyle/>
          <a:p>
            <a:r>
              <a:rPr lang="en-US" sz="1600" dirty="0"/>
              <a:t>Fitness and Workout Apps:</a:t>
            </a:r>
          </a:p>
          <a:p>
            <a:pPr marL="0" indent="0">
              <a:buNone/>
            </a:pPr>
            <a:r>
              <a:rPr lang="en-US" sz="1600" dirty="0"/>
              <a:t>Integrate the emotion detection system with fitness or workout applications to recommend music that aligns with the user's emotional state during different phases of exercise. Energetic music for high-intensity intervals and calming tunes for cooldown sessions can enhance the overall workout experience.</a:t>
            </a:r>
          </a:p>
          <a:p>
            <a:r>
              <a:rPr lang="en-US" sz="1600" dirty="0"/>
              <a:t>Stress Reduction in Office Environments:</a:t>
            </a:r>
          </a:p>
          <a:p>
            <a:pPr marL="0" indent="0">
              <a:buNone/>
            </a:pPr>
            <a:r>
              <a:rPr lang="en-US" sz="1600" dirty="0"/>
              <a:t>Implement the system in office environments to help employees manage stress. Based on detected emotions, the system can recommend soothing music during breaks or work hours to create a more relaxed atmosphere and improve mental well-being.</a:t>
            </a:r>
          </a:p>
          <a:p>
            <a:r>
              <a:rPr lang="en-US" sz="1600" dirty="0"/>
              <a:t>Therapeutic and Wellness Applications:</a:t>
            </a:r>
          </a:p>
          <a:p>
            <a:pPr marL="0" indent="0">
              <a:buNone/>
            </a:pPr>
            <a:r>
              <a:rPr lang="en-US" sz="1600" dirty="0"/>
              <a:t>Integrate the emotion-based music recommendation system into therapeutic applications for mental health. It can be used to recommend calming music for relaxation, uplifting tunes for mood enhancement, or personalized playlists for stress relief.</a:t>
            </a:r>
          </a:p>
        </p:txBody>
      </p:sp>
    </p:spTree>
    <p:extLst>
      <p:ext uri="{BB962C8B-B14F-4D97-AF65-F5344CB8AC3E}">
        <p14:creationId xmlns:p14="http://schemas.microsoft.com/office/powerpoint/2010/main" val="3467743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D655A-8B92-8E48-386B-E912192186E5}"/>
              </a:ext>
            </a:extLst>
          </p:cNvPr>
          <p:cNvSpPr>
            <a:spLocks noGrp="1"/>
          </p:cNvSpPr>
          <p:nvPr>
            <p:ph type="title"/>
          </p:nvPr>
        </p:nvSpPr>
        <p:spPr>
          <a:xfrm>
            <a:off x="967902" y="1194180"/>
            <a:ext cx="3523938" cy="5020353"/>
          </a:xfrm>
        </p:spPr>
        <p:txBody>
          <a:bodyPr>
            <a:normAutofit/>
          </a:bodyPr>
          <a:lstStyle/>
          <a:p>
            <a:r>
              <a:rPr lang="en-US"/>
              <a:t>Some more use cases in today’s world on its need</a:t>
            </a:r>
          </a:p>
        </p:txBody>
      </p:sp>
      <p:sp>
        <p:nvSpPr>
          <p:cNvPr id="13" name="Rectangle 12">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CD9BE1C-1235-D8FA-5A17-BA3F8FE6A00E}"/>
              </a:ext>
            </a:extLst>
          </p:cNvPr>
          <p:cNvSpPr>
            <a:spLocks noGrp="1"/>
          </p:cNvSpPr>
          <p:nvPr>
            <p:ph idx="1"/>
          </p:nvPr>
        </p:nvSpPr>
        <p:spPr>
          <a:xfrm>
            <a:off x="4110446" y="418741"/>
            <a:ext cx="6669056" cy="5020353"/>
          </a:xfrm>
        </p:spPr>
        <p:txBody>
          <a:bodyPr>
            <a:noAutofit/>
          </a:bodyPr>
          <a:lstStyle/>
          <a:p>
            <a:r>
              <a:rPr lang="en-US" sz="1600" dirty="0"/>
              <a:t>Public Transportation Commuters:</a:t>
            </a:r>
          </a:p>
          <a:p>
            <a:pPr marL="0" indent="0">
              <a:buNone/>
            </a:pPr>
            <a:r>
              <a:rPr lang="en-US" sz="1600" dirty="0"/>
              <a:t>Assist commuters during their daily journeys on public transportation by recommending music that matches their emotional state. This can provide a more pleasant commuting experience and serve as a form of entertainment and stress relief.</a:t>
            </a:r>
          </a:p>
          <a:p>
            <a:r>
              <a:rPr lang="en-US" sz="1600" dirty="0"/>
              <a:t>Retail and Shopping Experiences:</a:t>
            </a:r>
          </a:p>
          <a:p>
            <a:pPr marL="0" indent="0">
              <a:buNone/>
            </a:pPr>
            <a:r>
              <a:rPr lang="en-US" sz="1600" dirty="0"/>
              <a:t>Enhance the shopping experience by incorporating the emotion detection system into retail environments. Tailor background music in stores based on customers' emotions to create a positive and enjoyable atmosphere, potentially influencing purchasing behavior.</a:t>
            </a:r>
          </a:p>
          <a:p>
            <a:r>
              <a:rPr lang="en-US" sz="1600" dirty="0"/>
              <a:t>Healthcare Settings:</a:t>
            </a:r>
          </a:p>
          <a:p>
            <a:pPr marL="0" indent="0">
              <a:buNone/>
            </a:pPr>
            <a:r>
              <a:rPr lang="en-US" sz="1600" dirty="0"/>
              <a:t>Utilize the system in healthcare settings such as hospitals and clinics to provide personalized music recommendations for patients based on their emotional needs. This can contribute to a more comfortable and soothing environment, especially in waiting areas or recovery rooms.</a:t>
            </a:r>
          </a:p>
          <a:p>
            <a:r>
              <a:rPr lang="en-US" sz="1600" dirty="0"/>
              <a:t>Educational Platforms:</a:t>
            </a:r>
          </a:p>
          <a:p>
            <a:pPr marL="0" indent="0">
              <a:buNone/>
            </a:pPr>
            <a:r>
              <a:rPr lang="en-US" sz="1600" dirty="0"/>
              <a:t>Integrate the system into educational platforms to enhance the learning experience. Recommend background music that aligns with the emotional state conducive to focused studying, relaxation during breaks, or motivation during challenging tasks.</a:t>
            </a:r>
          </a:p>
        </p:txBody>
      </p:sp>
    </p:spTree>
    <p:extLst>
      <p:ext uri="{BB962C8B-B14F-4D97-AF65-F5344CB8AC3E}">
        <p14:creationId xmlns:p14="http://schemas.microsoft.com/office/powerpoint/2010/main" val="12234949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52896-9FB7-AA16-A801-EE2038C07F44}"/>
              </a:ext>
            </a:extLst>
          </p:cNvPr>
          <p:cNvSpPr>
            <a:spLocks noGrp="1"/>
          </p:cNvSpPr>
          <p:nvPr>
            <p:ph type="title"/>
          </p:nvPr>
        </p:nvSpPr>
        <p:spPr>
          <a:xfrm>
            <a:off x="8252340" y="639704"/>
            <a:ext cx="3299579" cy="5577840"/>
          </a:xfrm>
        </p:spPr>
        <p:txBody>
          <a:bodyPr anchor="ctr">
            <a:normAutofit/>
          </a:bodyPr>
          <a:lstStyle/>
          <a:p>
            <a:r>
              <a:rPr lang="en-US"/>
              <a:t>What are we expecting?</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AE9DAA2E-6946-521E-9198-1AAB6AC6081A}"/>
              </a:ext>
            </a:extLst>
          </p:cNvPr>
          <p:cNvSpPr txBox="1"/>
          <p:nvPr/>
        </p:nvSpPr>
        <p:spPr>
          <a:xfrm>
            <a:off x="2269475" y="2500829"/>
            <a:ext cx="184731" cy="369332"/>
          </a:xfrm>
          <a:prstGeom prst="rect">
            <a:avLst/>
          </a:prstGeom>
          <a:noFill/>
        </p:spPr>
        <p:txBody>
          <a:bodyPr wrap="none" rtlCol="0">
            <a:spAutoFit/>
          </a:bodyPr>
          <a:lstStyle/>
          <a:p>
            <a:endParaRPr lang="en-US"/>
          </a:p>
        </p:txBody>
      </p:sp>
      <p:graphicFrame>
        <p:nvGraphicFramePr>
          <p:cNvPr id="14" name="Content Placeholder 2">
            <a:extLst>
              <a:ext uri="{FF2B5EF4-FFF2-40B4-BE49-F238E27FC236}">
                <a16:creationId xmlns:a16="http://schemas.microsoft.com/office/drawing/2014/main" id="{4B706E31-B41B-0278-5DDE-0BBFE0DBE532}"/>
              </a:ext>
            </a:extLst>
          </p:cNvPr>
          <p:cNvGraphicFramePr>
            <a:graphicFrameLocks noGrp="1"/>
          </p:cNvGraphicFramePr>
          <p:nvPr>
            <p:ph idx="1"/>
            <p:extLst>
              <p:ext uri="{D42A27DB-BD31-4B8C-83A1-F6EECF244321}">
                <p14:modId xmlns:p14="http://schemas.microsoft.com/office/powerpoint/2010/main" val="3362992182"/>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6168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82E015-376D-D394-013E-BEDF6CE05A13}"/>
              </a:ext>
            </a:extLst>
          </p:cNvPr>
          <p:cNvPicPr>
            <a:picLocks noChangeAspect="1"/>
          </p:cNvPicPr>
          <p:nvPr/>
        </p:nvPicPr>
        <p:blipFill rotWithShape="1">
          <a:blip r:embed="rId2"/>
          <a:srcRect r="27"/>
          <a:stretch/>
        </p:blipFill>
        <p:spPr>
          <a:xfrm>
            <a:off x="-1" y="10"/>
            <a:ext cx="12188652" cy="6857990"/>
          </a:xfrm>
          <a:prstGeom prst="rect">
            <a:avLst/>
          </a:prstGeom>
        </p:spPr>
      </p:pic>
      <p:sp>
        <p:nvSpPr>
          <p:cNvPr id="9" name="Rectangle 8">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E31C5-9F75-0456-05B5-9A040E38AD4E}"/>
              </a:ext>
            </a:extLst>
          </p:cNvPr>
          <p:cNvSpPr>
            <a:spLocks noGrp="1"/>
          </p:cNvSpPr>
          <p:nvPr>
            <p:ph type="title"/>
          </p:nvPr>
        </p:nvSpPr>
        <p:spPr>
          <a:xfrm>
            <a:off x="1371600" y="685800"/>
            <a:ext cx="9601200" cy="1485900"/>
          </a:xfrm>
        </p:spPr>
        <p:txBody>
          <a:bodyPr>
            <a:normAutofit/>
          </a:bodyPr>
          <a:lstStyle/>
          <a:p>
            <a:r>
              <a:rPr lang="en-US">
                <a:solidFill>
                  <a:schemeClr val="bg2"/>
                </a:solidFill>
              </a:rPr>
              <a:t>About Dataset?</a:t>
            </a:r>
          </a:p>
        </p:txBody>
      </p:sp>
      <p:sp>
        <p:nvSpPr>
          <p:cNvPr id="11" name="Rectangle 10">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EA232AC-524D-29B0-6C83-F2E6FA977265}"/>
              </a:ext>
            </a:extLst>
          </p:cNvPr>
          <p:cNvSpPr>
            <a:spLocks noGrp="1"/>
          </p:cNvSpPr>
          <p:nvPr>
            <p:ph idx="1"/>
          </p:nvPr>
        </p:nvSpPr>
        <p:spPr>
          <a:xfrm>
            <a:off x="706695" y="1676400"/>
            <a:ext cx="11007210" cy="4876800"/>
          </a:xfrm>
        </p:spPr>
        <p:txBody>
          <a:bodyPr>
            <a:normAutofit lnSpcReduction="10000"/>
          </a:bodyPr>
          <a:lstStyle/>
          <a:p>
            <a:pPr marL="0" indent="0">
              <a:buNone/>
            </a:pPr>
            <a:r>
              <a:rPr lang="en-US" b="1" dirty="0">
                <a:solidFill>
                  <a:schemeClr val="bg2"/>
                </a:solidFill>
              </a:rPr>
              <a:t>Emotion Categories: </a:t>
            </a:r>
            <a:r>
              <a:rPr lang="en-US" dirty="0">
                <a:solidFill>
                  <a:schemeClr val="bg2"/>
                </a:solidFill>
              </a:rPr>
              <a:t>FER 2013 consists of grayscale images of 48x48 pixels, each labeled with one of seven different emotion categories:</a:t>
            </a:r>
          </a:p>
          <a:p>
            <a:pPr marL="0" indent="0">
              <a:buNone/>
            </a:pPr>
            <a:r>
              <a:rPr lang="en-US" dirty="0">
                <a:solidFill>
                  <a:schemeClr val="bg2"/>
                </a:solidFill>
              </a:rPr>
              <a:t> [anger, disgust, fear, happiness, sadness, surprise, and neutral] </a:t>
            </a:r>
          </a:p>
          <a:p>
            <a:pPr marL="0" indent="0">
              <a:buNone/>
            </a:pPr>
            <a:r>
              <a:rPr lang="en-US" dirty="0">
                <a:solidFill>
                  <a:schemeClr val="bg2"/>
                </a:solidFill>
              </a:rPr>
              <a:t>Dataset Link: </a:t>
            </a:r>
            <a:r>
              <a:rPr lang="en-US" dirty="0">
                <a:solidFill>
                  <a:schemeClr val="bg2"/>
                </a:solidFill>
                <a:hlinkClick r:id="rId3"/>
              </a:rPr>
              <a:t>https://www.kaggle.com/datasets/msambare/fer2013</a:t>
            </a:r>
            <a:endParaRPr lang="en-US" dirty="0">
              <a:solidFill>
                <a:schemeClr val="bg2"/>
              </a:solidFill>
            </a:endParaRPr>
          </a:p>
          <a:p>
            <a:pPr marL="0" indent="0">
              <a:buNone/>
            </a:pPr>
            <a:r>
              <a:rPr lang="en-US" dirty="0">
                <a:solidFill>
                  <a:schemeClr val="bg2"/>
                </a:solidFill>
              </a:rPr>
              <a:t>These emotions represent common facial expressions.</a:t>
            </a:r>
          </a:p>
          <a:p>
            <a:pPr marL="0" indent="0">
              <a:buNone/>
            </a:pPr>
            <a:r>
              <a:rPr lang="en-US" dirty="0">
                <a:solidFill>
                  <a:schemeClr val="bg2"/>
                </a:solidFill>
              </a:rPr>
              <a:t>Data Size: The dataset contains over 35,000 images, which are divided into training and testing sets. There are 28,709 images in the training set and 3,589 images in the testing set.</a:t>
            </a:r>
          </a:p>
          <a:p>
            <a:pPr marL="0" indent="0">
              <a:buNone/>
            </a:pPr>
            <a:r>
              <a:rPr lang="en-US" dirty="0">
                <a:solidFill>
                  <a:schemeClr val="bg2"/>
                </a:solidFill>
              </a:rPr>
              <a:t>Image Quality: The images are relatively low in resolution (48x48 pixels), and they are grayscale. This simplicity in image format allows for efficient processing and training, making it suitable for research and educational purposes.</a:t>
            </a:r>
          </a:p>
          <a:p>
            <a:pPr marL="0" indent="0">
              <a:buNone/>
            </a:pPr>
            <a:r>
              <a:rPr lang="en-US" dirty="0">
                <a:solidFill>
                  <a:schemeClr val="bg2"/>
                </a:solidFill>
              </a:rPr>
              <a:t>Kaggle Datasets:</a:t>
            </a:r>
          </a:p>
          <a:p>
            <a:pPr marL="0" indent="0">
              <a:buNone/>
            </a:pPr>
            <a:r>
              <a:rPr lang="en-US" dirty="0">
                <a:solidFill>
                  <a:schemeClr val="bg2"/>
                </a:solidFill>
              </a:rPr>
              <a:t>Kaggle hosts various music-related datasets that you can explore, such as the Song Attributes dataset, which includes audio features for thousands of tracks.</a:t>
            </a:r>
          </a:p>
          <a:p>
            <a:pPr marL="0" indent="0">
              <a:buNone/>
            </a:pPr>
            <a:endParaRPr lang="en-US" sz="1300" dirty="0">
              <a:solidFill>
                <a:schemeClr val="bg2"/>
              </a:solidFill>
            </a:endParaRPr>
          </a:p>
        </p:txBody>
      </p:sp>
    </p:spTree>
    <p:extLst>
      <p:ext uri="{BB962C8B-B14F-4D97-AF65-F5344CB8AC3E}">
        <p14:creationId xmlns:p14="http://schemas.microsoft.com/office/powerpoint/2010/main" val="38130763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6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27612-CFA6-A7DB-ED56-F733772EEBA0}"/>
              </a:ext>
            </a:extLst>
          </p:cNvPr>
          <p:cNvPicPr>
            <a:picLocks noGrp="1" noChangeAspect="1"/>
          </p:cNvPicPr>
          <p:nvPr>
            <p:ph idx="1"/>
          </p:nvPr>
        </p:nvPicPr>
        <p:blipFill>
          <a:blip r:embed="rId2"/>
          <a:stretch>
            <a:fillRect/>
          </a:stretch>
        </p:blipFill>
        <p:spPr>
          <a:xfrm>
            <a:off x="783286" y="1038279"/>
            <a:ext cx="10625429" cy="4781443"/>
          </a:xfrm>
          <a:prstGeom prst="rect">
            <a:avLst/>
          </a:prstGeom>
        </p:spPr>
      </p:pic>
    </p:spTree>
    <p:extLst>
      <p:ext uri="{BB962C8B-B14F-4D97-AF65-F5344CB8AC3E}">
        <p14:creationId xmlns:p14="http://schemas.microsoft.com/office/powerpoint/2010/main" val="3858628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312B8-9A92-0B89-9541-BE3A443DBDDB}"/>
              </a:ext>
            </a:extLst>
          </p:cNvPr>
          <p:cNvSpPr>
            <a:spLocks noGrp="1"/>
          </p:cNvSpPr>
          <p:nvPr>
            <p:ph type="title"/>
          </p:nvPr>
        </p:nvSpPr>
        <p:spPr>
          <a:xfrm>
            <a:off x="5100824" y="685800"/>
            <a:ext cx="6176776" cy="1485900"/>
          </a:xfrm>
        </p:spPr>
        <p:txBody>
          <a:bodyPr>
            <a:normAutofit/>
          </a:bodyPr>
          <a:lstStyle/>
          <a:p>
            <a:r>
              <a:rPr lang="en-US"/>
              <a:t>Challenges in our Dataset</a:t>
            </a:r>
          </a:p>
        </p:txBody>
      </p:sp>
      <p:pic>
        <p:nvPicPr>
          <p:cNvPr id="5" name="Picture 4" descr="Analogue board showing flight information">
            <a:extLst>
              <a:ext uri="{FF2B5EF4-FFF2-40B4-BE49-F238E27FC236}">
                <a16:creationId xmlns:a16="http://schemas.microsoft.com/office/drawing/2014/main" id="{237F97D9-C7D8-93B5-C736-0820A21CFC8E}"/>
              </a:ext>
            </a:extLst>
          </p:cNvPr>
          <p:cNvPicPr>
            <a:picLocks noChangeAspect="1"/>
          </p:cNvPicPr>
          <p:nvPr/>
        </p:nvPicPr>
        <p:blipFill rotWithShape="1">
          <a:blip r:embed="rId2"/>
          <a:srcRect l="26218" r="31213"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F954F02-CBA5-64FC-843E-FBF1F08AC9AE}"/>
              </a:ext>
            </a:extLst>
          </p:cNvPr>
          <p:cNvSpPr>
            <a:spLocks noGrp="1"/>
          </p:cNvSpPr>
          <p:nvPr>
            <p:ph idx="1"/>
          </p:nvPr>
        </p:nvSpPr>
        <p:spPr>
          <a:xfrm>
            <a:off x="5100824" y="2286000"/>
            <a:ext cx="6176776" cy="3581400"/>
          </a:xfrm>
        </p:spPr>
        <p:txBody>
          <a:bodyPr>
            <a:normAutofit/>
          </a:bodyPr>
          <a:lstStyle/>
          <a:p>
            <a:r>
              <a:rPr lang="en-US" dirty="0"/>
              <a:t>The dataset has its limitations, including the potential presence of noisy or ambiguous labels, variations in lighting conditions, and differences in image quality. </a:t>
            </a:r>
          </a:p>
          <a:p>
            <a:r>
              <a:rPr lang="en-US" dirty="0"/>
              <a:t>Had to clean up the data using Exploratory Data Analysis and Principal Component Analysis which omitted duplicate values and filled missing values in our data</a:t>
            </a:r>
          </a:p>
          <a:p>
            <a:r>
              <a:rPr lang="en-US" dirty="0"/>
              <a:t>Popularity Bias: Music Dataset may be influenced by the popularity of tracks, potentially leading to recommendation bias towards well-known songs.</a:t>
            </a:r>
          </a:p>
        </p:txBody>
      </p:sp>
    </p:spTree>
    <p:extLst>
      <p:ext uri="{BB962C8B-B14F-4D97-AF65-F5344CB8AC3E}">
        <p14:creationId xmlns:p14="http://schemas.microsoft.com/office/powerpoint/2010/main" val="23291877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pic>
        <p:nvPicPr>
          <p:cNvPr id="5" name="Picture 4" descr="White puzzle with one red piece">
            <a:extLst>
              <a:ext uri="{FF2B5EF4-FFF2-40B4-BE49-F238E27FC236}">
                <a16:creationId xmlns:a16="http://schemas.microsoft.com/office/drawing/2014/main" id="{82438E21-3873-A5B9-4940-BEE7E4F96D1A}"/>
              </a:ext>
            </a:extLst>
          </p:cNvPr>
          <p:cNvPicPr>
            <a:picLocks noChangeAspect="1"/>
          </p:cNvPicPr>
          <p:nvPr/>
        </p:nvPicPr>
        <p:blipFill rotWithShape="1">
          <a:blip r:embed="rId2">
            <a:grayscl/>
          </a:blip>
          <a:srcRect l="19" r="1" b="1"/>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ED9C10B4-E6CF-4138-A430-ADE3DCF0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59A08B30-802F-44BB-8817-40AAE17D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17" name="Freeform 6">
            <a:extLst>
              <a:ext uri="{FF2B5EF4-FFF2-40B4-BE49-F238E27FC236}">
                <a16:creationId xmlns:a16="http://schemas.microsoft.com/office/drawing/2014/main" id="{FB93F8E6-40C5-4DF8-B869-00349BD46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9C0E674B-C393-AF42-4046-7E154B276DA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6100" cap="all">
                <a:solidFill>
                  <a:schemeClr val="bg2"/>
                </a:solidFill>
              </a:rPr>
              <a:t>Let’s know talk about our CNN Model </a:t>
            </a:r>
          </a:p>
        </p:txBody>
      </p:sp>
    </p:spTree>
    <p:extLst>
      <p:ext uri="{BB962C8B-B14F-4D97-AF65-F5344CB8AC3E}">
        <p14:creationId xmlns:p14="http://schemas.microsoft.com/office/powerpoint/2010/main" val="4887678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65CFE59F97564EA341252683156903" ma:contentTypeVersion="3" ma:contentTypeDescription="Create a new document." ma:contentTypeScope="" ma:versionID="d9888b6e3d62ebf0d5709e40701cd172">
  <xsd:schema xmlns:xsd="http://www.w3.org/2001/XMLSchema" xmlns:xs="http://www.w3.org/2001/XMLSchema" xmlns:p="http://schemas.microsoft.com/office/2006/metadata/properties" xmlns:ns3="2e583a09-bb21-4d95-8b2d-3eb6be897f57" targetNamespace="http://schemas.microsoft.com/office/2006/metadata/properties" ma:root="true" ma:fieldsID="158ce1ce4a53e2cda5063cd580758abe" ns3:_="">
    <xsd:import namespace="2e583a09-bb21-4d95-8b2d-3eb6be897f57"/>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83a09-bb21-4d95-8b2d-3eb6be897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04AB2-11FE-467C-9672-5EFA363FE5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83a09-bb21-4d95-8b2d-3eb6be897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E3F020-8FC4-4362-90D9-5C2EC2C7DBD4}">
  <ds:schemaRefs>
    <ds:schemaRef ds:uri="http://schemas.microsoft.com/sharepoint/v3/contenttype/forms"/>
  </ds:schemaRefs>
</ds:datastoreItem>
</file>

<file path=customXml/itemProps3.xml><?xml version="1.0" encoding="utf-8"?>
<ds:datastoreItem xmlns:ds="http://schemas.openxmlformats.org/officeDocument/2006/customXml" ds:itemID="{3DF7A9B9-B524-43E3-A681-36BEBA9A86FE}">
  <ds:schemaRefs>
    <ds:schemaRef ds:uri="http://purl.org/dc/elements/1.1/"/>
    <ds:schemaRef ds:uri="http://schemas.microsoft.com/office/2006/metadata/properties"/>
    <ds:schemaRef ds:uri="http://schemas.microsoft.com/office/2006/documentManagement/types"/>
    <ds:schemaRef ds:uri="2e583a09-bb21-4d95-8b2d-3eb6be897f57"/>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{EEDF6166-7178-9044-9F21-F274BD5E656F}tf10001072</Template>
  <TotalTime>1453</TotalTime>
  <Words>1642</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Franklin Gothic Book</vt:lpstr>
      <vt:lpstr>Söhne</vt:lpstr>
      <vt:lpstr>Crop</vt:lpstr>
      <vt:lpstr>CS-661 Python Deep Learning Project</vt:lpstr>
      <vt:lpstr>What are we solving?</vt:lpstr>
      <vt:lpstr>Why are we solving?</vt:lpstr>
      <vt:lpstr>Some more use cases in today’s world on its need</vt:lpstr>
      <vt:lpstr>What are we expecting?</vt:lpstr>
      <vt:lpstr>About Dataset?</vt:lpstr>
      <vt:lpstr>PowerPoint Presentation</vt:lpstr>
      <vt:lpstr>Challenges in our Dataset</vt:lpstr>
      <vt:lpstr>Let’s know talk about our CNN Model </vt:lpstr>
      <vt:lpstr>PowerPoint Presentation</vt:lpstr>
      <vt:lpstr>PowerPoint Presentation</vt:lpstr>
      <vt:lpstr>CNN Approach used</vt:lpstr>
      <vt:lpstr>Detailed Plan of Project</vt:lpstr>
      <vt:lpstr>PowerPoint Presentation</vt:lpstr>
      <vt:lpstr>Results For Our Project:</vt:lpstr>
      <vt:lpstr>Visualizing the Model</vt:lpstr>
      <vt:lpstr>Conclusion</vt:lpstr>
      <vt:lpstr>Future Directions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dc:title>
  <dc:creator>Harsh Sanjaybhai Dalwadi</dc:creator>
  <cp:lastModifiedBy>Aakash Akhilesh</cp:lastModifiedBy>
  <cp:revision>43</cp:revision>
  <dcterms:created xsi:type="dcterms:W3CDTF">2023-10-29T07:36:26Z</dcterms:created>
  <dcterms:modified xsi:type="dcterms:W3CDTF">2023-12-16T01:46:02Z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0x0101004E65CFE59F97564EA341252683156903</vt:lpwstr>
  </property>
</Properties>
</file>