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10"/>
  </p:notesMasterIdLst>
  <p:sldIdLst>
    <p:sldId id="256" r:id="rId2"/>
    <p:sldId id="257" r:id="rId3"/>
    <p:sldId id="272" r:id="rId4"/>
    <p:sldId id="273" r:id="rId5"/>
    <p:sldId id="274" r:id="rId6"/>
    <p:sldId id="266" r:id="rId7"/>
    <p:sldId id="278" r:id="rId8"/>
    <p:sldId id="27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60" autoAdjust="0"/>
    <p:restoredTop sz="83838" autoAdjust="0"/>
  </p:normalViewPr>
  <p:slideViewPr>
    <p:cSldViewPr snapToGrid="0">
      <p:cViewPr varScale="1">
        <p:scale>
          <a:sx n="50" d="100"/>
          <a:sy n="50" d="100"/>
        </p:scale>
        <p:origin x="20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C1772-439B-432E-815C-56305A6413D7}" type="datetimeFigureOut">
              <a:rPr lang="en-US" smtClean="0"/>
              <a:t>11/18/2020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C1949-54AF-4E8A-A95A-304728E7B6F4}" type="slidenum">
              <a:rPr lang="en-US" smtClean="0"/>
              <a:t>‹#›</a:t>
            </a:fld>
            <a:endParaRPr lang="en-US"/>
          </a:p>
        </p:txBody>
      </p:sp>
    </p:spTree>
    <p:extLst>
      <p:ext uri="{BB962C8B-B14F-4D97-AF65-F5344CB8AC3E}">
        <p14:creationId xmlns:p14="http://schemas.microsoft.com/office/powerpoint/2010/main" val="406173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9C1949-54AF-4E8A-A95A-304728E7B6F4}" type="slidenum">
              <a:rPr lang="en-US" smtClean="0"/>
              <a:t>1</a:t>
            </a:fld>
            <a:endParaRPr lang="en-US"/>
          </a:p>
        </p:txBody>
      </p:sp>
    </p:spTree>
    <p:extLst>
      <p:ext uri="{BB962C8B-B14F-4D97-AF65-F5344CB8AC3E}">
        <p14:creationId xmlns:p14="http://schemas.microsoft.com/office/powerpoint/2010/main" val="200381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Dave</a:t>
            </a:r>
          </a:p>
        </p:txBody>
      </p:sp>
      <p:sp>
        <p:nvSpPr>
          <p:cNvPr id="4" name="Slide Number Placeholder 3"/>
          <p:cNvSpPr>
            <a:spLocks noGrp="1"/>
          </p:cNvSpPr>
          <p:nvPr>
            <p:ph type="sldNum" sz="quarter" idx="5"/>
          </p:nvPr>
        </p:nvSpPr>
        <p:spPr/>
        <p:txBody>
          <a:bodyPr/>
          <a:lstStyle/>
          <a:p>
            <a:fld id="{369C1949-54AF-4E8A-A95A-304728E7B6F4}" type="slidenum">
              <a:rPr lang="en-US" smtClean="0"/>
              <a:t>2</a:t>
            </a:fld>
            <a:endParaRPr lang="en-US"/>
          </a:p>
        </p:txBody>
      </p:sp>
    </p:spTree>
    <p:extLst>
      <p:ext uri="{BB962C8B-B14F-4D97-AF65-F5344CB8AC3E}">
        <p14:creationId xmlns:p14="http://schemas.microsoft.com/office/powerpoint/2010/main" val="375252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Manny</a:t>
            </a:r>
          </a:p>
        </p:txBody>
      </p:sp>
      <p:sp>
        <p:nvSpPr>
          <p:cNvPr id="4" name="Slide Number Placeholder 3"/>
          <p:cNvSpPr>
            <a:spLocks noGrp="1"/>
          </p:cNvSpPr>
          <p:nvPr>
            <p:ph type="sldNum" sz="quarter" idx="5"/>
          </p:nvPr>
        </p:nvSpPr>
        <p:spPr/>
        <p:txBody>
          <a:bodyPr/>
          <a:lstStyle/>
          <a:p>
            <a:fld id="{369C1949-54AF-4E8A-A95A-304728E7B6F4}" type="slidenum">
              <a:rPr lang="en-US" smtClean="0"/>
              <a:t>3</a:t>
            </a:fld>
            <a:endParaRPr lang="en-US"/>
          </a:p>
        </p:txBody>
      </p:sp>
    </p:spTree>
    <p:extLst>
      <p:ext uri="{BB962C8B-B14F-4D97-AF65-F5344CB8AC3E}">
        <p14:creationId xmlns:p14="http://schemas.microsoft.com/office/powerpoint/2010/main" val="192256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 </a:t>
            </a:r>
            <a:r>
              <a:rPr lang="en-US" dirty="0" err="1"/>
              <a:t>Peyser</a:t>
            </a:r>
            <a:endParaRPr lang="en-US" dirty="0"/>
          </a:p>
        </p:txBody>
      </p:sp>
      <p:sp>
        <p:nvSpPr>
          <p:cNvPr id="4" name="Slide Number Placeholder 3"/>
          <p:cNvSpPr>
            <a:spLocks noGrp="1"/>
          </p:cNvSpPr>
          <p:nvPr>
            <p:ph type="sldNum" sz="quarter" idx="5"/>
          </p:nvPr>
        </p:nvSpPr>
        <p:spPr/>
        <p:txBody>
          <a:bodyPr/>
          <a:lstStyle/>
          <a:p>
            <a:fld id="{369C1949-54AF-4E8A-A95A-304728E7B6F4}" type="slidenum">
              <a:rPr lang="en-US" smtClean="0"/>
              <a:t>4</a:t>
            </a:fld>
            <a:endParaRPr lang="en-US"/>
          </a:p>
        </p:txBody>
      </p:sp>
    </p:spTree>
    <p:extLst>
      <p:ext uri="{BB962C8B-B14F-4D97-AF65-F5344CB8AC3E}">
        <p14:creationId xmlns:p14="http://schemas.microsoft.com/office/powerpoint/2010/main" val="2632592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Aakash</a:t>
            </a:r>
          </a:p>
        </p:txBody>
      </p:sp>
      <p:sp>
        <p:nvSpPr>
          <p:cNvPr id="4" name="Slide Number Placeholder 3"/>
          <p:cNvSpPr>
            <a:spLocks noGrp="1"/>
          </p:cNvSpPr>
          <p:nvPr>
            <p:ph type="sldNum" sz="quarter" idx="5"/>
          </p:nvPr>
        </p:nvSpPr>
        <p:spPr/>
        <p:txBody>
          <a:bodyPr/>
          <a:lstStyle/>
          <a:p>
            <a:fld id="{369C1949-54AF-4E8A-A95A-304728E7B6F4}" type="slidenum">
              <a:rPr lang="en-US" smtClean="0"/>
              <a:t>5</a:t>
            </a:fld>
            <a:endParaRPr lang="en-US"/>
          </a:p>
        </p:txBody>
      </p:sp>
    </p:spTree>
    <p:extLst>
      <p:ext uri="{BB962C8B-B14F-4D97-AF65-F5344CB8AC3E}">
        <p14:creationId xmlns:p14="http://schemas.microsoft.com/office/powerpoint/2010/main" val="228526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a:t>
            </a:r>
          </a:p>
        </p:txBody>
      </p:sp>
      <p:sp>
        <p:nvSpPr>
          <p:cNvPr id="4" name="Slide Number Placeholder 3"/>
          <p:cNvSpPr>
            <a:spLocks noGrp="1"/>
          </p:cNvSpPr>
          <p:nvPr>
            <p:ph type="sldNum" sz="quarter" idx="5"/>
          </p:nvPr>
        </p:nvSpPr>
        <p:spPr/>
        <p:txBody>
          <a:bodyPr/>
          <a:lstStyle/>
          <a:p>
            <a:fld id="{369C1949-54AF-4E8A-A95A-304728E7B6F4}" type="slidenum">
              <a:rPr lang="en-US" smtClean="0"/>
              <a:t>6</a:t>
            </a:fld>
            <a:endParaRPr lang="en-US"/>
          </a:p>
        </p:txBody>
      </p:sp>
    </p:spTree>
    <p:extLst>
      <p:ext uri="{BB962C8B-B14F-4D97-AF65-F5344CB8AC3E}">
        <p14:creationId xmlns:p14="http://schemas.microsoft.com/office/powerpoint/2010/main" val="2512254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Trey (I’ll do the entire site walkthrough and we can answer any questions as they arise)</a:t>
            </a:r>
          </a:p>
        </p:txBody>
      </p:sp>
      <p:sp>
        <p:nvSpPr>
          <p:cNvPr id="4" name="Slide Number Placeholder 3"/>
          <p:cNvSpPr>
            <a:spLocks noGrp="1"/>
          </p:cNvSpPr>
          <p:nvPr>
            <p:ph type="sldNum" sz="quarter" idx="5"/>
          </p:nvPr>
        </p:nvSpPr>
        <p:spPr/>
        <p:txBody>
          <a:bodyPr/>
          <a:lstStyle/>
          <a:p>
            <a:fld id="{369C1949-54AF-4E8A-A95A-304728E7B6F4}" type="slidenum">
              <a:rPr lang="en-US" smtClean="0"/>
              <a:t>7</a:t>
            </a:fld>
            <a:endParaRPr lang="en-US"/>
          </a:p>
        </p:txBody>
      </p:sp>
    </p:spTree>
    <p:extLst>
      <p:ext uri="{BB962C8B-B14F-4D97-AF65-F5344CB8AC3E}">
        <p14:creationId xmlns:p14="http://schemas.microsoft.com/office/powerpoint/2010/main" val="3848789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a:t>
            </a:r>
          </a:p>
        </p:txBody>
      </p:sp>
      <p:sp>
        <p:nvSpPr>
          <p:cNvPr id="4" name="Slide Number Placeholder 3"/>
          <p:cNvSpPr>
            <a:spLocks noGrp="1"/>
          </p:cNvSpPr>
          <p:nvPr>
            <p:ph type="sldNum" sz="quarter" idx="5"/>
          </p:nvPr>
        </p:nvSpPr>
        <p:spPr/>
        <p:txBody>
          <a:bodyPr/>
          <a:lstStyle/>
          <a:p>
            <a:fld id="{369C1949-54AF-4E8A-A95A-304728E7B6F4}" type="slidenum">
              <a:rPr lang="en-US" smtClean="0"/>
              <a:t>8</a:t>
            </a:fld>
            <a:endParaRPr lang="en-US"/>
          </a:p>
        </p:txBody>
      </p:sp>
    </p:spTree>
    <p:extLst>
      <p:ext uri="{BB962C8B-B14F-4D97-AF65-F5344CB8AC3E}">
        <p14:creationId xmlns:p14="http://schemas.microsoft.com/office/powerpoint/2010/main" val="3505661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821C9DEE-7190-4316-BC0B-ED392309E420}" type="datetimeFigureOut">
              <a:rPr lang="en-US" smtClean="0"/>
              <a:t>11/18/2020</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BE2C9402-1F72-4F77-A3A7-230B1355E057}"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029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1C9DEE-7190-4316-BC0B-ED392309E420}"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160965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1C9DEE-7190-4316-BC0B-ED392309E420}"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2394511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1C9DEE-7190-4316-BC0B-ED392309E420}"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C9402-1F72-4F77-A3A7-230B1355E057}"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6388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1C9DEE-7190-4316-BC0B-ED392309E420}"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3594511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1C9DEE-7190-4316-BC0B-ED392309E420}"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863731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1C9DEE-7190-4316-BC0B-ED392309E420}"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1348945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C9DEE-7190-4316-BC0B-ED392309E420}"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1556046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C9DEE-7190-4316-BC0B-ED392309E420}"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2116500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1C9DEE-7190-4316-BC0B-ED392309E420}"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186755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C9DEE-7190-4316-BC0B-ED392309E420}"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51607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1C9DEE-7190-4316-BC0B-ED392309E420}"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127162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1C9DEE-7190-4316-BC0B-ED392309E420}"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225740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1C9DEE-7190-4316-BC0B-ED392309E420}"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202799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1C9DEE-7190-4316-BC0B-ED392309E420}" type="datetimeFigureOut">
              <a:rPr lang="en-US" smtClean="0"/>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270135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C9DEE-7190-4316-BC0B-ED392309E420}" type="datetimeFigureOut">
              <a:rPr lang="en-US" smtClean="0"/>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284268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1C9DEE-7190-4316-BC0B-ED392309E420}"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382911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1C9DEE-7190-4316-BC0B-ED392309E420}"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C9402-1F72-4F77-A3A7-230B1355E057}" type="slidenum">
              <a:rPr lang="en-US" smtClean="0"/>
              <a:t>‹#›</a:t>
            </a:fld>
            <a:endParaRPr lang="en-US"/>
          </a:p>
        </p:txBody>
      </p:sp>
    </p:spTree>
    <p:extLst>
      <p:ext uri="{BB962C8B-B14F-4D97-AF65-F5344CB8AC3E}">
        <p14:creationId xmlns:p14="http://schemas.microsoft.com/office/powerpoint/2010/main" val="23645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821C9DEE-7190-4316-BC0B-ED392309E420}" type="datetimeFigureOut">
              <a:rPr lang="en-US" smtClean="0"/>
              <a:t>11/18/2020</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BE2C9402-1F72-4F77-A3A7-230B1355E057}" type="slidenum">
              <a:rPr lang="en-US" smtClean="0"/>
              <a:t>‹#›</a:t>
            </a:fld>
            <a:endParaRPr lang="en-US"/>
          </a:p>
        </p:txBody>
      </p:sp>
    </p:spTree>
    <p:extLst>
      <p:ext uri="{BB962C8B-B14F-4D97-AF65-F5344CB8AC3E}">
        <p14:creationId xmlns:p14="http://schemas.microsoft.com/office/powerpoint/2010/main" val="2768633485"/>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 id="2147483924" r:id="rId18"/>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hyperlink" Target="https://nflproject.herokuapp.com/plot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nflproject.herokuapp.co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38F1-147D-4265-911B-887DDEB37D95}"/>
              </a:ext>
            </a:extLst>
          </p:cNvPr>
          <p:cNvSpPr>
            <a:spLocks noGrp="1"/>
          </p:cNvSpPr>
          <p:nvPr>
            <p:ph type="title"/>
          </p:nvPr>
        </p:nvSpPr>
        <p:spPr>
          <a:xfrm>
            <a:off x="685801" y="213920"/>
            <a:ext cx="10396882" cy="1459186"/>
          </a:xfrm>
        </p:spPr>
        <p:txBody>
          <a:bodyPr vert="horz" lIns="91440" tIns="45720" rIns="91440" bIns="45720" rtlCol="0" anchor="ctr">
            <a:normAutofit/>
          </a:bodyPr>
          <a:lstStyle/>
          <a:p>
            <a:r>
              <a:rPr lang="en-US" sz="3800" b="1" dirty="0">
                <a:solidFill>
                  <a:schemeClr val="accent1"/>
                </a:solidFill>
              </a:rPr>
              <a:t>NFL Offensive Stats: Passing is winning RELOADED</a:t>
            </a:r>
            <a:br>
              <a:rPr lang="en-US" sz="3800" b="1" i="1" dirty="0">
                <a:solidFill>
                  <a:schemeClr val="accent1"/>
                </a:solidFill>
              </a:rPr>
            </a:br>
            <a:r>
              <a:rPr lang="en-US" sz="3800" b="1" i="1" dirty="0">
                <a:solidFill>
                  <a:schemeClr val="accent1"/>
                </a:solidFill>
              </a:rPr>
              <a:t>                           (Because Losing is dying)</a:t>
            </a:r>
          </a:p>
        </p:txBody>
      </p:sp>
      <p:sp>
        <p:nvSpPr>
          <p:cNvPr id="3" name="Subtitle 2">
            <a:extLst>
              <a:ext uri="{FF2B5EF4-FFF2-40B4-BE49-F238E27FC236}">
                <a16:creationId xmlns:a16="http://schemas.microsoft.com/office/drawing/2014/main" id="{9C6E533F-55F3-4702-9850-F630CC64FA27}"/>
              </a:ext>
            </a:extLst>
          </p:cNvPr>
          <p:cNvSpPr>
            <a:spLocks noGrp="1"/>
          </p:cNvSpPr>
          <p:nvPr>
            <p:ph sz="quarter" idx="13"/>
          </p:nvPr>
        </p:nvSpPr>
        <p:spPr>
          <a:xfrm>
            <a:off x="685800" y="2063396"/>
            <a:ext cx="10394707" cy="3311189"/>
          </a:xfrm>
        </p:spPr>
        <p:txBody>
          <a:bodyPr vert="horz" lIns="91440" tIns="45720" rIns="91440" bIns="45720" rtlCol="0" anchor="ctr">
            <a:normAutofit/>
          </a:bodyPr>
          <a:lstStyle/>
          <a:p>
            <a:endParaRPr lang="en-US" u="sng" dirty="0"/>
          </a:p>
          <a:p>
            <a:pPr marL="0" indent="0">
              <a:buNone/>
            </a:pPr>
            <a:r>
              <a:rPr lang="en-US" u="sng" dirty="0"/>
              <a:t>Group 4</a:t>
            </a:r>
          </a:p>
          <a:p>
            <a:pPr marL="0" indent="0">
              <a:buNone/>
            </a:pPr>
            <a:r>
              <a:rPr lang="en-US" dirty="0"/>
              <a:t>Trey griffin			                                                                                                                                       David (Manny) Cook-Francis                                                                                                                                                                                       Grant Grossman                                                                                                                                                                                                  Aakash Rahman                                                                                                                                                                                                    David </a:t>
            </a:r>
            <a:r>
              <a:rPr lang="en-US" dirty="0" err="1"/>
              <a:t>Debrowski</a:t>
            </a:r>
            <a:r>
              <a:rPr lang="en-US" dirty="0"/>
              <a:t>                                                                                                                                                                                                     Michael </a:t>
            </a:r>
            <a:r>
              <a:rPr lang="en-US" dirty="0" err="1"/>
              <a:t>Peyser</a:t>
            </a:r>
            <a:endParaRPr lang="en-US" dirty="0"/>
          </a:p>
          <a:p>
            <a:endParaRPr lang="en-US" dirty="0"/>
          </a:p>
        </p:txBody>
      </p:sp>
      <p:pic>
        <p:nvPicPr>
          <p:cNvPr id="8" name="Content Placeholder 7" descr="Logo, company name&#10;&#10;Description automatically generated">
            <a:extLst>
              <a:ext uri="{FF2B5EF4-FFF2-40B4-BE49-F238E27FC236}">
                <a16:creationId xmlns:a16="http://schemas.microsoft.com/office/drawing/2014/main" id="{C29FEEDC-24E2-4F0C-B283-093F5185E43A}"/>
              </a:ext>
            </a:extLst>
          </p:cNvPr>
          <p:cNvPicPr>
            <a:picLocks noGrp="1" noChangeAspect="1"/>
          </p:cNvPicPr>
          <p:nvPr>
            <p:ph sz="quarter" idx="14"/>
          </p:nvPr>
        </p:nvPicPr>
        <p:blipFill rotWithShape="1">
          <a:blip r:embed="rId4">
            <a:alphaModFix amt="43000"/>
            <a:extLst>
              <a:ext uri="{28A0092B-C50C-407E-A947-70E740481C1C}">
                <a14:useLocalDpi xmlns:a14="http://schemas.microsoft.com/office/drawing/2010/main" val="0"/>
              </a:ext>
            </a:extLst>
          </a:blip>
          <a:srcRect t="23313" r="2" b="22075"/>
          <a:stretch/>
        </p:blipFill>
        <p:spPr>
          <a:xfrm>
            <a:off x="2579597" y="1559615"/>
            <a:ext cx="7305813" cy="3989931"/>
          </a:xfrm>
          <a:prstGeom prst="rect">
            <a:avLst/>
          </a:prstGeom>
          <a:ln>
            <a:noFill/>
          </a:ln>
        </p:spPr>
      </p:pic>
    </p:spTree>
    <p:extLst>
      <p:ext uri="{BB962C8B-B14F-4D97-AF65-F5344CB8AC3E}">
        <p14:creationId xmlns:p14="http://schemas.microsoft.com/office/powerpoint/2010/main" val="11962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05521-DD22-4892-9507-A90AAD755917}"/>
              </a:ext>
            </a:extLst>
          </p:cNvPr>
          <p:cNvSpPr>
            <a:spLocks noGrp="1"/>
          </p:cNvSpPr>
          <p:nvPr>
            <p:ph type="title"/>
          </p:nvPr>
        </p:nvSpPr>
        <p:spPr/>
        <p:txBody>
          <a:bodyPr/>
          <a:lstStyle/>
          <a:p>
            <a:r>
              <a:rPr lang="en-US" dirty="0"/>
              <a:t>The Theme</a:t>
            </a:r>
          </a:p>
        </p:txBody>
      </p:sp>
      <p:pic>
        <p:nvPicPr>
          <p:cNvPr id="11" name="Content Placeholder 10">
            <a:extLst>
              <a:ext uri="{FF2B5EF4-FFF2-40B4-BE49-F238E27FC236}">
                <a16:creationId xmlns:a16="http://schemas.microsoft.com/office/drawing/2014/main" id="{F2E8D125-7E0C-46BB-B70B-C74A5E326283}"/>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p:blipFill>
        <p:spPr>
          <a:xfrm>
            <a:off x="272418" y="2063395"/>
            <a:ext cx="5269045" cy="2950665"/>
          </a:xfrm>
        </p:spPr>
      </p:pic>
      <p:sp>
        <p:nvSpPr>
          <p:cNvPr id="5" name="Content Placeholder 4">
            <a:extLst>
              <a:ext uri="{FF2B5EF4-FFF2-40B4-BE49-F238E27FC236}">
                <a16:creationId xmlns:a16="http://schemas.microsoft.com/office/drawing/2014/main" id="{8BC25927-5679-47E2-8BD0-0B94A7EC9474}"/>
              </a:ext>
            </a:extLst>
          </p:cNvPr>
          <p:cNvSpPr>
            <a:spLocks noGrp="1"/>
          </p:cNvSpPr>
          <p:nvPr>
            <p:ph sz="quarter" idx="14"/>
          </p:nvPr>
        </p:nvSpPr>
        <p:spPr/>
        <p:txBody>
          <a:bodyPr/>
          <a:lstStyle/>
          <a:p>
            <a:pPr marL="0" indent="0">
              <a:buNone/>
            </a:pPr>
            <a:r>
              <a:rPr lang="en-US" cap="none" dirty="0">
                <a:solidFill>
                  <a:srgbClr val="002060"/>
                </a:solidFill>
                <a:latin typeface="Arial" panose="020B0604020202020204" pitchFamily="34" charset="0"/>
                <a:cs typeface="Arial" panose="020B0604020202020204" pitchFamily="34" charset="0"/>
              </a:rPr>
              <a:t>Since 2008, the NFL has seen a dramatic increase in the amount of offensive production, primarily in the area of passing yards. Our contention is that this offensive explosion in passing has led directly to the emergence of “pass first” offenses &amp; has forever changed the way the game is played.</a:t>
            </a:r>
          </a:p>
        </p:txBody>
      </p:sp>
    </p:spTree>
    <p:extLst>
      <p:ext uri="{BB962C8B-B14F-4D97-AF65-F5344CB8AC3E}">
        <p14:creationId xmlns:p14="http://schemas.microsoft.com/office/powerpoint/2010/main" val="6765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11D6-57A3-4F8E-842C-FC2A03700B7F}"/>
              </a:ext>
            </a:extLst>
          </p:cNvPr>
          <p:cNvSpPr>
            <a:spLocks noGrp="1"/>
          </p:cNvSpPr>
          <p:nvPr>
            <p:ph type="title"/>
          </p:nvPr>
        </p:nvSpPr>
        <p:spPr/>
        <p:txBody>
          <a:bodyPr/>
          <a:lstStyle/>
          <a:p>
            <a:r>
              <a:rPr lang="en-US" dirty="0"/>
              <a:t>The Coding Approach</a:t>
            </a:r>
          </a:p>
        </p:txBody>
      </p:sp>
      <p:pic>
        <p:nvPicPr>
          <p:cNvPr id="6" name="Content Placeholder 5">
            <a:extLst>
              <a:ext uri="{FF2B5EF4-FFF2-40B4-BE49-F238E27FC236}">
                <a16:creationId xmlns:a16="http://schemas.microsoft.com/office/drawing/2014/main" id="{65D0EEC7-B84D-40C5-A89C-D00A2B376C27}"/>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rcRect/>
          <a:stretch/>
        </p:blipFill>
        <p:spPr>
          <a:xfrm>
            <a:off x="1182502" y="1843941"/>
            <a:ext cx="3953378" cy="3672940"/>
          </a:xfrm>
        </p:spPr>
      </p:pic>
      <p:sp>
        <p:nvSpPr>
          <p:cNvPr id="4" name="Content Placeholder 3">
            <a:extLst>
              <a:ext uri="{FF2B5EF4-FFF2-40B4-BE49-F238E27FC236}">
                <a16:creationId xmlns:a16="http://schemas.microsoft.com/office/drawing/2014/main" id="{C309F64B-247A-44A8-9A09-72FAA5A4AF76}"/>
              </a:ext>
            </a:extLst>
          </p:cNvPr>
          <p:cNvSpPr>
            <a:spLocks noGrp="1"/>
          </p:cNvSpPr>
          <p:nvPr>
            <p:ph sz="quarter" idx="14"/>
          </p:nvPr>
        </p:nvSpPr>
        <p:spPr/>
        <p:txBody>
          <a:bodyPr>
            <a:normAutofit/>
          </a:bodyPr>
          <a:lstStyle/>
          <a:p>
            <a:r>
              <a:rPr lang="en-US" dirty="0"/>
              <a:t>Python for data import and munging</a:t>
            </a:r>
          </a:p>
          <a:p>
            <a:r>
              <a:rPr lang="en-US" dirty="0"/>
              <a:t>Mongos as our primary </a:t>
            </a:r>
            <a:r>
              <a:rPr lang="en-US" dirty="0" err="1"/>
              <a:t>db</a:t>
            </a:r>
            <a:r>
              <a:rPr lang="en-US" dirty="0"/>
              <a:t> tool</a:t>
            </a:r>
          </a:p>
          <a:p>
            <a:r>
              <a:rPr lang="en-US" dirty="0"/>
              <a:t>Flask for our webpage </a:t>
            </a:r>
          </a:p>
          <a:p>
            <a:r>
              <a:rPr lang="en-US" dirty="0"/>
              <a:t>Html for style </a:t>
            </a:r>
          </a:p>
          <a:p>
            <a:r>
              <a:rPr lang="en-US" dirty="0" err="1"/>
              <a:t>Javascript</a:t>
            </a:r>
            <a:r>
              <a:rPr lang="en-US" dirty="0"/>
              <a:t>/d3/</a:t>
            </a:r>
            <a:r>
              <a:rPr lang="en-US" dirty="0" err="1"/>
              <a:t>plotly</a:t>
            </a:r>
            <a:r>
              <a:rPr lang="en-US" dirty="0"/>
              <a:t> for </a:t>
            </a:r>
            <a:r>
              <a:rPr lang="en-US" dirty="0" err="1"/>
              <a:t>graphes</a:t>
            </a:r>
            <a:r>
              <a:rPr lang="en-US" dirty="0"/>
              <a:t> </a:t>
            </a:r>
          </a:p>
          <a:p>
            <a:r>
              <a:rPr lang="en-US" dirty="0" err="1"/>
              <a:t>Greensock</a:t>
            </a:r>
            <a:r>
              <a:rPr lang="en-US" dirty="0"/>
              <a:t> for animations</a:t>
            </a:r>
          </a:p>
          <a:p>
            <a:endParaRPr lang="en-US" dirty="0"/>
          </a:p>
        </p:txBody>
      </p:sp>
    </p:spTree>
    <p:extLst>
      <p:ext uri="{BB962C8B-B14F-4D97-AF65-F5344CB8AC3E}">
        <p14:creationId xmlns:p14="http://schemas.microsoft.com/office/powerpoint/2010/main" val="68035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954E-E430-49DD-885F-7EF94AED09C4}"/>
              </a:ext>
            </a:extLst>
          </p:cNvPr>
          <p:cNvSpPr>
            <a:spLocks noGrp="1"/>
          </p:cNvSpPr>
          <p:nvPr>
            <p:ph type="title"/>
          </p:nvPr>
        </p:nvSpPr>
        <p:spPr/>
        <p:txBody>
          <a:bodyPr/>
          <a:lstStyle/>
          <a:p>
            <a:r>
              <a:rPr lang="en-US" dirty="0"/>
              <a:t>Data Merging Techniques</a:t>
            </a:r>
          </a:p>
        </p:txBody>
      </p:sp>
      <p:pic>
        <p:nvPicPr>
          <p:cNvPr id="6" name="Content Placeholder 5">
            <a:extLst>
              <a:ext uri="{FF2B5EF4-FFF2-40B4-BE49-F238E27FC236}">
                <a16:creationId xmlns:a16="http://schemas.microsoft.com/office/drawing/2014/main" id="{EA82735F-CB4E-4FDF-BF44-9F07111A10B1}"/>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rcRect/>
          <a:stretch/>
        </p:blipFill>
        <p:spPr>
          <a:xfrm>
            <a:off x="1451477" y="1706880"/>
            <a:ext cx="3882523" cy="3866875"/>
          </a:xfrm>
        </p:spPr>
      </p:pic>
      <p:sp>
        <p:nvSpPr>
          <p:cNvPr id="4" name="Content Placeholder 3">
            <a:extLst>
              <a:ext uri="{FF2B5EF4-FFF2-40B4-BE49-F238E27FC236}">
                <a16:creationId xmlns:a16="http://schemas.microsoft.com/office/drawing/2014/main" id="{50590280-09AD-4A36-A872-0AB665527BB9}"/>
              </a:ext>
            </a:extLst>
          </p:cNvPr>
          <p:cNvSpPr>
            <a:spLocks noGrp="1"/>
          </p:cNvSpPr>
          <p:nvPr>
            <p:ph sz="quarter" idx="14"/>
          </p:nvPr>
        </p:nvSpPr>
        <p:spPr/>
        <p:txBody>
          <a:bodyPr/>
          <a:lstStyle/>
          <a:p>
            <a:r>
              <a:rPr lang="en-US" dirty="0"/>
              <a:t>Data pulled from an API using python </a:t>
            </a:r>
          </a:p>
          <a:p>
            <a:r>
              <a:rPr lang="en-US" dirty="0"/>
              <a:t>Cleaned in python into 3 separate </a:t>
            </a:r>
            <a:r>
              <a:rPr lang="en-US" dirty="0" err="1"/>
              <a:t>dfs</a:t>
            </a:r>
            <a:r>
              <a:rPr lang="en-US" dirty="0"/>
              <a:t> (offense, defense, and </a:t>
            </a:r>
            <a:r>
              <a:rPr lang="en-US" dirty="0" err="1"/>
              <a:t>misc</a:t>
            </a:r>
            <a:r>
              <a:rPr lang="en-US" dirty="0"/>
              <a:t>)</a:t>
            </a:r>
          </a:p>
          <a:p>
            <a:r>
              <a:rPr lang="en-US" dirty="0"/>
              <a:t>Imported into mongo </a:t>
            </a:r>
          </a:p>
          <a:p>
            <a:endParaRPr lang="en-US" dirty="0"/>
          </a:p>
        </p:txBody>
      </p:sp>
    </p:spTree>
    <p:extLst>
      <p:ext uri="{BB962C8B-B14F-4D97-AF65-F5344CB8AC3E}">
        <p14:creationId xmlns:p14="http://schemas.microsoft.com/office/powerpoint/2010/main" val="227111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CB6F-6EE3-432D-8EAF-FDFD637C7A1F}"/>
              </a:ext>
            </a:extLst>
          </p:cNvPr>
          <p:cNvSpPr>
            <a:spLocks noGrp="1"/>
          </p:cNvSpPr>
          <p:nvPr>
            <p:ph type="title"/>
          </p:nvPr>
        </p:nvSpPr>
        <p:spPr>
          <a:xfrm>
            <a:off x="488093" y="17172"/>
            <a:ext cx="10396882" cy="1158140"/>
          </a:xfrm>
        </p:spPr>
        <p:txBody>
          <a:bodyPr/>
          <a:lstStyle/>
          <a:p>
            <a:r>
              <a:rPr lang="en-US" dirty="0"/>
              <a:t>The Visuals</a:t>
            </a:r>
          </a:p>
        </p:txBody>
      </p:sp>
      <p:pic>
        <p:nvPicPr>
          <p:cNvPr id="6" name="Content Placeholder 5">
            <a:extLst>
              <a:ext uri="{FF2B5EF4-FFF2-40B4-BE49-F238E27FC236}">
                <a16:creationId xmlns:a16="http://schemas.microsoft.com/office/drawing/2014/main" id="{49B62B94-BC9C-4711-BEA9-2ECCC43BEE7A}"/>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rcRect/>
          <a:stretch/>
        </p:blipFill>
        <p:spPr>
          <a:xfrm>
            <a:off x="488093" y="3159979"/>
            <a:ext cx="4032915" cy="2462345"/>
          </a:xfrm>
        </p:spPr>
      </p:pic>
      <p:sp>
        <p:nvSpPr>
          <p:cNvPr id="4" name="Content Placeholder 3">
            <a:extLst>
              <a:ext uri="{FF2B5EF4-FFF2-40B4-BE49-F238E27FC236}">
                <a16:creationId xmlns:a16="http://schemas.microsoft.com/office/drawing/2014/main" id="{C8A77D31-4328-40C6-BEAD-9DD50B2C4B8B}"/>
              </a:ext>
            </a:extLst>
          </p:cNvPr>
          <p:cNvSpPr>
            <a:spLocks noGrp="1"/>
          </p:cNvSpPr>
          <p:nvPr>
            <p:ph sz="quarter" idx="14"/>
          </p:nvPr>
        </p:nvSpPr>
        <p:spPr>
          <a:xfrm>
            <a:off x="5993971" y="1361872"/>
            <a:ext cx="5086538" cy="4012714"/>
          </a:xfrm>
        </p:spPr>
        <p:txBody>
          <a:bodyPr/>
          <a:lstStyle/>
          <a:p>
            <a:pPr marL="0" indent="0">
              <a:buNone/>
            </a:pPr>
            <a:r>
              <a:rPr lang="en-US" dirty="0">
                <a:solidFill>
                  <a:srgbClr val="002060"/>
                </a:solidFill>
                <a:hlinkClick r:id="rId4">
                  <a:extLst>
                    <a:ext uri="{A12FA001-AC4F-418D-AE19-62706E023703}">
                      <ahyp:hlinkClr xmlns:ahyp="http://schemas.microsoft.com/office/drawing/2018/hyperlinkcolor" val="tx"/>
                    </a:ext>
                  </a:extLst>
                </a:hlinkClick>
              </a:rPr>
              <a:t>https://nflproject.herokuapp.com/plots</a:t>
            </a:r>
            <a:endParaRPr lang="en-US" dirty="0">
              <a:solidFill>
                <a:srgbClr val="002060"/>
              </a:solidFill>
            </a:endParaRPr>
          </a:p>
          <a:p>
            <a:pPr marL="0" indent="0">
              <a:buNone/>
            </a:pPr>
            <a:r>
              <a:rPr lang="en-US" cap="none" dirty="0">
                <a:solidFill>
                  <a:srgbClr val="002060"/>
                </a:solidFill>
                <a:latin typeface="Arial" panose="020B0604020202020204" pitchFamily="34" charset="0"/>
                <a:cs typeface="Arial" panose="020B0604020202020204" pitchFamily="34" charset="0"/>
              </a:rPr>
              <a:t>Visualizations were built using </a:t>
            </a:r>
            <a:r>
              <a:rPr lang="en-US" cap="none" dirty="0" err="1">
                <a:solidFill>
                  <a:srgbClr val="002060"/>
                </a:solidFill>
                <a:latin typeface="Arial" panose="020B0604020202020204" pitchFamily="34" charset="0"/>
                <a:cs typeface="Arial" panose="020B0604020202020204" pitchFamily="34" charset="0"/>
              </a:rPr>
              <a:t>Plotly</a:t>
            </a:r>
            <a:r>
              <a:rPr lang="en-US" cap="none" dirty="0">
                <a:solidFill>
                  <a:srgbClr val="002060"/>
                </a:solidFill>
                <a:latin typeface="Arial" panose="020B0604020202020204" pitchFamily="34" charset="0"/>
                <a:cs typeface="Arial" panose="020B0604020202020204" pitchFamily="34" charset="0"/>
              </a:rPr>
              <a:t> for simple line graphs and D3 JS for our interactive visualization.</a:t>
            </a:r>
          </a:p>
          <a:p>
            <a:pPr marL="0" indent="0">
              <a:buNone/>
            </a:pPr>
            <a:r>
              <a:rPr lang="en-US" cap="none" dirty="0" err="1">
                <a:solidFill>
                  <a:srgbClr val="002060"/>
                </a:solidFill>
                <a:latin typeface="Arial" panose="020B0604020202020204" pitchFamily="34" charset="0"/>
                <a:cs typeface="Arial" panose="020B0604020202020204" pitchFamily="34" charset="0"/>
              </a:rPr>
              <a:t>GreenSock</a:t>
            </a:r>
            <a:r>
              <a:rPr lang="en-US" cap="none" dirty="0">
                <a:solidFill>
                  <a:srgbClr val="002060"/>
                </a:solidFill>
                <a:latin typeface="Arial" panose="020B0604020202020204" pitchFamily="34" charset="0"/>
                <a:cs typeface="Arial" panose="020B0604020202020204" pitchFamily="34" charset="0"/>
              </a:rPr>
              <a:t> Animation Platform powered our animations (including our lovely spinning graph). </a:t>
            </a:r>
          </a:p>
          <a:p>
            <a:pPr marL="0" indent="0">
              <a:buNone/>
            </a:pPr>
            <a:r>
              <a:rPr lang="en-US" cap="none" dirty="0">
                <a:solidFill>
                  <a:srgbClr val="002060"/>
                </a:solidFill>
                <a:latin typeface="Arial" panose="020B0604020202020204" pitchFamily="34" charset="0"/>
                <a:cs typeface="Arial" panose="020B0604020202020204" pitchFamily="34" charset="0"/>
              </a:rPr>
              <a:t>Built an easily replicable D3 circular bar chart using a function.</a:t>
            </a:r>
          </a:p>
        </p:txBody>
      </p:sp>
      <p:pic>
        <p:nvPicPr>
          <p:cNvPr id="7" name="Picture 6">
            <a:extLst>
              <a:ext uri="{FF2B5EF4-FFF2-40B4-BE49-F238E27FC236}">
                <a16:creationId xmlns:a16="http://schemas.microsoft.com/office/drawing/2014/main" id="{B9027682-A483-4E37-8022-75981798961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8093" y="1175312"/>
            <a:ext cx="4032915" cy="1984667"/>
          </a:xfrm>
          <a:prstGeom prst="rect">
            <a:avLst/>
          </a:prstGeom>
        </p:spPr>
      </p:pic>
    </p:spTree>
    <p:extLst>
      <p:ext uri="{BB962C8B-B14F-4D97-AF65-F5344CB8AC3E}">
        <p14:creationId xmlns:p14="http://schemas.microsoft.com/office/powerpoint/2010/main" val="403437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4D1B-4A72-47F3-939D-212A1D8D60B6}"/>
              </a:ext>
            </a:extLst>
          </p:cNvPr>
          <p:cNvSpPr>
            <a:spLocks noGrp="1"/>
          </p:cNvSpPr>
          <p:nvPr>
            <p:ph type="title"/>
          </p:nvPr>
        </p:nvSpPr>
        <p:spPr>
          <a:xfrm>
            <a:off x="643465" y="4080870"/>
            <a:ext cx="10905067" cy="2912067"/>
          </a:xfrm>
        </p:spPr>
        <p:txBody>
          <a:bodyPr vert="horz" lIns="91440" tIns="45720" rIns="91440" bIns="45720" rtlCol="0" anchor="b">
            <a:normAutofit fontScale="90000"/>
          </a:bodyPr>
          <a:lstStyle/>
          <a:p>
            <a:pPr algn="ctr"/>
            <a:r>
              <a:rPr lang="en-US" sz="4000" dirty="0"/>
              <a:t>Conclusions                                                                                                      </a:t>
            </a:r>
            <a:r>
              <a:rPr lang="en-US" sz="2700" dirty="0">
                <a:latin typeface="Arial" panose="020B0604020202020204" pitchFamily="34" charset="0"/>
                <a:cs typeface="Arial" panose="020B0604020202020204" pitchFamily="34" charset="0"/>
              </a:rPr>
              <a:t>- </a:t>
            </a:r>
            <a:r>
              <a:rPr lang="en-US" sz="2700" cap="none" dirty="0">
                <a:latin typeface="Arial" panose="020B0604020202020204" pitchFamily="34" charset="0"/>
                <a:cs typeface="Arial" panose="020B0604020202020204" pitchFamily="34" charset="0"/>
              </a:rPr>
              <a:t>Statistics from 2002-2019 suggest a direct correlation between an increase in passing yards &amp; the total number of touchdowns scored. </a:t>
            </a:r>
            <a:br>
              <a:rPr lang="en-US" sz="2700" cap="none" dirty="0">
                <a:latin typeface="Arial" panose="020B0604020202020204" pitchFamily="34" charset="0"/>
                <a:cs typeface="Arial" panose="020B0604020202020204" pitchFamily="34" charset="0"/>
              </a:rPr>
            </a:br>
            <a:r>
              <a:rPr lang="en-US" sz="2700" cap="none" dirty="0">
                <a:latin typeface="Arial" panose="020B0604020202020204" pitchFamily="34" charset="0"/>
                <a:cs typeface="Arial" panose="020B0604020202020204" pitchFamily="34" charset="0"/>
              </a:rPr>
              <a:t>- During that same time period, rushing yardage has varied wildly, which has had little impact on the explosiveness of offense.</a:t>
            </a:r>
            <a:br>
              <a:rPr lang="en-US" sz="2700" cap="none" dirty="0">
                <a:latin typeface="Arial" panose="020B0604020202020204" pitchFamily="34" charset="0"/>
                <a:cs typeface="Arial" panose="020B0604020202020204" pitchFamily="34" charset="0"/>
              </a:rPr>
            </a:br>
            <a:r>
              <a:rPr lang="en-US" sz="2700" cap="none" dirty="0">
                <a:latin typeface="Arial" panose="020B0604020202020204" pitchFamily="34" charset="0"/>
                <a:cs typeface="Arial" panose="020B0604020202020204" pitchFamily="34" charset="0"/>
              </a:rPr>
              <a:t>- Nearly all significant yardage stats have increased year over year since 2002.</a:t>
            </a:r>
            <a:br>
              <a:rPr lang="en-US" sz="6000" dirty="0"/>
            </a:br>
            <a:endParaRPr lang="en-US" sz="6000" dirty="0"/>
          </a:p>
        </p:txBody>
      </p:sp>
      <p:pic>
        <p:nvPicPr>
          <p:cNvPr id="4" name="Picture 3">
            <a:extLst>
              <a:ext uri="{FF2B5EF4-FFF2-40B4-BE49-F238E27FC236}">
                <a16:creationId xmlns:a16="http://schemas.microsoft.com/office/drawing/2014/main" id="{BC908113-0628-4CBD-A593-1B57CC41F0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636478" y="246505"/>
            <a:ext cx="6827562" cy="3765877"/>
          </a:xfrm>
          <a:prstGeom prst="rect">
            <a:avLst/>
          </a:prstGeom>
        </p:spPr>
      </p:pic>
    </p:spTree>
    <p:extLst>
      <p:ext uri="{BB962C8B-B14F-4D97-AF65-F5344CB8AC3E}">
        <p14:creationId xmlns:p14="http://schemas.microsoft.com/office/powerpoint/2010/main" val="21955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1232-5479-47B1-8368-6D4F57F5D04A}"/>
              </a:ext>
            </a:extLst>
          </p:cNvPr>
          <p:cNvSpPr>
            <a:spLocks noGrp="1"/>
          </p:cNvSpPr>
          <p:nvPr>
            <p:ph type="title"/>
          </p:nvPr>
        </p:nvSpPr>
        <p:spPr/>
        <p:txBody>
          <a:bodyPr/>
          <a:lstStyle/>
          <a:p>
            <a:pPr algn="ctr"/>
            <a:r>
              <a:rPr lang="en-US" dirty="0">
                <a:hlinkClick r:id="rId3"/>
              </a:rPr>
              <a:t>Let’s look at what we built</a:t>
            </a:r>
            <a:endParaRPr lang="en-US" dirty="0"/>
          </a:p>
        </p:txBody>
      </p:sp>
      <p:pic>
        <p:nvPicPr>
          <p:cNvPr id="8" name="Content Placeholder 7">
            <a:extLst>
              <a:ext uri="{FF2B5EF4-FFF2-40B4-BE49-F238E27FC236}">
                <a16:creationId xmlns:a16="http://schemas.microsoft.com/office/drawing/2014/main" id="{62DC5F21-3B74-40A2-AC1C-ACFC2FB3F526}"/>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rcRect/>
          <a:stretch/>
        </p:blipFill>
        <p:spPr>
          <a:xfrm>
            <a:off x="1280160" y="2042160"/>
            <a:ext cx="4426510" cy="3492558"/>
          </a:xfrm>
        </p:spPr>
      </p:pic>
      <p:pic>
        <p:nvPicPr>
          <p:cNvPr id="10" name="Content Placeholder 9">
            <a:extLst>
              <a:ext uri="{FF2B5EF4-FFF2-40B4-BE49-F238E27FC236}">
                <a16:creationId xmlns:a16="http://schemas.microsoft.com/office/drawing/2014/main" id="{53A71096-2DC4-415D-A839-6378BD301218}"/>
              </a:ext>
            </a:extLst>
          </p:cNvPr>
          <p:cNvPicPr>
            <a:picLocks noGrp="1" noChangeAspect="1"/>
          </p:cNvPicPr>
          <p:nvPr>
            <p:ph sz="quarter" idx="14"/>
          </p:nvPr>
        </p:nvPicPr>
        <p:blipFill>
          <a:blip r:embed="rId5">
            <a:extLst>
              <a:ext uri="{28A0092B-C50C-407E-A947-70E740481C1C}">
                <a14:useLocalDpi xmlns:a14="http://schemas.microsoft.com/office/drawing/2010/main" val="0"/>
              </a:ext>
            </a:extLst>
          </a:blip>
          <a:srcRect/>
          <a:stretch/>
        </p:blipFill>
        <p:spPr>
          <a:xfrm>
            <a:off x="6096000" y="2042160"/>
            <a:ext cx="4617720" cy="3492558"/>
          </a:xfrm>
        </p:spPr>
      </p:pic>
    </p:spTree>
    <p:extLst>
      <p:ext uri="{BB962C8B-B14F-4D97-AF65-F5344CB8AC3E}">
        <p14:creationId xmlns:p14="http://schemas.microsoft.com/office/powerpoint/2010/main" val="397259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12AF-5FA9-4CC8-B1E5-53E3383BEF8C}"/>
              </a:ext>
            </a:extLst>
          </p:cNvPr>
          <p:cNvSpPr>
            <a:spLocks noGrp="1"/>
          </p:cNvSpPr>
          <p:nvPr>
            <p:ph type="title"/>
          </p:nvPr>
        </p:nvSpPr>
        <p:spPr>
          <a:xfrm>
            <a:off x="897559" y="2270860"/>
            <a:ext cx="10396882" cy="1158140"/>
          </a:xfrm>
        </p:spPr>
        <p:txBody>
          <a:bodyPr/>
          <a:lstStyle/>
          <a:p>
            <a:pPr algn="ctr"/>
            <a:r>
              <a:rPr lang="en-US" b="1" dirty="0"/>
              <a:t>Questions?</a:t>
            </a:r>
          </a:p>
        </p:txBody>
      </p:sp>
    </p:spTree>
    <p:extLst>
      <p:ext uri="{BB962C8B-B14F-4D97-AF65-F5344CB8AC3E}">
        <p14:creationId xmlns:p14="http://schemas.microsoft.com/office/powerpoint/2010/main" val="11387673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14</TotalTime>
  <Words>314</Words>
  <Application>Microsoft Office PowerPoint</Application>
  <PresentationFormat>Widescreen</PresentationFormat>
  <Paragraphs>40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Impact</vt:lpstr>
      <vt:lpstr>Main Event</vt:lpstr>
      <vt:lpstr>NFL Offensive Stats: Passing is winning RELOADED                            (Because Losing is dying)</vt:lpstr>
      <vt:lpstr>The Theme</vt:lpstr>
      <vt:lpstr>The Coding Approach</vt:lpstr>
      <vt:lpstr>Data Merging Techniques</vt:lpstr>
      <vt:lpstr>The Visuals</vt:lpstr>
      <vt:lpstr>Conclusions                                                                                                      - Statistics from 2002-2019 suggest a direct correlation between an increase in passing yards &amp; the total number of touchdowns scored.  - During that same time period, rushing yardage has varied wildly, which has had little impact on the explosiveness of offense. - Nearly all significant yardage stats have increased year over year since 2002. </vt:lpstr>
      <vt:lpstr>Let’s look at what we built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NFL Offensive Stats: Passing is winning RELOADED                            (Because Losing is dying)</dc:title>
  <dc:creator>David D</dc:creator>
  <cp:lastModifiedBy>David D</cp:lastModifiedBy>
  <cp:revision>4</cp:revision>
  <dcterms:created xsi:type="dcterms:W3CDTF">2020-11-18T21:22:50Z</dcterms:created>
  <dcterms:modified xsi:type="dcterms:W3CDTF">2020-11-18T21:38:14Z</dcterms:modified>
</cp:coreProperties>
</file>