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Arial Narrow" panose="020B0604020202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YzGZAcfXD7FAuo9Ava9f57g2L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C5D6EF-4F44-4E78-B373-4E9EFE46171B}">
  <a:tblStyle styleId="{BEC5D6EF-4F44-4E78-B373-4E9EFE46171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5"/>
          </a:solidFill>
        </a:fill>
      </a:tcStyle>
    </a:lastCol>
    <a:firstCol>
      <a:tcTxStyle b="on" i="off">
        <a:font>
          <a:latin typeface="Arial"/>
          <a:ea typeface="Arial"/>
          <a:cs typeface="Arial"/>
        </a:font>
        <a:schemeClr val="lt1"/>
      </a:tcTxStyle>
      <a:tcStyle>
        <a:tcBdr/>
        <a:fill>
          <a:solidFill>
            <a:schemeClr val="accent5"/>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Aakash Start</a:t>
            </a: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661052ce6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Aakash End</a:t>
            </a:r>
            <a:endParaRPr/>
          </a:p>
        </p:txBody>
      </p:sp>
      <p:sp>
        <p:nvSpPr>
          <p:cNvPr id="194" name="Google Shape;194;g10661052ce6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63332d65d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1063332d65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63332d65d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063332d65d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661052ce6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0661052ce6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661052ce6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it depicts the After effect of lockdown implementation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Hence lockdown was also efficient in stopping the immediate increase, and alongside vaccination also aided in the same</a:t>
            </a:r>
            <a:endParaRPr/>
          </a:p>
        </p:txBody>
      </p:sp>
      <p:sp>
        <p:nvSpPr>
          <p:cNvPr id="238" name="Google Shape;238;g10661052ce6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6a119059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1056a11905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5c5fb518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05c5fb51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636e110e9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10636e110e9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661052d91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0661052d9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611857c0b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End me maam to bolte hai ki</a:t>
            </a:r>
            <a:endParaRPr/>
          </a:p>
          <a:p>
            <a:pPr marL="0" lvl="0" indent="0" algn="l" rtl="0">
              <a:lnSpc>
                <a:spcPct val="100000"/>
              </a:lnSpc>
              <a:spcBef>
                <a:spcPts val="0"/>
              </a:spcBef>
              <a:spcAft>
                <a:spcPts val="0"/>
              </a:spcAft>
              <a:buSzPts val="1400"/>
              <a:buNone/>
            </a:pPr>
            <a:r>
              <a:rPr lang="en-US"/>
              <a:t>Our data is updated daily</a:t>
            </a:r>
            <a:endParaRPr/>
          </a:p>
          <a:p>
            <a:pPr marL="0" lvl="0" indent="0" algn="l" rtl="0">
              <a:lnSpc>
                <a:spcPct val="100000"/>
              </a:lnSpc>
              <a:spcBef>
                <a:spcPts val="0"/>
              </a:spcBef>
              <a:spcAft>
                <a:spcPts val="0"/>
              </a:spcAft>
              <a:buSzPts val="1400"/>
              <a:buNone/>
            </a:pPr>
            <a:r>
              <a:rPr lang="en-US"/>
              <a:t>so it could be misleading to show max and min no. on those</a:t>
            </a:r>
            <a:endParaRPr/>
          </a:p>
        </p:txBody>
      </p:sp>
      <p:sp>
        <p:nvSpPr>
          <p:cNvPr id="170" name="Google Shape;170;g10611857c0b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636e110e9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0636e110e9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2"/>
          <p:cNvSpPr txBox="1">
            <a:spLocks noGrp="1"/>
          </p:cNvSpPr>
          <p:nvPr>
            <p:ph type="sldNum" idx="12"/>
          </p:nvPr>
        </p:nvSpPr>
        <p:spPr>
          <a:xfrm>
            <a:off x="11746992" y="6480683"/>
            <a:ext cx="3962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a:spLocks noGrp="1"/>
          </p:cNvSpPr>
          <p:nvPr>
            <p:ph type="pic" idx="2"/>
          </p:nvPr>
        </p:nvSpPr>
        <p:spPr>
          <a:xfrm>
            <a:off x="5183188" y="987425"/>
            <a:ext cx="6172200" cy="4873625"/>
          </a:xfrm>
          <a:prstGeom prst="rect">
            <a:avLst/>
          </a:prstGeom>
          <a:noFill/>
          <a:ln>
            <a:noFill/>
          </a:ln>
        </p:spPr>
      </p:sp>
      <p:sp>
        <p:nvSpPr>
          <p:cNvPr id="72" name="Google Shape;72;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21"/>
          <p:cNvCxnSpPr/>
          <p:nvPr/>
        </p:nvCxnSpPr>
        <p:spPr>
          <a:xfrm>
            <a:off x="6099048" y="6454867"/>
            <a:ext cx="6092952" cy="0"/>
          </a:xfrm>
          <a:prstGeom prst="straightConnector1">
            <a:avLst/>
          </a:prstGeom>
          <a:noFill/>
          <a:ln w="50800" cap="flat" cmpd="sng">
            <a:solidFill>
              <a:srgbClr val="DF7023"/>
            </a:solidFill>
            <a:prstDash val="solid"/>
            <a:round/>
            <a:headEnd type="none" w="sm" len="sm"/>
            <a:tailEnd type="none" w="sm" len="sm"/>
          </a:ln>
        </p:spPr>
      </p:cxnSp>
      <p:cxnSp>
        <p:nvCxnSpPr>
          <p:cNvPr id="16" name="Google Shape;16;p21"/>
          <p:cNvCxnSpPr/>
          <p:nvPr/>
        </p:nvCxnSpPr>
        <p:spPr>
          <a:xfrm rot="10800000" flipH="1">
            <a:off x="0" y="6454867"/>
            <a:ext cx="8885583" cy="557"/>
          </a:xfrm>
          <a:prstGeom prst="straightConnector1">
            <a:avLst/>
          </a:prstGeom>
          <a:noFill/>
          <a:ln w="50800" cap="flat" cmpd="sng">
            <a:solidFill>
              <a:srgbClr val="0F787D"/>
            </a:solidFill>
            <a:prstDash val="solid"/>
            <a:round/>
            <a:headEnd type="none" w="sm" len="sm"/>
            <a:tailEnd type="none" w="sm" len="sm"/>
          </a:ln>
        </p:spPr>
      </p:cxnSp>
      <p:sp>
        <p:nvSpPr>
          <p:cNvPr id="17" name="Google Shape;17;p21"/>
          <p:cNvSpPr/>
          <p:nvPr/>
        </p:nvSpPr>
        <p:spPr>
          <a:xfrm>
            <a:off x="0" y="6482030"/>
            <a:ext cx="12192000" cy="37597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18" name="Google Shape;18;p21"/>
          <p:cNvSpPr txBox="1"/>
          <p:nvPr/>
        </p:nvSpPr>
        <p:spPr>
          <a:xfrm>
            <a:off x="8410661" y="6500738"/>
            <a:ext cx="332655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90E3A"/>
                </a:solidFill>
                <a:latin typeface="Arial Narrow"/>
                <a:ea typeface="Arial Narrow"/>
                <a:cs typeface="Arial Narrow"/>
                <a:sym typeface="Arial Narrow"/>
              </a:rPr>
              <a:t>STEVENS</a:t>
            </a:r>
            <a:r>
              <a:rPr lang="en-US" sz="1600" b="1" i="0" u="none" strike="noStrike" cap="none">
                <a:solidFill>
                  <a:schemeClr val="dk1"/>
                </a:solidFill>
                <a:latin typeface="Arial Narrow"/>
                <a:ea typeface="Arial Narrow"/>
                <a:cs typeface="Arial Narrow"/>
                <a:sym typeface="Arial Narrow"/>
              </a:rPr>
              <a:t> INSTITUTE </a:t>
            </a:r>
            <a:r>
              <a:rPr lang="en-US" sz="1600" b="1" i="1" u="none" strike="noStrike" cap="none">
                <a:solidFill>
                  <a:schemeClr val="dk1"/>
                </a:solidFill>
                <a:latin typeface="Arial Narrow"/>
                <a:ea typeface="Arial Narrow"/>
                <a:cs typeface="Arial Narrow"/>
                <a:sym typeface="Arial Narrow"/>
              </a:rPr>
              <a:t>of</a:t>
            </a:r>
            <a:r>
              <a:rPr lang="en-US" sz="1600" b="1" i="0" u="none" strike="noStrike" cap="none">
                <a:solidFill>
                  <a:schemeClr val="dk1"/>
                </a:solidFill>
                <a:latin typeface="Arial Narrow"/>
                <a:ea typeface="Arial Narrow"/>
                <a:cs typeface="Arial Narrow"/>
                <a:sym typeface="Arial Narrow"/>
              </a:rPr>
              <a:t> TECHNOLOGY</a:t>
            </a:r>
            <a:endParaRPr sz="1400" b="0" i="0" u="none" strike="noStrike" cap="none">
              <a:solidFill>
                <a:srgbClr val="000000"/>
              </a:solidFill>
              <a:latin typeface="Arial"/>
              <a:ea typeface="Arial"/>
              <a:cs typeface="Arial"/>
              <a:sym typeface="Arial"/>
            </a:endParaRPr>
          </a:p>
        </p:txBody>
      </p:sp>
      <p:pic>
        <p:nvPicPr>
          <p:cNvPr id="19" name="Google Shape;19;p21" descr="Stevens-Secondary-PMSColor-R.png"/>
          <p:cNvPicPr preferRelativeResize="0"/>
          <p:nvPr/>
        </p:nvPicPr>
        <p:blipFill rotWithShape="1">
          <a:blip r:embed="rId13">
            <a:alphaModFix/>
          </a:blip>
          <a:srcRect/>
          <a:stretch/>
        </p:blipFill>
        <p:spPr>
          <a:xfrm>
            <a:off x="10990557" y="95219"/>
            <a:ext cx="1078580" cy="915950"/>
          </a:xfrm>
          <a:prstGeom prst="rect">
            <a:avLst/>
          </a:prstGeom>
          <a:noFill/>
          <a:ln>
            <a:noFill/>
          </a:ln>
        </p:spPr>
      </p:pic>
      <p:sp>
        <p:nvSpPr>
          <p:cNvPr id="20" name="Google Shape;20;p21"/>
          <p:cNvSpPr txBox="1"/>
          <p:nvPr/>
        </p:nvSpPr>
        <p:spPr>
          <a:xfrm>
            <a:off x="454786" y="6492875"/>
            <a:ext cx="4114799"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757070"/>
                </a:solidFill>
                <a:latin typeface="Arial Narrow"/>
                <a:ea typeface="Arial Narrow"/>
                <a:cs typeface="Arial Narrow"/>
                <a:sym typeface="Arial Narrow"/>
              </a:rPr>
              <a:t>COVID-19 RESEARCH PROJECT</a:t>
            </a:r>
            <a:endParaRPr sz="1400" b="0" i="0" u="none" strike="noStrike" cap="none">
              <a:solidFill>
                <a:srgbClr val="75707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public.tableau.com/app/profile/sky6274"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639864" y="1179197"/>
            <a:ext cx="10802167" cy="2387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000"/>
              <a:buNone/>
            </a:pPr>
            <a:r>
              <a:rPr lang="en-US" sz="3600" b="1">
                <a:solidFill>
                  <a:srgbClr val="A32538"/>
                </a:solidFill>
                <a:latin typeface="Times New Roman"/>
                <a:ea typeface="Times New Roman"/>
                <a:cs typeface="Times New Roman"/>
                <a:sym typeface="Times New Roman"/>
              </a:rPr>
              <a:t>BIA 600: BUSINESS ANALYTICS: </a:t>
            </a:r>
            <a:endParaRPr sz="3600" b="1">
              <a:solidFill>
                <a:srgbClr val="A32538"/>
              </a:solidFill>
              <a:latin typeface="Times New Roman"/>
              <a:ea typeface="Times New Roman"/>
              <a:cs typeface="Times New Roman"/>
              <a:sym typeface="Times New Roman"/>
            </a:endParaRPr>
          </a:p>
          <a:p>
            <a:pPr marL="1828800" lvl="0" indent="0" algn="l" rtl="0">
              <a:lnSpc>
                <a:spcPct val="100000"/>
              </a:lnSpc>
              <a:spcBef>
                <a:spcPts val="0"/>
              </a:spcBef>
              <a:spcAft>
                <a:spcPts val="0"/>
              </a:spcAft>
              <a:buSzPts val="4000"/>
              <a:buNone/>
            </a:pPr>
            <a:r>
              <a:rPr lang="en-US" sz="3600" b="1">
                <a:solidFill>
                  <a:srgbClr val="A32538"/>
                </a:solidFill>
                <a:latin typeface="Times New Roman"/>
                <a:ea typeface="Times New Roman"/>
                <a:cs typeface="Times New Roman"/>
                <a:sym typeface="Times New Roman"/>
              </a:rPr>
              <a:t>DATA, MODELS &amp; DECISIONS</a:t>
            </a:r>
            <a:endParaRPr sz="3600" b="1">
              <a:solidFill>
                <a:srgbClr val="A32538"/>
              </a:solidFill>
              <a:latin typeface="Times New Roman"/>
              <a:ea typeface="Times New Roman"/>
              <a:cs typeface="Times New Roman"/>
              <a:sym typeface="Times New Roman"/>
            </a:endParaRPr>
          </a:p>
          <a:p>
            <a:pPr marL="1828800" lvl="0" indent="0" algn="l" rtl="0">
              <a:lnSpc>
                <a:spcPct val="100000"/>
              </a:lnSpc>
              <a:spcBef>
                <a:spcPts val="0"/>
              </a:spcBef>
              <a:spcAft>
                <a:spcPts val="0"/>
              </a:spcAft>
              <a:buSzPts val="4000"/>
              <a:buNone/>
            </a:pPr>
            <a:endParaRPr sz="1600" b="1">
              <a:solidFill>
                <a:srgbClr val="A32538"/>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4000"/>
              <a:buNone/>
            </a:pPr>
            <a:r>
              <a:rPr lang="en-US" sz="3200" b="1">
                <a:solidFill>
                  <a:srgbClr val="0E787D"/>
                </a:solidFill>
                <a:latin typeface="Times New Roman"/>
                <a:ea typeface="Times New Roman"/>
                <a:cs typeface="Times New Roman"/>
                <a:sym typeface="Times New Roman"/>
              </a:rPr>
              <a:t>COURSE PROJECT :</a:t>
            </a:r>
            <a:r>
              <a:rPr lang="en-US" sz="3200" b="1">
                <a:solidFill>
                  <a:srgbClr val="E07022"/>
                </a:solidFill>
                <a:latin typeface="Times New Roman"/>
                <a:ea typeface="Times New Roman"/>
                <a:cs typeface="Times New Roman"/>
                <a:sym typeface="Times New Roman"/>
              </a:rPr>
              <a:t> </a:t>
            </a:r>
            <a:endParaRPr sz="3200" b="1">
              <a:solidFill>
                <a:srgbClr val="E07022"/>
              </a:solidFill>
              <a:latin typeface="Times New Roman"/>
              <a:ea typeface="Times New Roman"/>
              <a:cs typeface="Times New Roman"/>
              <a:sym typeface="Times New Roman"/>
            </a:endParaRPr>
          </a:p>
          <a:p>
            <a:pPr marL="1828800" lvl="0" indent="0" algn="l" rtl="0">
              <a:lnSpc>
                <a:spcPct val="100000"/>
              </a:lnSpc>
              <a:spcBef>
                <a:spcPts val="0"/>
              </a:spcBef>
              <a:spcAft>
                <a:spcPts val="0"/>
              </a:spcAft>
              <a:buSzPts val="4000"/>
              <a:buNone/>
            </a:pPr>
            <a:r>
              <a:rPr lang="en-US" sz="3200" b="1">
                <a:solidFill>
                  <a:srgbClr val="E07022"/>
                </a:solidFill>
                <a:latin typeface="Times New Roman"/>
                <a:ea typeface="Times New Roman"/>
                <a:cs typeface="Times New Roman"/>
                <a:sym typeface="Times New Roman"/>
              </a:rPr>
              <a:t>COVID-19 RESEARCH PROJECT</a:t>
            </a: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		</a:t>
            </a:r>
            <a:r>
              <a:rPr lang="en-US" sz="2000" i="1">
                <a:latin typeface="Times New Roman"/>
                <a:ea typeface="Times New Roman"/>
                <a:cs typeface="Times New Roman"/>
                <a:sym typeface="Times New Roman"/>
              </a:rPr>
              <a:t>- Guided by Dr. Bei Yan</a:t>
            </a:r>
            <a:endParaRPr sz="2000" b="1" i="1">
              <a:latin typeface="Times New Roman"/>
              <a:ea typeface="Times New Roman"/>
              <a:cs typeface="Times New Roman"/>
              <a:sym typeface="Times New Roman"/>
            </a:endParaRPr>
          </a:p>
        </p:txBody>
      </p:sp>
      <p:sp>
        <p:nvSpPr>
          <p:cNvPr id="93" name="Google Shape;93;p1"/>
          <p:cNvSpPr txBox="1">
            <a:spLocks noGrp="1"/>
          </p:cNvSpPr>
          <p:nvPr>
            <p:ph type="subTitle" idx="1"/>
          </p:nvPr>
        </p:nvSpPr>
        <p:spPr>
          <a:xfrm>
            <a:off x="639865" y="4451508"/>
            <a:ext cx="9351000" cy="1794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b="1">
                <a:latin typeface="Times New Roman"/>
                <a:ea typeface="Times New Roman"/>
                <a:cs typeface="Times New Roman"/>
                <a:sym typeface="Times New Roman"/>
              </a:rPr>
              <a:t>Team 10:</a:t>
            </a: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r>
              <a:rPr lang="en-US" sz="1600" b="1">
                <a:latin typeface="Times New Roman"/>
                <a:ea typeface="Times New Roman"/>
                <a:cs typeface="Times New Roman"/>
                <a:sym typeface="Times New Roman"/>
              </a:rPr>
              <a:t>  Aakash Rathod - 10459323</a:t>
            </a: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r>
              <a:rPr lang="en-US" sz="1600" b="1">
                <a:latin typeface="Times New Roman"/>
                <a:ea typeface="Times New Roman"/>
                <a:cs typeface="Times New Roman"/>
                <a:sym typeface="Times New Roman"/>
              </a:rPr>
              <a:t>  Kunal Patil - 20007332</a:t>
            </a: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r>
              <a:rPr lang="en-US" sz="1600" b="1">
                <a:latin typeface="Times New Roman"/>
                <a:ea typeface="Times New Roman"/>
                <a:cs typeface="Times New Roman"/>
                <a:sym typeface="Times New Roman"/>
              </a:rPr>
              <a:t>  </a:t>
            </a:r>
            <a:r>
              <a:rPr lang="en-US" sz="1600" b="1">
                <a:highlight>
                  <a:srgbClr val="FFFFFF"/>
                </a:highlight>
                <a:latin typeface="Times New Roman"/>
                <a:ea typeface="Times New Roman"/>
                <a:cs typeface="Times New Roman"/>
                <a:sym typeface="Times New Roman"/>
              </a:rPr>
              <a:t>Phanindra Reddy Bommareddy </a:t>
            </a:r>
            <a:r>
              <a:rPr lang="en-US" sz="1600" b="1">
                <a:latin typeface="Times New Roman"/>
                <a:ea typeface="Times New Roman"/>
                <a:cs typeface="Times New Roman"/>
                <a:sym typeface="Times New Roman"/>
              </a:rPr>
              <a:t>- 10477935</a:t>
            </a:r>
            <a:endParaRPr sz="16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r>
              <a:rPr lang="en-US" sz="1600" b="1">
                <a:latin typeface="Times New Roman"/>
                <a:ea typeface="Times New Roman"/>
                <a:cs typeface="Times New Roman"/>
                <a:sym typeface="Times New Roman"/>
              </a:rPr>
              <a:t>  Rohan Birwadkar - 10461464</a:t>
            </a:r>
            <a:endParaRPr sz="1600" b="1">
              <a:latin typeface="Times New Roman"/>
              <a:ea typeface="Times New Roman"/>
              <a:cs typeface="Times New Roman"/>
              <a:sym typeface="Times New Roman"/>
            </a:endParaRPr>
          </a:p>
        </p:txBody>
      </p:sp>
      <p:pic>
        <p:nvPicPr>
          <p:cNvPr id="94" name="Google Shape;94;p1" descr="shield.png"/>
          <p:cNvPicPr preferRelativeResize="0"/>
          <p:nvPr/>
        </p:nvPicPr>
        <p:blipFill rotWithShape="1">
          <a:blip r:embed="rId3">
            <a:alphaModFix/>
          </a:blip>
          <a:srcRect/>
          <a:stretch/>
        </p:blipFill>
        <p:spPr>
          <a:xfrm>
            <a:off x="6975063" y="470451"/>
            <a:ext cx="5216937" cy="5954735"/>
          </a:xfrm>
          <a:prstGeom prst="rect">
            <a:avLst/>
          </a:prstGeom>
          <a:noFill/>
          <a:ln>
            <a:noFill/>
          </a:ln>
        </p:spPr>
      </p:pic>
      <p:sp>
        <p:nvSpPr>
          <p:cNvPr id="95" name="Google Shape;95;p1"/>
          <p:cNvSpPr/>
          <p:nvPr/>
        </p:nvSpPr>
        <p:spPr>
          <a:xfrm>
            <a:off x="10804550" y="10925"/>
            <a:ext cx="1387500" cy="1168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
          <p:cNvPicPr preferRelativeResize="0"/>
          <p:nvPr/>
        </p:nvPicPr>
        <p:blipFill>
          <a:blip r:embed="rId4">
            <a:alphaModFix/>
          </a:blip>
          <a:stretch>
            <a:fillRect/>
          </a:stretch>
        </p:blipFill>
        <p:spPr>
          <a:xfrm>
            <a:off x="10520525" y="119900"/>
            <a:ext cx="1518800" cy="128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g10661052ce6_0_52"/>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Hypothesis Testing</a:t>
            </a:r>
            <a:endParaRPr sz="1400" b="0" i="0" u="none" strike="noStrike" cap="none">
              <a:solidFill>
                <a:srgbClr val="000000"/>
              </a:solidFill>
              <a:latin typeface="Arial"/>
              <a:ea typeface="Arial"/>
              <a:cs typeface="Arial"/>
              <a:sym typeface="Arial"/>
            </a:endParaRPr>
          </a:p>
        </p:txBody>
      </p:sp>
      <p:sp>
        <p:nvSpPr>
          <p:cNvPr id="197" name="Google Shape;197;g10661052ce6_0_52"/>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9</a:t>
            </a:r>
            <a:endParaRPr sz="1400" b="0" i="0" u="none" strike="noStrike" cap="none">
              <a:solidFill>
                <a:srgbClr val="000000"/>
              </a:solidFill>
              <a:latin typeface="Calibri"/>
              <a:ea typeface="Calibri"/>
              <a:cs typeface="Calibri"/>
              <a:sym typeface="Calibri"/>
            </a:endParaRPr>
          </a:p>
        </p:txBody>
      </p:sp>
      <p:grpSp>
        <p:nvGrpSpPr>
          <p:cNvPr id="198" name="Google Shape;198;g10661052ce6_0_52"/>
          <p:cNvGrpSpPr/>
          <p:nvPr/>
        </p:nvGrpSpPr>
        <p:grpSpPr>
          <a:xfrm rot="10800000" flipH="1">
            <a:off x="2847460" y="884403"/>
            <a:ext cx="6468552" cy="0"/>
            <a:chOff x="1175579" y="5249779"/>
            <a:chExt cx="10020995" cy="0"/>
          </a:xfrm>
        </p:grpSpPr>
        <p:cxnSp>
          <p:nvCxnSpPr>
            <p:cNvPr id="199" name="Google Shape;199;g10661052ce6_0_52"/>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200" name="Google Shape;200;g10661052ce6_0_52"/>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201" name="Google Shape;201;g10661052ce6_0_52"/>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sp>
        <p:nvSpPr>
          <p:cNvPr id="202" name="Google Shape;202;g10661052ce6_0_52"/>
          <p:cNvSpPr txBox="1">
            <a:spLocks noGrp="1"/>
          </p:cNvSpPr>
          <p:nvPr>
            <p:ph type="body" idx="1"/>
          </p:nvPr>
        </p:nvSpPr>
        <p:spPr>
          <a:xfrm>
            <a:off x="1098000" y="1656450"/>
            <a:ext cx="9996000" cy="3087900"/>
          </a:xfrm>
          <a:prstGeom prst="rect">
            <a:avLst/>
          </a:prstGeom>
          <a:noFill/>
          <a:ln>
            <a:noFill/>
          </a:ln>
        </p:spPr>
        <p:txBody>
          <a:bodyPr spcFirstLastPara="1" wrap="square" lIns="91425" tIns="45700" rIns="91425" bIns="45700" anchor="t" anchorCtr="0">
            <a:noAutofit/>
          </a:bodyPr>
          <a:lstStyle/>
          <a:p>
            <a:pPr marL="457200" lvl="0" indent="-342900" algn="l" rtl="0">
              <a:lnSpc>
                <a:spcPct val="17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So from the Hypothesis Test 1, we understand that the situation got worse.</a:t>
            </a:r>
            <a:endParaRPr sz="1800">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cases still kept increasing despite the vaccination drives, even when approx 57% of Italy’s population got vaccinated by the end of June.</a:t>
            </a:r>
            <a:endParaRPr sz="1800" b="1">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So, did immunizations have no influence on the number of new cases and deaths?</a:t>
            </a:r>
            <a:endParaRPr sz="1800" b="1">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Let us dig deeper into year 2021 and find out!!</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pic>
        <p:nvPicPr>
          <p:cNvPr id="207" name="Google Shape;207;g1063332d65d_0_3"/>
          <p:cNvPicPr preferRelativeResize="0"/>
          <p:nvPr/>
        </p:nvPicPr>
        <p:blipFill>
          <a:blip r:embed="rId3">
            <a:alphaModFix/>
          </a:blip>
          <a:stretch>
            <a:fillRect/>
          </a:stretch>
        </p:blipFill>
        <p:spPr>
          <a:xfrm>
            <a:off x="1610662" y="990550"/>
            <a:ext cx="8970679" cy="5351774"/>
          </a:xfrm>
          <a:prstGeom prst="rect">
            <a:avLst/>
          </a:prstGeom>
          <a:noFill/>
          <a:ln>
            <a:noFill/>
          </a:ln>
        </p:spPr>
      </p:pic>
      <p:sp>
        <p:nvSpPr>
          <p:cNvPr id="208" name="Google Shape;208;g1063332d65d_0_3"/>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Hypothesis Testing 2</a:t>
            </a:r>
            <a:endParaRPr sz="1400" b="0" i="0" u="none" strike="noStrike" cap="none">
              <a:solidFill>
                <a:srgbClr val="000000"/>
              </a:solidFill>
              <a:latin typeface="Arial"/>
              <a:ea typeface="Arial"/>
              <a:cs typeface="Arial"/>
              <a:sym typeface="Arial"/>
            </a:endParaRPr>
          </a:p>
        </p:txBody>
      </p:sp>
      <p:sp>
        <p:nvSpPr>
          <p:cNvPr id="209" name="Google Shape;209;g1063332d65d_0_3"/>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10</a:t>
            </a:r>
            <a:endParaRPr sz="1400" b="0" i="0" u="none" strike="noStrike" cap="none">
              <a:solidFill>
                <a:srgbClr val="000000"/>
              </a:solidFill>
              <a:latin typeface="Calibri"/>
              <a:ea typeface="Calibri"/>
              <a:cs typeface="Calibri"/>
              <a:sym typeface="Calibri"/>
            </a:endParaRPr>
          </a:p>
        </p:txBody>
      </p:sp>
      <p:grpSp>
        <p:nvGrpSpPr>
          <p:cNvPr id="210" name="Google Shape;210;g1063332d65d_0_3"/>
          <p:cNvGrpSpPr/>
          <p:nvPr/>
        </p:nvGrpSpPr>
        <p:grpSpPr>
          <a:xfrm rot="10800000" flipH="1">
            <a:off x="2847460" y="884403"/>
            <a:ext cx="6468552" cy="0"/>
            <a:chOff x="1175579" y="5249779"/>
            <a:chExt cx="10020995" cy="0"/>
          </a:xfrm>
        </p:grpSpPr>
        <p:cxnSp>
          <p:nvCxnSpPr>
            <p:cNvPr id="211" name="Google Shape;211;g1063332d65d_0_3"/>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212" name="Google Shape;212;g1063332d65d_0_3"/>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213" name="Google Shape;213;g1063332d65d_0_3"/>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pic>
        <p:nvPicPr>
          <p:cNvPr id="218" name="Google Shape;218;g1063332d65d_0_15"/>
          <p:cNvPicPr preferRelativeResize="0"/>
          <p:nvPr/>
        </p:nvPicPr>
        <p:blipFill>
          <a:blip r:embed="rId3">
            <a:alphaModFix/>
          </a:blip>
          <a:stretch>
            <a:fillRect/>
          </a:stretch>
        </p:blipFill>
        <p:spPr>
          <a:xfrm>
            <a:off x="1684650" y="974625"/>
            <a:ext cx="8822702" cy="5378000"/>
          </a:xfrm>
          <a:prstGeom prst="rect">
            <a:avLst/>
          </a:prstGeom>
          <a:noFill/>
          <a:ln>
            <a:noFill/>
          </a:ln>
        </p:spPr>
      </p:pic>
      <p:sp>
        <p:nvSpPr>
          <p:cNvPr id="219" name="Google Shape;219;g1063332d65d_0_15"/>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Hypothesis Testing 3</a:t>
            </a:r>
            <a:endParaRPr sz="1400" b="0" i="0" u="none" strike="noStrike" cap="none">
              <a:solidFill>
                <a:srgbClr val="000000"/>
              </a:solidFill>
              <a:latin typeface="Arial"/>
              <a:ea typeface="Arial"/>
              <a:cs typeface="Arial"/>
              <a:sym typeface="Arial"/>
            </a:endParaRPr>
          </a:p>
        </p:txBody>
      </p:sp>
      <p:sp>
        <p:nvSpPr>
          <p:cNvPr id="220" name="Google Shape;220;g1063332d65d_0_15"/>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11</a:t>
            </a:r>
            <a:endParaRPr sz="1400" b="0" i="0" u="none" strike="noStrike" cap="none">
              <a:solidFill>
                <a:srgbClr val="000000"/>
              </a:solidFill>
              <a:latin typeface="Calibri"/>
              <a:ea typeface="Calibri"/>
              <a:cs typeface="Calibri"/>
              <a:sym typeface="Calibri"/>
            </a:endParaRPr>
          </a:p>
        </p:txBody>
      </p:sp>
      <p:grpSp>
        <p:nvGrpSpPr>
          <p:cNvPr id="221" name="Google Shape;221;g1063332d65d_0_15"/>
          <p:cNvGrpSpPr/>
          <p:nvPr/>
        </p:nvGrpSpPr>
        <p:grpSpPr>
          <a:xfrm rot="10800000" flipH="1">
            <a:off x="2847460" y="884403"/>
            <a:ext cx="6468552" cy="0"/>
            <a:chOff x="1175579" y="5249779"/>
            <a:chExt cx="10020995" cy="0"/>
          </a:xfrm>
        </p:grpSpPr>
        <p:cxnSp>
          <p:nvCxnSpPr>
            <p:cNvPr id="222" name="Google Shape;222;g1063332d65d_0_15"/>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223" name="Google Shape;223;g1063332d65d_0_15"/>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224" name="Google Shape;224;g1063332d65d_0_15"/>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g10661052ce6_0_2"/>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Visual Analysis</a:t>
            </a:r>
            <a:endParaRPr sz="1400" b="0" i="0" u="none" strike="noStrike" cap="none">
              <a:solidFill>
                <a:srgbClr val="000000"/>
              </a:solidFill>
              <a:latin typeface="Arial"/>
              <a:ea typeface="Arial"/>
              <a:cs typeface="Arial"/>
              <a:sym typeface="Arial"/>
            </a:endParaRPr>
          </a:p>
        </p:txBody>
      </p:sp>
      <p:sp>
        <p:nvSpPr>
          <p:cNvPr id="230" name="Google Shape;230;g10661052ce6_0_2"/>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12</a:t>
            </a:r>
            <a:endParaRPr sz="1400" b="0" i="0" u="none" strike="noStrike" cap="none">
              <a:solidFill>
                <a:srgbClr val="000000"/>
              </a:solidFill>
              <a:latin typeface="Calibri"/>
              <a:ea typeface="Calibri"/>
              <a:cs typeface="Calibri"/>
              <a:sym typeface="Calibri"/>
            </a:endParaRPr>
          </a:p>
        </p:txBody>
      </p:sp>
      <p:grpSp>
        <p:nvGrpSpPr>
          <p:cNvPr id="231" name="Google Shape;231;g10661052ce6_0_2"/>
          <p:cNvGrpSpPr/>
          <p:nvPr/>
        </p:nvGrpSpPr>
        <p:grpSpPr>
          <a:xfrm rot="10800000" flipH="1">
            <a:off x="2847460" y="884403"/>
            <a:ext cx="6468552" cy="0"/>
            <a:chOff x="1175579" y="5249779"/>
            <a:chExt cx="10020995" cy="0"/>
          </a:xfrm>
        </p:grpSpPr>
        <p:cxnSp>
          <p:nvCxnSpPr>
            <p:cNvPr id="232" name="Google Shape;232;g10661052ce6_0_2"/>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233" name="Google Shape;233;g10661052ce6_0_2"/>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234" name="Google Shape;234;g10661052ce6_0_2"/>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pic>
        <p:nvPicPr>
          <p:cNvPr id="235" name="Google Shape;235;g10661052ce6_0_2"/>
          <p:cNvPicPr preferRelativeResize="0"/>
          <p:nvPr/>
        </p:nvPicPr>
        <p:blipFill>
          <a:blip r:embed="rId3">
            <a:alphaModFix/>
          </a:blip>
          <a:stretch>
            <a:fillRect/>
          </a:stretch>
        </p:blipFill>
        <p:spPr>
          <a:xfrm>
            <a:off x="1509300" y="1052757"/>
            <a:ext cx="9173399" cy="52419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g10661052ce6_0_24"/>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Hypothesis Test 4</a:t>
            </a:r>
            <a:endParaRPr sz="1400" b="0" i="0" u="none" strike="noStrike" cap="none">
              <a:solidFill>
                <a:srgbClr val="000000"/>
              </a:solidFill>
              <a:latin typeface="Arial"/>
              <a:ea typeface="Arial"/>
              <a:cs typeface="Arial"/>
              <a:sym typeface="Arial"/>
            </a:endParaRPr>
          </a:p>
        </p:txBody>
      </p:sp>
      <p:sp>
        <p:nvSpPr>
          <p:cNvPr id="241" name="Google Shape;241;g10661052ce6_0_24"/>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13</a:t>
            </a:r>
            <a:endParaRPr sz="1400" b="0" i="0" u="none" strike="noStrike" cap="none">
              <a:solidFill>
                <a:srgbClr val="000000"/>
              </a:solidFill>
              <a:latin typeface="Calibri"/>
              <a:ea typeface="Calibri"/>
              <a:cs typeface="Calibri"/>
              <a:sym typeface="Calibri"/>
            </a:endParaRPr>
          </a:p>
        </p:txBody>
      </p:sp>
      <p:grpSp>
        <p:nvGrpSpPr>
          <p:cNvPr id="242" name="Google Shape;242;g10661052ce6_0_24"/>
          <p:cNvGrpSpPr/>
          <p:nvPr/>
        </p:nvGrpSpPr>
        <p:grpSpPr>
          <a:xfrm rot="10800000" flipH="1">
            <a:off x="2847460" y="884403"/>
            <a:ext cx="6468552" cy="0"/>
            <a:chOff x="1175579" y="5249779"/>
            <a:chExt cx="10020995" cy="0"/>
          </a:xfrm>
        </p:grpSpPr>
        <p:cxnSp>
          <p:nvCxnSpPr>
            <p:cNvPr id="243" name="Google Shape;243;g10661052ce6_0_24"/>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244" name="Google Shape;244;g10661052ce6_0_24"/>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245" name="Google Shape;245;g10661052ce6_0_24"/>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pic>
        <p:nvPicPr>
          <p:cNvPr id="246" name="Google Shape;246;g10661052ce6_0_24"/>
          <p:cNvPicPr preferRelativeResize="0"/>
          <p:nvPr/>
        </p:nvPicPr>
        <p:blipFill>
          <a:blip r:embed="rId3">
            <a:alphaModFix/>
          </a:blip>
          <a:stretch>
            <a:fillRect/>
          </a:stretch>
        </p:blipFill>
        <p:spPr>
          <a:xfrm>
            <a:off x="5318100" y="1982225"/>
            <a:ext cx="6688174" cy="3551446"/>
          </a:xfrm>
          <a:prstGeom prst="rect">
            <a:avLst/>
          </a:prstGeom>
          <a:noFill/>
          <a:ln>
            <a:noFill/>
          </a:ln>
        </p:spPr>
      </p:pic>
      <p:pic>
        <p:nvPicPr>
          <p:cNvPr id="247" name="Google Shape;247;g10661052ce6_0_24"/>
          <p:cNvPicPr preferRelativeResize="0"/>
          <p:nvPr/>
        </p:nvPicPr>
        <p:blipFill>
          <a:blip r:embed="rId4">
            <a:alphaModFix/>
          </a:blip>
          <a:stretch>
            <a:fillRect/>
          </a:stretch>
        </p:blipFill>
        <p:spPr>
          <a:xfrm>
            <a:off x="152975" y="1458100"/>
            <a:ext cx="5165125" cy="4659751"/>
          </a:xfrm>
          <a:prstGeom prst="rect">
            <a:avLst/>
          </a:prstGeom>
          <a:noFill/>
          <a:ln>
            <a:noFill/>
          </a:ln>
        </p:spPr>
      </p:pic>
      <p:sp>
        <p:nvSpPr>
          <p:cNvPr id="248" name="Google Shape;248;g10661052ce6_0_24"/>
          <p:cNvSpPr txBox="1">
            <a:spLocks noGrp="1"/>
          </p:cNvSpPr>
          <p:nvPr>
            <p:ph type="body" idx="1"/>
          </p:nvPr>
        </p:nvSpPr>
        <p:spPr>
          <a:xfrm>
            <a:off x="6053388" y="1582025"/>
            <a:ext cx="5217600" cy="400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800"/>
              <a:buNone/>
            </a:pPr>
            <a:r>
              <a:rPr lang="en-US" sz="1800">
                <a:latin typeface="Times New Roman"/>
                <a:ea typeface="Times New Roman"/>
                <a:cs typeface="Times New Roman"/>
                <a:sym typeface="Times New Roman"/>
              </a:rPr>
              <a:t>Effect of Lockdown in India, in months of April - June</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4"/>
          <p:cNvSpPr txBox="1"/>
          <p:nvPr/>
        </p:nvSpPr>
        <p:spPr>
          <a:xfrm>
            <a:off x="572493" y="7715"/>
            <a:ext cx="11018520" cy="83565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Inference</a:t>
            </a:r>
            <a:endParaRPr sz="1400" b="0" i="0" u="none" strike="noStrike" cap="none">
              <a:solidFill>
                <a:srgbClr val="000000"/>
              </a:solidFill>
              <a:latin typeface="Arial"/>
              <a:ea typeface="Arial"/>
              <a:cs typeface="Arial"/>
              <a:sym typeface="Arial"/>
            </a:endParaRPr>
          </a:p>
        </p:txBody>
      </p:sp>
      <p:sp>
        <p:nvSpPr>
          <p:cNvPr id="254" name="Google Shape;254;p4"/>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14</a:t>
            </a:r>
            <a:endParaRPr sz="1400" b="0" i="0" u="none" strike="noStrike" cap="none">
              <a:solidFill>
                <a:srgbClr val="000000"/>
              </a:solidFill>
              <a:latin typeface="Calibri"/>
              <a:ea typeface="Calibri"/>
              <a:cs typeface="Calibri"/>
              <a:sym typeface="Calibri"/>
            </a:endParaRPr>
          </a:p>
        </p:txBody>
      </p:sp>
      <p:grpSp>
        <p:nvGrpSpPr>
          <p:cNvPr id="255" name="Google Shape;255;p4"/>
          <p:cNvGrpSpPr/>
          <p:nvPr/>
        </p:nvGrpSpPr>
        <p:grpSpPr>
          <a:xfrm rot="10800000" flipH="1">
            <a:off x="2847447" y="884403"/>
            <a:ext cx="6468492" cy="0"/>
            <a:chOff x="1175579" y="5249779"/>
            <a:chExt cx="10021072" cy="0"/>
          </a:xfrm>
        </p:grpSpPr>
        <p:cxnSp>
          <p:nvCxnSpPr>
            <p:cNvPr id="256" name="Google Shape;256;p4"/>
            <p:cNvCxnSpPr/>
            <p:nvPr/>
          </p:nvCxnSpPr>
          <p:spPr>
            <a:xfrm>
              <a:off x="1175579" y="5249779"/>
              <a:ext cx="6092952" cy="0"/>
            </a:xfrm>
            <a:prstGeom prst="straightConnector1">
              <a:avLst/>
            </a:prstGeom>
            <a:noFill/>
            <a:ln w="50800" cap="flat" cmpd="sng">
              <a:solidFill>
                <a:srgbClr val="DF7023"/>
              </a:solidFill>
              <a:prstDash val="solid"/>
              <a:round/>
              <a:headEnd type="none" w="sm" len="sm"/>
              <a:tailEnd type="none" w="sm" len="sm"/>
            </a:ln>
          </p:spPr>
        </p:cxnSp>
        <p:cxnSp>
          <p:nvCxnSpPr>
            <p:cNvPr id="257" name="Google Shape;257;p4"/>
            <p:cNvCxnSpPr/>
            <p:nvPr/>
          </p:nvCxnSpPr>
          <p:spPr>
            <a:xfrm>
              <a:off x="3801699" y="5249779"/>
              <a:ext cx="5125966" cy="0"/>
            </a:xfrm>
            <a:prstGeom prst="straightConnector1">
              <a:avLst/>
            </a:prstGeom>
            <a:noFill/>
            <a:ln w="50800" cap="flat" cmpd="sng">
              <a:solidFill>
                <a:srgbClr val="0F787D"/>
              </a:solidFill>
              <a:prstDash val="solid"/>
              <a:round/>
              <a:headEnd type="none" w="sm" len="sm"/>
              <a:tailEnd type="none" w="sm" len="sm"/>
            </a:ln>
          </p:spPr>
        </p:cxnSp>
        <p:cxnSp>
          <p:nvCxnSpPr>
            <p:cNvPr id="258" name="Google Shape;258;p4"/>
            <p:cNvCxnSpPr/>
            <p:nvPr/>
          </p:nvCxnSpPr>
          <p:spPr>
            <a:xfrm>
              <a:off x="6811474" y="5249779"/>
              <a:ext cx="4385177" cy="0"/>
            </a:xfrm>
            <a:prstGeom prst="straightConnector1">
              <a:avLst/>
            </a:prstGeom>
            <a:noFill/>
            <a:ln w="50800" cap="flat" cmpd="sng">
              <a:solidFill>
                <a:srgbClr val="B90E3A"/>
              </a:solidFill>
              <a:prstDash val="solid"/>
              <a:round/>
              <a:headEnd type="none" w="sm" len="sm"/>
              <a:tailEnd type="none" w="sm" len="sm"/>
            </a:ln>
          </p:spPr>
        </p:cxnSp>
      </p:grpSp>
      <p:sp>
        <p:nvSpPr>
          <p:cNvPr id="259" name="Google Shape;259;p4"/>
          <p:cNvSpPr txBox="1">
            <a:spLocks noGrp="1"/>
          </p:cNvSpPr>
          <p:nvPr>
            <p:ph type="body" idx="1"/>
          </p:nvPr>
        </p:nvSpPr>
        <p:spPr>
          <a:xfrm>
            <a:off x="1132050" y="1611625"/>
            <a:ext cx="9927900" cy="42771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preventive measures taken did abate the impact of Covid-19.</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With Vaccinations provision, there is a great decline in number of new cases and deaths as compared to the previous period.</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Positive rates were also seen to have fallen down hugely.</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Alongside, the imposition of Lockdown proved efficient in preventing the spread of virus.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Hence, as more population gets vaccinated, the cases, deaths and positive rate will gradually decrease over time.</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And Lockdown restrictions will also aid in preempting the widespread of Covid-19 virus whenever there are chances of sudden peak or outbreak.</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0"/>
          <p:cNvPicPr preferRelativeResize="0"/>
          <p:nvPr/>
        </p:nvPicPr>
        <p:blipFill rotWithShape="1">
          <a:blip r:embed="rId3">
            <a:alphaModFix/>
          </a:blip>
          <a:srcRect b="6419"/>
          <a:stretch/>
        </p:blipFill>
        <p:spPr>
          <a:xfrm>
            <a:off x="6834188" y="-11875"/>
            <a:ext cx="5357813" cy="6435176"/>
          </a:xfrm>
          <a:prstGeom prst="rect">
            <a:avLst/>
          </a:prstGeom>
          <a:noFill/>
          <a:ln>
            <a:noFill/>
          </a:ln>
        </p:spPr>
      </p:pic>
      <p:sp>
        <p:nvSpPr>
          <p:cNvPr id="265" name="Google Shape;265;p20"/>
          <p:cNvSpPr txBox="1">
            <a:spLocks noGrp="1"/>
          </p:cNvSpPr>
          <p:nvPr>
            <p:ph type="title"/>
          </p:nvPr>
        </p:nvSpPr>
        <p:spPr>
          <a:xfrm>
            <a:off x="465800" y="3271939"/>
            <a:ext cx="6213296" cy="13063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Calibri"/>
              <a:buNone/>
            </a:pPr>
            <a:r>
              <a:rPr lang="en-US" sz="6600">
                <a:solidFill>
                  <a:schemeClr val="accent2"/>
                </a:solidFill>
              </a:rPr>
              <a:t>THA</a:t>
            </a:r>
            <a:r>
              <a:rPr lang="en-US" sz="6600">
                <a:solidFill>
                  <a:srgbClr val="0F787D"/>
                </a:solidFill>
              </a:rPr>
              <a:t>NK Y</a:t>
            </a:r>
            <a:r>
              <a:rPr lang="en-US" sz="6600">
                <a:solidFill>
                  <a:srgbClr val="B21737"/>
                </a:solidFill>
              </a:rPr>
              <a:t>OU !!</a:t>
            </a:r>
            <a:endParaRPr/>
          </a:p>
        </p:txBody>
      </p:sp>
      <p:cxnSp>
        <p:nvCxnSpPr>
          <p:cNvPr id="266" name="Google Shape;266;p20"/>
          <p:cNvCxnSpPr/>
          <p:nvPr/>
        </p:nvCxnSpPr>
        <p:spPr>
          <a:xfrm>
            <a:off x="435094" y="4377493"/>
            <a:ext cx="6092952" cy="0"/>
          </a:xfrm>
          <a:prstGeom prst="straightConnector1">
            <a:avLst/>
          </a:prstGeom>
          <a:noFill/>
          <a:ln w="50800" cap="flat" cmpd="sng">
            <a:solidFill>
              <a:srgbClr val="DF7023"/>
            </a:solidFill>
            <a:prstDash val="solid"/>
            <a:round/>
            <a:headEnd type="none" w="sm" len="sm"/>
            <a:tailEnd type="none" w="sm" len="sm"/>
          </a:ln>
        </p:spPr>
      </p:cxnSp>
      <p:cxnSp>
        <p:nvCxnSpPr>
          <p:cNvPr id="267" name="Google Shape;267;p20"/>
          <p:cNvCxnSpPr/>
          <p:nvPr/>
        </p:nvCxnSpPr>
        <p:spPr>
          <a:xfrm>
            <a:off x="2011680" y="4377492"/>
            <a:ext cx="5125966" cy="0"/>
          </a:xfrm>
          <a:prstGeom prst="straightConnector1">
            <a:avLst/>
          </a:prstGeom>
          <a:noFill/>
          <a:ln w="50800" cap="flat" cmpd="sng">
            <a:solidFill>
              <a:srgbClr val="0F787D"/>
            </a:solidFill>
            <a:prstDash val="solid"/>
            <a:round/>
            <a:headEnd type="none" w="sm" len="sm"/>
            <a:tailEnd type="none" w="sm" len="sm"/>
          </a:ln>
        </p:spPr>
      </p:cxnSp>
      <p:pic>
        <p:nvPicPr>
          <p:cNvPr id="268" name="Google Shape;268;p20" descr="top-logo.png"/>
          <p:cNvPicPr preferRelativeResize="0"/>
          <p:nvPr/>
        </p:nvPicPr>
        <p:blipFill rotWithShape="1">
          <a:blip r:embed="rId4">
            <a:alphaModFix/>
          </a:blip>
          <a:srcRect/>
          <a:stretch/>
        </p:blipFill>
        <p:spPr>
          <a:xfrm>
            <a:off x="235598" y="0"/>
            <a:ext cx="2298700" cy="1306365"/>
          </a:xfrm>
          <a:prstGeom prst="rect">
            <a:avLst/>
          </a:prstGeom>
          <a:noFill/>
          <a:ln>
            <a:noFill/>
          </a:ln>
        </p:spPr>
      </p:pic>
      <p:cxnSp>
        <p:nvCxnSpPr>
          <p:cNvPr id="269" name="Google Shape;269;p20"/>
          <p:cNvCxnSpPr/>
          <p:nvPr/>
        </p:nvCxnSpPr>
        <p:spPr>
          <a:xfrm>
            <a:off x="435094" y="4420046"/>
            <a:ext cx="6092952" cy="0"/>
          </a:xfrm>
          <a:prstGeom prst="straightConnector1">
            <a:avLst/>
          </a:prstGeom>
          <a:noFill/>
          <a:ln w="50800" cap="flat" cmpd="sng">
            <a:solidFill>
              <a:srgbClr val="DF7023"/>
            </a:solidFill>
            <a:prstDash val="solid"/>
            <a:round/>
            <a:headEnd type="none" w="sm" len="sm"/>
            <a:tailEnd type="none" w="sm" len="sm"/>
          </a:ln>
        </p:spPr>
      </p:cxnSp>
      <p:cxnSp>
        <p:nvCxnSpPr>
          <p:cNvPr id="270" name="Google Shape;270;p20"/>
          <p:cNvCxnSpPr/>
          <p:nvPr/>
        </p:nvCxnSpPr>
        <p:spPr>
          <a:xfrm>
            <a:off x="2011680" y="4420045"/>
            <a:ext cx="5125966" cy="0"/>
          </a:xfrm>
          <a:prstGeom prst="straightConnector1">
            <a:avLst/>
          </a:prstGeom>
          <a:noFill/>
          <a:ln w="50800" cap="flat" cmpd="sng">
            <a:solidFill>
              <a:srgbClr val="0F787D"/>
            </a:solidFill>
            <a:prstDash val="solid"/>
            <a:round/>
            <a:headEnd type="none" w="sm" len="sm"/>
            <a:tailEnd type="none" w="sm" len="sm"/>
          </a:ln>
        </p:spPr>
      </p:cxnSp>
      <p:cxnSp>
        <p:nvCxnSpPr>
          <p:cNvPr id="271" name="Google Shape;271;p20"/>
          <p:cNvCxnSpPr/>
          <p:nvPr/>
        </p:nvCxnSpPr>
        <p:spPr>
          <a:xfrm>
            <a:off x="4750016" y="4377492"/>
            <a:ext cx="2387631" cy="2"/>
          </a:xfrm>
          <a:prstGeom prst="straightConnector1">
            <a:avLst/>
          </a:prstGeom>
          <a:noFill/>
          <a:ln w="50800" cap="flat" cmpd="sng">
            <a:solidFill>
              <a:srgbClr val="B90E3A"/>
            </a:solidFill>
            <a:prstDash val="solid"/>
            <a:round/>
            <a:headEnd type="none" w="sm" len="sm"/>
            <a:tailEnd type="none" w="sm" len="sm"/>
          </a:ln>
        </p:spPr>
      </p:cxnSp>
      <p:cxnSp>
        <p:nvCxnSpPr>
          <p:cNvPr id="272" name="Google Shape;272;p20"/>
          <p:cNvCxnSpPr/>
          <p:nvPr/>
        </p:nvCxnSpPr>
        <p:spPr>
          <a:xfrm>
            <a:off x="4750016" y="4420045"/>
            <a:ext cx="2387630" cy="0"/>
          </a:xfrm>
          <a:prstGeom prst="straightConnector1">
            <a:avLst/>
          </a:prstGeom>
          <a:noFill/>
          <a:ln w="50800" cap="flat" cmpd="sng">
            <a:solidFill>
              <a:srgbClr val="B90E3A"/>
            </a:solidFill>
            <a:prstDash val="solid"/>
            <a:round/>
            <a:headEnd type="none" w="sm" len="sm"/>
            <a:tailEnd type="none" w="sm" len="sm"/>
          </a:ln>
        </p:spPr>
      </p:cxnSp>
      <p:sp>
        <p:nvSpPr>
          <p:cNvPr id="273" name="Google Shape;273;p20"/>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15</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1174950" y="1619178"/>
            <a:ext cx="9996000" cy="2871000"/>
          </a:xfrm>
          <a:prstGeom prst="rect">
            <a:avLst/>
          </a:prstGeom>
          <a:noFill/>
          <a:ln>
            <a:noFill/>
          </a:ln>
        </p:spPr>
        <p:txBody>
          <a:bodyPr spcFirstLastPara="1" wrap="square" lIns="91425" tIns="45700" rIns="91425" bIns="45700" anchor="t" anchorCtr="0">
            <a:noAutofit/>
          </a:bodyPr>
          <a:lstStyle/>
          <a:p>
            <a:pPr marL="457200" lvl="0" indent="-342900" algn="l" rtl="0">
              <a:lnSpc>
                <a:spcPct val="200000"/>
              </a:lnSpc>
              <a:spcBef>
                <a:spcPts val="0"/>
              </a:spcBef>
              <a:spcAft>
                <a:spcPts val="0"/>
              </a:spcAft>
              <a:buSzPts val="1800"/>
              <a:buChar char="•"/>
            </a:pPr>
            <a:r>
              <a:rPr lang="en-US" sz="1800">
                <a:latin typeface="Times New Roman"/>
                <a:ea typeface="Times New Roman"/>
                <a:cs typeface="Times New Roman"/>
                <a:sym typeface="Times New Roman"/>
              </a:rPr>
              <a:t>The Covid-19 Pandemic</a:t>
            </a:r>
            <a:endParaRPr sz="1800">
              <a:latin typeface="Times New Roman"/>
              <a:ea typeface="Times New Roman"/>
              <a:cs typeface="Times New Roman"/>
              <a:sym typeface="Times New Roman"/>
            </a:endParaRPr>
          </a:p>
          <a:p>
            <a:pPr marL="457200" lvl="0" indent="0" algn="l" rtl="0">
              <a:lnSpc>
                <a:spcPct val="200000"/>
              </a:lnSpc>
              <a:spcBef>
                <a:spcPts val="0"/>
              </a:spcBef>
              <a:spcAft>
                <a:spcPts val="0"/>
              </a:spcAft>
              <a:buNone/>
            </a:pPr>
            <a:endParaRPr sz="500">
              <a:latin typeface="Times New Roman"/>
              <a:ea typeface="Times New Roman"/>
              <a:cs typeface="Times New Roman"/>
              <a:sym typeface="Times New Roman"/>
            </a:endParaRPr>
          </a:p>
          <a:p>
            <a:pPr marL="457200" lvl="0" indent="-342900" algn="l" rtl="0">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Its impact world-wide</a:t>
            </a:r>
            <a:endParaRPr sz="1800">
              <a:latin typeface="Times New Roman"/>
              <a:ea typeface="Times New Roman"/>
              <a:cs typeface="Times New Roman"/>
              <a:sym typeface="Times New Roman"/>
            </a:endParaRPr>
          </a:p>
          <a:p>
            <a:pPr marL="457200" lvl="0" indent="0" algn="l" rtl="0">
              <a:lnSpc>
                <a:spcPct val="200000"/>
              </a:lnSpc>
              <a:spcBef>
                <a:spcPts val="0"/>
              </a:spcBef>
              <a:spcAft>
                <a:spcPts val="0"/>
              </a:spcAft>
              <a:buNone/>
            </a:pPr>
            <a:endParaRPr sz="500">
              <a:latin typeface="Times New Roman"/>
              <a:ea typeface="Times New Roman"/>
              <a:cs typeface="Times New Roman"/>
              <a:sym typeface="Times New Roman"/>
            </a:endParaRPr>
          </a:p>
          <a:p>
            <a:pPr marL="457200" lvl="0" indent="-342900" algn="l" rtl="0">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Preventive Measure</a:t>
            </a:r>
            <a:endParaRPr sz="1800" b="1">
              <a:latin typeface="Times New Roman"/>
              <a:ea typeface="Times New Roman"/>
              <a:cs typeface="Times New Roman"/>
              <a:sym typeface="Times New Roman"/>
            </a:endParaRPr>
          </a:p>
        </p:txBody>
      </p:sp>
      <p:sp>
        <p:nvSpPr>
          <p:cNvPr id="102" name="Google Shape;102;p2"/>
          <p:cNvSpPr txBox="1"/>
          <p:nvPr/>
        </p:nvSpPr>
        <p:spPr>
          <a:xfrm>
            <a:off x="572493" y="7715"/>
            <a:ext cx="11018520" cy="83565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03" name="Google Shape;103;p2"/>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1</a:t>
            </a:r>
            <a:endParaRPr sz="1400" b="0" i="0" u="none" strike="noStrike" cap="none">
              <a:solidFill>
                <a:srgbClr val="000000"/>
              </a:solidFill>
              <a:latin typeface="Calibri"/>
              <a:ea typeface="Calibri"/>
              <a:cs typeface="Calibri"/>
              <a:sym typeface="Calibri"/>
            </a:endParaRPr>
          </a:p>
        </p:txBody>
      </p:sp>
      <p:grpSp>
        <p:nvGrpSpPr>
          <p:cNvPr id="104" name="Google Shape;104;p2"/>
          <p:cNvGrpSpPr/>
          <p:nvPr/>
        </p:nvGrpSpPr>
        <p:grpSpPr>
          <a:xfrm rot="10800000" flipH="1">
            <a:off x="2847447" y="884403"/>
            <a:ext cx="6468492" cy="0"/>
            <a:chOff x="1175579" y="5249779"/>
            <a:chExt cx="10021072" cy="0"/>
          </a:xfrm>
        </p:grpSpPr>
        <p:cxnSp>
          <p:nvCxnSpPr>
            <p:cNvPr id="105" name="Google Shape;105;p2"/>
            <p:cNvCxnSpPr/>
            <p:nvPr/>
          </p:nvCxnSpPr>
          <p:spPr>
            <a:xfrm>
              <a:off x="1175579" y="5249779"/>
              <a:ext cx="6092952" cy="0"/>
            </a:xfrm>
            <a:prstGeom prst="straightConnector1">
              <a:avLst/>
            </a:prstGeom>
            <a:noFill/>
            <a:ln w="50800" cap="flat" cmpd="sng">
              <a:solidFill>
                <a:srgbClr val="DF7023"/>
              </a:solidFill>
              <a:prstDash val="solid"/>
              <a:round/>
              <a:headEnd type="none" w="sm" len="sm"/>
              <a:tailEnd type="none" w="sm" len="sm"/>
            </a:ln>
          </p:spPr>
        </p:cxnSp>
        <p:cxnSp>
          <p:nvCxnSpPr>
            <p:cNvPr id="106" name="Google Shape;106;p2"/>
            <p:cNvCxnSpPr/>
            <p:nvPr/>
          </p:nvCxnSpPr>
          <p:spPr>
            <a:xfrm>
              <a:off x="3801699" y="5249779"/>
              <a:ext cx="5125966" cy="0"/>
            </a:xfrm>
            <a:prstGeom prst="straightConnector1">
              <a:avLst/>
            </a:prstGeom>
            <a:noFill/>
            <a:ln w="50800" cap="flat" cmpd="sng">
              <a:solidFill>
                <a:srgbClr val="0F787D"/>
              </a:solidFill>
              <a:prstDash val="solid"/>
              <a:round/>
              <a:headEnd type="none" w="sm" len="sm"/>
              <a:tailEnd type="none" w="sm" len="sm"/>
            </a:ln>
          </p:spPr>
        </p:cxnSp>
        <p:cxnSp>
          <p:nvCxnSpPr>
            <p:cNvPr id="107" name="Google Shape;107;p2"/>
            <p:cNvCxnSpPr/>
            <p:nvPr/>
          </p:nvCxnSpPr>
          <p:spPr>
            <a:xfrm>
              <a:off x="6811474" y="5249779"/>
              <a:ext cx="4385177" cy="0"/>
            </a:xfrm>
            <a:prstGeom prst="straightConnector1">
              <a:avLst/>
            </a:prstGeom>
            <a:noFill/>
            <a:ln w="50800" cap="flat" cmpd="sng">
              <a:solidFill>
                <a:srgbClr val="B90E3A"/>
              </a:solidFill>
              <a:prstDash val="solid"/>
              <a:round/>
              <a:headEnd type="none" w="sm" len="sm"/>
              <a:tailEnd type="none" w="sm" len="sm"/>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g1056a119059_1_0"/>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p:txBody>
      </p:sp>
      <p:sp>
        <p:nvSpPr>
          <p:cNvPr id="113" name="Google Shape;113;g1056a119059_1_0"/>
          <p:cNvSpPr txBox="1">
            <a:spLocks noGrp="1"/>
          </p:cNvSpPr>
          <p:nvPr>
            <p:ph type="body" idx="1"/>
          </p:nvPr>
        </p:nvSpPr>
        <p:spPr>
          <a:xfrm>
            <a:off x="1174950" y="1619178"/>
            <a:ext cx="9996000" cy="28710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Char char="•"/>
            </a:pPr>
            <a:r>
              <a:rPr lang="en-US" sz="1800">
                <a:latin typeface="Times New Roman"/>
                <a:ea typeface="Times New Roman"/>
                <a:cs typeface="Times New Roman"/>
                <a:sym typeface="Times New Roman"/>
              </a:rPr>
              <a:t>During the pandemic, while the world was heavily affected by the virus, nations started fighting back by taking measures such as isolating affected patients, preventing the spread of infection by imposing lockdowns and finally carrying out vaccination drives.</a:t>
            </a:r>
            <a:endParaRPr sz="1800">
              <a:latin typeface="Times New Roman"/>
              <a:ea typeface="Times New Roman"/>
              <a:cs typeface="Times New Roman"/>
              <a:sym typeface="Times New Roman"/>
            </a:endParaRPr>
          </a:p>
          <a:p>
            <a:pPr marL="457200" lvl="0" indent="0" algn="l" rtl="0">
              <a:lnSpc>
                <a:spcPct val="150000"/>
              </a:lnSpc>
              <a:spcBef>
                <a:spcPts val="0"/>
              </a:spcBef>
              <a:spcAft>
                <a:spcPts val="0"/>
              </a:spcAft>
              <a:buSzPts val="1800"/>
              <a:buNone/>
            </a:pPr>
            <a:endParaRPr sz="14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Char char="•"/>
            </a:pPr>
            <a:r>
              <a:rPr lang="en-US" sz="1800">
                <a:latin typeface="Times New Roman"/>
                <a:ea typeface="Times New Roman"/>
                <a:cs typeface="Times New Roman"/>
                <a:sym typeface="Times New Roman"/>
              </a:rPr>
              <a:t>The aim of this research project, is to find out how these preventive measures like Vaccinations and Lockdown helped in curbing the effect of COVID-19.</a:t>
            </a:r>
            <a:endParaRPr sz="1800" b="1">
              <a:latin typeface="Times New Roman"/>
              <a:ea typeface="Times New Roman"/>
              <a:cs typeface="Times New Roman"/>
              <a:sym typeface="Times New Roman"/>
            </a:endParaRPr>
          </a:p>
        </p:txBody>
      </p:sp>
      <p:sp>
        <p:nvSpPr>
          <p:cNvPr id="114" name="Google Shape;114;g1056a119059_1_0"/>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2</a:t>
            </a:r>
            <a:endParaRPr sz="1400" b="0" i="0" u="none" strike="noStrike" cap="none">
              <a:solidFill>
                <a:srgbClr val="000000"/>
              </a:solidFill>
              <a:latin typeface="Calibri"/>
              <a:ea typeface="Calibri"/>
              <a:cs typeface="Calibri"/>
              <a:sym typeface="Calibri"/>
            </a:endParaRPr>
          </a:p>
        </p:txBody>
      </p:sp>
      <p:grpSp>
        <p:nvGrpSpPr>
          <p:cNvPr id="115" name="Google Shape;115;g1056a119059_1_0"/>
          <p:cNvGrpSpPr/>
          <p:nvPr/>
        </p:nvGrpSpPr>
        <p:grpSpPr>
          <a:xfrm rot="10800000" flipH="1">
            <a:off x="2847460" y="884403"/>
            <a:ext cx="6468552" cy="0"/>
            <a:chOff x="1175579" y="5249779"/>
            <a:chExt cx="10020995" cy="0"/>
          </a:xfrm>
        </p:grpSpPr>
        <p:cxnSp>
          <p:nvCxnSpPr>
            <p:cNvPr id="116" name="Google Shape;116;g1056a119059_1_0"/>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117" name="Google Shape;117;g1056a119059_1_0"/>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118" name="Google Shape;118;g1056a119059_1_0"/>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txBox="1"/>
          <p:nvPr/>
        </p:nvSpPr>
        <p:spPr>
          <a:xfrm>
            <a:off x="572493" y="7715"/>
            <a:ext cx="11018520" cy="83565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Dataset</a:t>
            </a:r>
            <a:endParaRPr sz="1400" b="0" i="0" u="none" strike="noStrike" cap="none">
              <a:solidFill>
                <a:srgbClr val="000000"/>
              </a:solidFill>
              <a:latin typeface="Arial"/>
              <a:ea typeface="Arial"/>
              <a:cs typeface="Arial"/>
              <a:sym typeface="Arial"/>
            </a:endParaRPr>
          </a:p>
        </p:txBody>
      </p:sp>
      <p:sp>
        <p:nvSpPr>
          <p:cNvPr id="124" name="Google Shape;124;p3"/>
          <p:cNvSpPr txBox="1">
            <a:spLocks noGrp="1"/>
          </p:cNvSpPr>
          <p:nvPr>
            <p:ph type="body" idx="1"/>
          </p:nvPr>
        </p:nvSpPr>
        <p:spPr>
          <a:xfrm>
            <a:off x="1098000" y="1029354"/>
            <a:ext cx="9996000" cy="18537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Covid dataset is updated with latest information daily.</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It is a enormous dataset with a large number of columns. For our research, we have only focused on selected columns.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Below is a snap of the project data set.</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Our Dataset ranges from 1st January 2020 - 15th November 2021, (approx 130k Records)</a:t>
            </a:r>
            <a:endParaRPr sz="1800">
              <a:latin typeface="Times New Roman"/>
              <a:ea typeface="Times New Roman"/>
              <a:cs typeface="Times New Roman"/>
              <a:sym typeface="Times New Roman"/>
            </a:endParaRPr>
          </a:p>
        </p:txBody>
      </p:sp>
      <p:sp>
        <p:nvSpPr>
          <p:cNvPr id="125" name="Google Shape;125;p3"/>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3</a:t>
            </a:r>
            <a:endParaRPr sz="1400" b="0" i="0" u="none" strike="noStrike" cap="none">
              <a:solidFill>
                <a:srgbClr val="000000"/>
              </a:solidFill>
              <a:latin typeface="Calibri"/>
              <a:ea typeface="Calibri"/>
              <a:cs typeface="Calibri"/>
              <a:sym typeface="Calibri"/>
            </a:endParaRPr>
          </a:p>
        </p:txBody>
      </p:sp>
      <p:grpSp>
        <p:nvGrpSpPr>
          <p:cNvPr id="126" name="Google Shape;126;p3"/>
          <p:cNvGrpSpPr/>
          <p:nvPr/>
        </p:nvGrpSpPr>
        <p:grpSpPr>
          <a:xfrm rot="10800000" flipH="1">
            <a:off x="2847447" y="884403"/>
            <a:ext cx="6468492" cy="0"/>
            <a:chOff x="1175579" y="5249779"/>
            <a:chExt cx="10021072" cy="0"/>
          </a:xfrm>
        </p:grpSpPr>
        <p:cxnSp>
          <p:nvCxnSpPr>
            <p:cNvPr id="127" name="Google Shape;127;p3"/>
            <p:cNvCxnSpPr/>
            <p:nvPr/>
          </p:nvCxnSpPr>
          <p:spPr>
            <a:xfrm>
              <a:off x="1175579" y="5249779"/>
              <a:ext cx="6092952" cy="0"/>
            </a:xfrm>
            <a:prstGeom prst="straightConnector1">
              <a:avLst/>
            </a:prstGeom>
            <a:noFill/>
            <a:ln w="50800" cap="flat" cmpd="sng">
              <a:solidFill>
                <a:srgbClr val="DF7023"/>
              </a:solidFill>
              <a:prstDash val="solid"/>
              <a:round/>
              <a:headEnd type="none" w="sm" len="sm"/>
              <a:tailEnd type="none" w="sm" len="sm"/>
            </a:ln>
          </p:spPr>
        </p:cxnSp>
        <p:cxnSp>
          <p:nvCxnSpPr>
            <p:cNvPr id="128" name="Google Shape;128;p3"/>
            <p:cNvCxnSpPr/>
            <p:nvPr/>
          </p:nvCxnSpPr>
          <p:spPr>
            <a:xfrm>
              <a:off x="3801699" y="5249779"/>
              <a:ext cx="5125966" cy="0"/>
            </a:xfrm>
            <a:prstGeom prst="straightConnector1">
              <a:avLst/>
            </a:prstGeom>
            <a:noFill/>
            <a:ln w="50800" cap="flat" cmpd="sng">
              <a:solidFill>
                <a:srgbClr val="0F787D"/>
              </a:solidFill>
              <a:prstDash val="solid"/>
              <a:round/>
              <a:headEnd type="none" w="sm" len="sm"/>
              <a:tailEnd type="none" w="sm" len="sm"/>
            </a:ln>
          </p:spPr>
        </p:cxnSp>
        <p:cxnSp>
          <p:nvCxnSpPr>
            <p:cNvPr id="129" name="Google Shape;129;p3"/>
            <p:cNvCxnSpPr/>
            <p:nvPr/>
          </p:nvCxnSpPr>
          <p:spPr>
            <a:xfrm>
              <a:off x="6811474" y="5249779"/>
              <a:ext cx="4385177" cy="0"/>
            </a:xfrm>
            <a:prstGeom prst="straightConnector1">
              <a:avLst/>
            </a:prstGeom>
            <a:noFill/>
            <a:ln w="50800" cap="flat" cmpd="sng">
              <a:solidFill>
                <a:srgbClr val="B90E3A"/>
              </a:solidFill>
              <a:prstDash val="solid"/>
              <a:round/>
              <a:headEnd type="none" w="sm" len="sm"/>
              <a:tailEnd type="none" w="sm" len="sm"/>
            </a:ln>
          </p:spPr>
        </p:cxnSp>
      </p:grpSp>
      <p:pic>
        <p:nvPicPr>
          <p:cNvPr id="130" name="Google Shape;130;p3"/>
          <p:cNvPicPr preferRelativeResize="0"/>
          <p:nvPr/>
        </p:nvPicPr>
        <p:blipFill rotWithShape="1">
          <a:blip r:embed="rId3">
            <a:alphaModFix/>
          </a:blip>
          <a:srcRect b="22952"/>
          <a:stretch/>
        </p:blipFill>
        <p:spPr>
          <a:xfrm>
            <a:off x="520200" y="3146325"/>
            <a:ext cx="11151601" cy="315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g105c5fb5185_0_0"/>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Dataset Information</a:t>
            </a:r>
            <a:endParaRPr sz="1400" b="0" i="0" u="none" strike="noStrike" cap="none">
              <a:solidFill>
                <a:srgbClr val="000000"/>
              </a:solidFill>
              <a:latin typeface="Arial"/>
              <a:ea typeface="Arial"/>
              <a:cs typeface="Arial"/>
              <a:sym typeface="Arial"/>
            </a:endParaRPr>
          </a:p>
        </p:txBody>
      </p:sp>
      <p:sp>
        <p:nvSpPr>
          <p:cNvPr id="136" name="Google Shape;136;g105c5fb5185_0_0"/>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4</a:t>
            </a:r>
            <a:endParaRPr sz="1400" b="0" i="0" u="none" strike="noStrike" cap="none">
              <a:solidFill>
                <a:srgbClr val="000000"/>
              </a:solidFill>
              <a:latin typeface="Calibri"/>
              <a:ea typeface="Calibri"/>
              <a:cs typeface="Calibri"/>
              <a:sym typeface="Calibri"/>
            </a:endParaRPr>
          </a:p>
        </p:txBody>
      </p:sp>
      <p:grpSp>
        <p:nvGrpSpPr>
          <p:cNvPr id="137" name="Google Shape;137;g105c5fb5185_0_0"/>
          <p:cNvGrpSpPr/>
          <p:nvPr/>
        </p:nvGrpSpPr>
        <p:grpSpPr>
          <a:xfrm rot="10800000" flipH="1">
            <a:off x="2847460" y="884403"/>
            <a:ext cx="6468552" cy="0"/>
            <a:chOff x="1175579" y="5249779"/>
            <a:chExt cx="10020995" cy="0"/>
          </a:xfrm>
        </p:grpSpPr>
        <p:cxnSp>
          <p:nvCxnSpPr>
            <p:cNvPr id="138" name="Google Shape;138;g105c5fb5185_0_0"/>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139" name="Google Shape;139;g105c5fb5185_0_0"/>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140" name="Google Shape;140;g105c5fb5185_0_0"/>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graphicFrame>
        <p:nvGraphicFramePr>
          <p:cNvPr id="141" name="Google Shape;141;g105c5fb5185_0_0"/>
          <p:cNvGraphicFramePr/>
          <p:nvPr/>
        </p:nvGraphicFramePr>
        <p:xfrm>
          <a:off x="1469238" y="1043213"/>
          <a:ext cx="8771775" cy="5126550"/>
        </p:xfrm>
        <a:graphic>
          <a:graphicData uri="http://schemas.openxmlformats.org/drawingml/2006/table">
            <a:tbl>
              <a:tblPr firstRow="1" bandRow="1">
                <a:noFill/>
                <a:tableStyleId>{BEC5D6EF-4F44-4E78-B373-4E9EFE46171B}</a:tableStyleId>
              </a:tblPr>
              <a:tblGrid>
                <a:gridCol w="2049100">
                  <a:extLst>
                    <a:ext uri="{9D8B030D-6E8A-4147-A177-3AD203B41FA5}">
                      <a16:colId xmlns:a16="http://schemas.microsoft.com/office/drawing/2014/main" val="20000"/>
                    </a:ext>
                  </a:extLst>
                </a:gridCol>
                <a:gridCol w="1789725">
                  <a:extLst>
                    <a:ext uri="{9D8B030D-6E8A-4147-A177-3AD203B41FA5}">
                      <a16:colId xmlns:a16="http://schemas.microsoft.com/office/drawing/2014/main" val="20001"/>
                    </a:ext>
                  </a:extLst>
                </a:gridCol>
                <a:gridCol w="1546400">
                  <a:extLst>
                    <a:ext uri="{9D8B030D-6E8A-4147-A177-3AD203B41FA5}">
                      <a16:colId xmlns:a16="http://schemas.microsoft.com/office/drawing/2014/main" val="20002"/>
                    </a:ext>
                  </a:extLst>
                </a:gridCol>
                <a:gridCol w="3386550">
                  <a:extLst>
                    <a:ext uri="{9D8B030D-6E8A-4147-A177-3AD203B41FA5}">
                      <a16:colId xmlns:a16="http://schemas.microsoft.com/office/drawing/2014/main" val="20003"/>
                    </a:ext>
                  </a:extLst>
                </a:gridCol>
              </a:tblGrid>
              <a:tr h="5181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Column Names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Measurement Scale</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Values</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0"/>
                  </a:ext>
                </a:extLst>
              </a:tr>
              <a:tr h="603550">
                <a:tc>
                  <a:txBody>
                    <a:bodyPr/>
                    <a:lstStyle/>
                    <a:p>
                      <a:pPr marL="0" marR="0" lvl="0" indent="0" algn="l" rtl="0">
                        <a:lnSpc>
                          <a:spcPct val="100000"/>
                        </a:lnSpc>
                        <a:spcBef>
                          <a:spcPts val="0"/>
                        </a:spcBef>
                        <a:spcAft>
                          <a:spcPts val="0"/>
                        </a:spcAft>
                        <a:buClr>
                          <a:srgbClr val="000000"/>
                        </a:buClr>
                        <a:buSzPts val="1400"/>
                        <a:buFont typeface="Arial"/>
                        <a:buNone/>
                      </a:pPr>
                      <a:r>
                        <a:rPr lang="en-US"/>
                        <a:t>C</a:t>
                      </a:r>
                      <a:r>
                        <a:rPr lang="en-US" sz="1400" u="none" strike="noStrike" cap="none"/>
                        <a:t>ountry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Categorical</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String: ‘Italy’</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a:t>Contains</a:t>
                      </a:r>
                      <a:r>
                        <a:rPr lang="en-US" sz="1400" u="none" strike="noStrike" cap="none"/>
                        <a:t> names of the countries</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1"/>
                  </a:ext>
                </a:extLst>
              </a:tr>
              <a:tr h="518175">
                <a:tc>
                  <a:txBody>
                    <a:bodyPr/>
                    <a:lstStyle/>
                    <a:p>
                      <a:pPr marL="0" marR="0" lvl="0" indent="0" algn="l" rtl="0">
                        <a:lnSpc>
                          <a:spcPct val="100000"/>
                        </a:lnSpc>
                        <a:spcBef>
                          <a:spcPts val="0"/>
                        </a:spcBef>
                        <a:spcAft>
                          <a:spcPts val="0"/>
                        </a:spcAft>
                        <a:buClr>
                          <a:srgbClr val="000000"/>
                        </a:buClr>
                        <a:buSzPts val="1400"/>
                        <a:buFont typeface="Arial"/>
                        <a:buNone/>
                      </a:pPr>
                      <a:r>
                        <a:rPr lang="en-US"/>
                        <a:t>D</a:t>
                      </a:r>
                      <a:r>
                        <a:rPr lang="en-US" sz="1400" u="none" strike="noStrike" cap="none"/>
                        <a:t>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Ordinal</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Date: 03/03/2020</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Gives everyday date</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2"/>
                  </a:ext>
                </a:extLst>
              </a:tr>
              <a:tr h="5667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New cases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Ratio</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Numeric: </a:t>
                      </a:r>
                      <a:r>
                        <a:rPr lang="en-US"/>
                        <a:t>1542</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number of cases that were found on a particular date</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3"/>
                  </a:ext>
                </a:extLst>
              </a:tr>
              <a:tr h="5662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New Deaths</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400"/>
                        <a:buFont typeface="Arial"/>
                        <a:buNone/>
                      </a:pPr>
                      <a:r>
                        <a:rPr lang="en-US"/>
                        <a:t>Ratio</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Numeric: 2455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number of deaths recorded on a particular date</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4"/>
                  </a:ext>
                </a:extLst>
              </a:tr>
              <a:tr h="779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People vaccinated</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400"/>
                        <a:buFont typeface="Arial"/>
                        <a:buNone/>
                      </a:pPr>
                      <a:r>
                        <a:rPr lang="en-US"/>
                        <a:t>Ratio</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Percentage: 7.45%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Percentage of people vaccinated with at least 1 dose till th</a:t>
                      </a:r>
                      <a:r>
                        <a:rPr lang="en-US"/>
                        <a:t>e particular date</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5"/>
                  </a:ext>
                </a:extLst>
              </a:tr>
              <a:tr h="537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People fully vaccinated</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400"/>
                        <a:buFont typeface="Arial"/>
                        <a:buNone/>
                      </a:pPr>
                      <a:r>
                        <a:rPr lang="en-US"/>
                        <a:t>Ratio</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Percentage: 7.45%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Percentage of people fully vaccinated </a:t>
                      </a:r>
                      <a:r>
                        <a:rPr lang="en-US"/>
                        <a:t>till the particular date</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6"/>
                  </a:ext>
                </a:extLst>
              </a:tr>
              <a:tr h="518175">
                <a:tc>
                  <a:txBody>
                    <a:bodyPr/>
                    <a:lstStyle/>
                    <a:p>
                      <a:pPr marL="0" marR="0" lvl="0" indent="0" algn="l" rtl="0">
                        <a:lnSpc>
                          <a:spcPct val="100000"/>
                        </a:lnSpc>
                        <a:spcBef>
                          <a:spcPts val="0"/>
                        </a:spcBef>
                        <a:spcAft>
                          <a:spcPts val="0"/>
                        </a:spcAft>
                        <a:buNone/>
                      </a:pPr>
                      <a:r>
                        <a:rPr lang="en-US"/>
                        <a:t>Positive Rate</a:t>
                      </a:r>
                      <a:endParaRPr sz="1400" u="none" strike="noStrike" cap="none"/>
                    </a:p>
                  </a:txBody>
                  <a:tcPr marL="91450" marR="91450" marT="45725" marB="45725"/>
                </a:tc>
                <a:tc>
                  <a:txBody>
                    <a:bodyPr/>
                    <a:lstStyle/>
                    <a:p>
                      <a:pPr marL="0" lvl="0" indent="0" algn="l" rtl="0">
                        <a:spcBef>
                          <a:spcPts val="0"/>
                        </a:spcBef>
                        <a:spcAft>
                          <a:spcPts val="0"/>
                        </a:spcAft>
                        <a:buNone/>
                      </a:pPr>
                      <a:r>
                        <a:rPr lang="en-US"/>
                        <a:t>Ratio</a:t>
                      </a:r>
                      <a:endParaRPr/>
                    </a:p>
                  </a:txBody>
                  <a:tcPr marL="91450" marR="91450" marT="45725" marB="45725">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400"/>
                        <a:buFont typeface="Arial"/>
                        <a:buNone/>
                      </a:pPr>
                      <a:r>
                        <a:rPr lang="en-US"/>
                        <a:t>Percentage: 7.45%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t>The share of COVID-19 tests that are positive</a:t>
                      </a:r>
                      <a:endParaRPr u="none" strike="noStrike" cap="none">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7"/>
                  </a:ext>
                </a:extLst>
              </a:tr>
              <a:tr h="5181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Population</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400"/>
                        <a:buFont typeface="Arial"/>
                        <a:buNone/>
                      </a:pPr>
                      <a:r>
                        <a:rPr lang="en-US"/>
                        <a:t>Ratio</a:t>
                      </a:r>
                      <a:endParaRPr sz="1400" u="none" strike="noStrike" cap="none"/>
                    </a:p>
                  </a:txBody>
                  <a:tcPr marL="91450" marR="91450" marT="45725" marB="45725">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Numeric: 146875</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total population of a country</a:t>
                      </a:r>
                      <a:endParaRPr sz="1400" u="none" strike="noStrike" cap="none"/>
                    </a:p>
                  </a:txBody>
                  <a:tcPr marL="91450" marR="91450" marT="45725" marB="45725">
                    <a:lnL w="12700" cap="flat" cmpd="sng">
                      <a:solidFill>
                        <a:schemeClr val="lt1"/>
                      </a:solidFill>
                      <a:prstDash val="solid"/>
                      <a:round/>
                      <a:headEnd type="none" w="sm" len="sm"/>
                      <a:tailEnd type="none" w="sm" len="sm"/>
                    </a:ln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g10636e110e9_0_6"/>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Cases &amp; Death Map</a:t>
            </a:r>
            <a:endParaRPr sz="1400" b="0" i="0" u="none" strike="noStrike" cap="none">
              <a:solidFill>
                <a:srgbClr val="000000"/>
              </a:solidFill>
              <a:latin typeface="Arial"/>
              <a:ea typeface="Arial"/>
              <a:cs typeface="Arial"/>
              <a:sym typeface="Arial"/>
            </a:endParaRPr>
          </a:p>
        </p:txBody>
      </p:sp>
      <p:sp>
        <p:nvSpPr>
          <p:cNvPr id="147" name="Google Shape;147;g10636e110e9_0_6"/>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5</a:t>
            </a:r>
            <a:endParaRPr sz="1400" b="0" i="0" u="none" strike="noStrike" cap="none">
              <a:solidFill>
                <a:srgbClr val="000000"/>
              </a:solidFill>
              <a:latin typeface="Calibri"/>
              <a:ea typeface="Calibri"/>
              <a:cs typeface="Calibri"/>
              <a:sym typeface="Calibri"/>
            </a:endParaRPr>
          </a:p>
        </p:txBody>
      </p:sp>
      <p:grpSp>
        <p:nvGrpSpPr>
          <p:cNvPr id="148" name="Google Shape;148;g10636e110e9_0_6"/>
          <p:cNvGrpSpPr/>
          <p:nvPr/>
        </p:nvGrpSpPr>
        <p:grpSpPr>
          <a:xfrm rot="10800000" flipH="1">
            <a:off x="2847460" y="884403"/>
            <a:ext cx="6468552" cy="0"/>
            <a:chOff x="1175579" y="5249779"/>
            <a:chExt cx="10020995" cy="0"/>
          </a:xfrm>
        </p:grpSpPr>
        <p:cxnSp>
          <p:nvCxnSpPr>
            <p:cNvPr id="149" name="Google Shape;149;g10636e110e9_0_6"/>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150" name="Google Shape;150;g10636e110e9_0_6"/>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151" name="Google Shape;151;g10636e110e9_0_6"/>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pic>
        <p:nvPicPr>
          <p:cNvPr id="152" name="Google Shape;152;g10636e110e9_0_6"/>
          <p:cNvPicPr preferRelativeResize="0"/>
          <p:nvPr/>
        </p:nvPicPr>
        <p:blipFill rotWithShape="1">
          <a:blip r:embed="rId3">
            <a:alphaModFix/>
          </a:blip>
          <a:srcRect l="3692" r="2586"/>
          <a:stretch/>
        </p:blipFill>
        <p:spPr>
          <a:xfrm>
            <a:off x="5927525" y="1722750"/>
            <a:ext cx="6062426" cy="3766524"/>
          </a:xfrm>
          <a:prstGeom prst="rect">
            <a:avLst/>
          </a:prstGeom>
          <a:noFill/>
          <a:ln>
            <a:noFill/>
          </a:ln>
        </p:spPr>
      </p:pic>
      <p:pic>
        <p:nvPicPr>
          <p:cNvPr id="153" name="Google Shape;153;g10636e110e9_0_6"/>
          <p:cNvPicPr preferRelativeResize="0"/>
          <p:nvPr/>
        </p:nvPicPr>
        <p:blipFill rotWithShape="1">
          <a:blip r:embed="rId4">
            <a:alphaModFix/>
          </a:blip>
          <a:srcRect r="15289"/>
          <a:stretch/>
        </p:blipFill>
        <p:spPr>
          <a:xfrm>
            <a:off x="231675" y="1723000"/>
            <a:ext cx="5567725" cy="3766524"/>
          </a:xfrm>
          <a:prstGeom prst="rect">
            <a:avLst/>
          </a:prstGeom>
          <a:noFill/>
          <a:ln>
            <a:noFill/>
          </a:ln>
        </p:spPr>
      </p:pic>
      <p:sp>
        <p:nvSpPr>
          <p:cNvPr id="154" name="Google Shape;154;g10636e110e9_0_6"/>
          <p:cNvSpPr txBox="1"/>
          <p:nvPr/>
        </p:nvSpPr>
        <p:spPr>
          <a:xfrm>
            <a:off x="2759700" y="5989150"/>
            <a:ext cx="6672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b="1">
                <a:solidFill>
                  <a:schemeClr val="dk1"/>
                </a:solidFill>
                <a:latin typeface="Calibri"/>
                <a:ea typeface="Calibri"/>
                <a:cs typeface="Calibri"/>
                <a:sym typeface="Calibri"/>
              </a:rPr>
              <a:t>Source: </a:t>
            </a:r>
            <a:r>
              <a:rPr lang="en-US" sz="1400" b="1" i="0" u="sng" strike="noStrike" cap="none">
                <a:solidFill>
                  <a:schemeClr val="hlink"/>
                </a:solidFill>
                <a:latin typeface="Calibri"/>
                <a:ea typeface="Calibri"/>
                <a:cs typeface="Calibri"/>
                <a:sym typeface="Calibri"/>
                <a:hlinkClick r:id="rId5"/>
              </a:rPr>
              <a:t>https://public.tableau.com/app/profile/sky6274</a:t>
            </a:r>
            <a:endParaRPr sz="1400" b="1" i="0" u="sng" strike="noStrike" cap="none">
              <a:solidFill>
                <a:schemeClr val="accent1"/>
              </a:solidFill>
              <a:latin typeface="Calibri"/>
              <a:ea typeface="Calibri"/>
              <a:cs typeface="Calibri"/>
              <a:sym typeface="Calibri"/>
            </a:endParaRPr>
          </a:p>
        </p:txBody>
      </p:sp>
      <p:sp>
        <p:nvSpPr>
          <p:cNvPr id="155" name="Google Shape;155;g10636e110e9_0_6"/>
          <p:cNvSpPr txBox="1">
            <a:spLocks noGrp="1"/>
          </p:cNvSpPr>
          <p:nvPr>
            <p:ph type="body" idx="1"/>
          </p:nvPr>
        </p:nvSpPr>
        <p:spPr>
          <a:xfrm>
            <a:off x="2020888" y="1235344"/>
            <a:ext cx="1989300" cy="5097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1800">
                <a:latin typeface="Times New Roman"/>
                <a:ea typeface="Times New Roman"/>
                <a:cs typeface="Times New Roman"/>
                <a:sym typeface="Times New Roman"/>
              </a:rPr>
              <a:t>Case Map</a:t>
            </a:r>
            <a:endParaRPr sz="1800">
              <a:latin typeface="Times New Roman"/>
              <a:ea typeface="Times New Roman"/>
              <a:cs typeface="Times New Roman"/>
              <a:sym typeface="Times New Roman"/>
            </a:endParaRPr>
          </a:p>
        </p:txBody>
      </p:sp>
      <p:sp>
        <p:nvSpPr>
          <p:cNvPr id="156" name="Google Shape;156;g10636e110e9_0_6"/>
          <p:cNvSpPr txBox="1">
            <a:spLocks noGrp="1"/>
          </p:cNvSpPr>
          <p:nvPr>
            <p:ph type="body" idx="1"/>
          </p:nvPr>
        </p:nvSpPr>
        <p:spPr>
          <a:xfrm>
            <a:off x="7964088" y="1289494"/>
            <a:ext cx="1989300" cy="5097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None/>
            </a:pPr>
            <a:r>
              <a:rPr lang="en-US" sz="1800">
                <a:latin typeface="Times New Roman"/>
                <a:ea typeface="Times New Roman"/>
                <a:cs typeface="Times New Roman"/>
                <a:sym typeface="Times New Roman"/>
              </a:rPr>
              <a:t>Death Map</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g10661052d91_2_0"/>
          <p:cNvSpPr txBox="1"/>
          <p:nvPr/>
        </p:nvSpPr>
        <p:spPr>
          <a:xfrm>
            <a:off x="572493" y="7715"/>
            <a:ext cx="11018520" cy="83565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Hypothesis Testing</a:t>
            </a:r>
            <a:endParaRPr sz="1400" b="0" i="0" u="none" strike="noStrike" cap="none">
              <a:solidFill>
                <a:srgbClr val="000000"/>
              </a:solidFill>
              <a:latin typeface="Arial"/>
              <a:ea typeface="Arial"/>
              <a:cs typeface="Arial"/>
              <a:sym typeface="Arial"/>
            </a:endParaRPr>
          </a:p>
        </p:txBody>
      </p:sp>
      <p:sp>
        <p:nvSpPr>
          <p:cNvPr id="162" name="Google Shape;162;g10661052d91_2_0"/>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6</a:t>
            </a:r>
            <a:endParaRPr sz="1400" b="0" i="0" u="none" strike="noStrike" cap="none">
              <a:solidFill>
                <a:srgbClr val="000000"/>
              </a:solidFill>
              <a:latin typeface="Calibri"/>
              <a:ea typeface="Calibri"/>
              <a:cs typeface="Calibri"/>
              <a:sym typeface="Calibri"/>
            </a:endParaRPr>
          </a:p>
        </p:txBody>
      </p:sp>
      <p:grpSp>
        <p:nvGrpSpPr>
          <p:cNvPr id="163" name="Google Shape;163;g10661052d91_2_0"/>
          <p:cNvGrpSpPr/>
          <p:nvPr/>
        </p:nvGrpSpPr>
        <p:grpSpPr>
          <a:xfrm rot="10800000" flipH="1">
            <a:off x="2847447" y="884403"/>
            <a:ext cx="6468492" cy="0"/>
            <a:chOff x="1175579" y="5249779"/>
            <a:chExt cx="10021072" cy="0"/>
          </a:xfrm>
        </p:grpSpPr>
        <p:cxnSp>
          <p:nvCxnSpPr>
            <p:cNvPr id="164" name="Google Shape;164;g10661052d91_2_0"/>
            <p:cNvCxnSpPr/>
            <p:nvPr/>
          </p:nvCxnSpPr>
          <p:spPr>
            <a:xfrm>
              <a:off x="1175579" y="5249779"/>
              <a:ext cx="6092952" cy="0"/>
            </a:xfrm>
            <a:prstGeom prst="straightConnector1">
              <a:avLst/>
            </a:prstGeom>
            <a:noFill/>
            <a:ln w="50800" cap="flat" cmpd="sng">
              <a:solidFill>
                <a:srgbClr val="DF7023"/>
              </a:solidFill>
              <a:prstDash val="solid"/>
              <a:round/>
              <a:headEnd type="none" w="sm" len="sm"/>
              <a:tailEnd type="none" w="sm" len="sm"/>
            </a:ln>
          </p:spPr>
        </p:cxnSp>
        <p:cxnSp>
          <p:nvCxnSpPr>
            <p:cNvPr id="165" name="Google Shape;165;g10661052d91_2_0"/>
            <p:cNvCxnSpPr/>
            <p:nvPr/>
          </p:nvCxnSpPr>
          <p:spPr>
            <a:xfrm>
              <a:off x="3801699" y="5249779"/>
              <a:ext cx="5125966" cy="0"/>
            </a:xfrm>
            <a:prstGeom prst="straightConnector1">
              <a:avLst/>
            </a:prstGeom>
            <a:noFill/>
            <a:ln w="50800" cap="flat" cmpd="sng">
              <a:solidFill>
                <a:srgbClr val="0F787D"/>
              </a:solidFill>
              <a:prstDash val="solid"/>
              <a:round/>
              <a:headEnd type="none" w="sm" len="sm"/>
              <a:tailEnd type="none" w="sm" len="sm"/>
            </a:ln>
          </p:spPr>
        </p:cxnSp>
        <p:cxnSp>
          <p:nvCxnSpPr>
            <p:cNvPr id="166" name="Google Shape;166;g10661052d91_2_0"/>
            <p:cNvCxnSpPr/>
            <p:nvPr/>
          </p:nvCxnSpPr>
          <p:spPr>
            <a:xfrm>
              <a:off x="6811474" y="5249779"/>
              <a:ext cx="4385177" cy="0"/>
            </a:xfrm>
            <a:prstGeom prst="straightConnector1">
              <a:avLst/>
            </a:prstGeom>
            <a:noFill/>
            <a:ln w="50800" cap="flat" cmpd="sng">
              <a:solidFill>
                <a:srgbClr val="B90E3A"/>
              </a:solidFill>
              <a:prstDash val="solid"/>
              <a:round/>
              <a:headEnd type="none" w="sm" len="sm"/>
              <a:tailEnd type="none" w="sm" len="sm"/>
            </a:ln>
          </p:spPr>
        </p:cxnSp>
      </p:grpSp>
      <p:sp>
        <p:nvSpPr>
          <p:cNvPr id="167" name="Google Shape;167;g10661052d91_2_0"/>
          <p:cNvSpPr txBox="1">
            <a:spLocks noGrp="1"/>
          </p:cNvSpPr>
          <p:nvPr>
            <p:ph type="body" idx="1"/>
          </p:nvPr>
        </p:nvSpPr>
        <p:spPr>
          <a:xfrm>
            <a:off x="1098000" y="1580250"/>
            <a:ext cx="9996000" cy="30879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Char char="•"/>
            </a:pPr>
            <a:r>
              <a:rPr lang="en-US" sz="1800">
                <a:latin typeface="Times New Roman"/>
                <a:ea typeface="Times New Roman"/>
                <a:cs typeface="Times New Roman"/>
                <a:sym typeface="Times New Roman"/>
              </a:rPr>
              <a:t>Among all the nations, Italy was one of the worst hit. The casualties due to covid in Italy were very high in comparison to other nations, if population is considered. So Italy was chosen since large-scale data is available.</a:t>
            </a:r>
            <a:endParaRPr sz="1800">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4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At the beginning of year 2021, countries had started rolling out vaccines for Covid-19 , and so was in Italy. So let us see if these vaccinations had any positive impact on the preventing and controlling  the spread of Covid-19.</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10611857c0b_0_17"/>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Key Variables </a:t>
            </a:r>
            <a:r>
              <a:rPr lang="en-US" sz="4000">
                <a:solidFill>
                  <a:schemeClr val="dk1"/>
                </a:solidFill>
                <a:latin typeface="Times New Roman"/>
                <a:ea typeface="Times New Roman"/>
                <a:cs typeface="Times New Roman"/>
                <a:sym typeface="Times New Roman"/>
              </a:rPr>
              <a:t>Summary</a:t>
            </a:r>
            <a:endParaRPr sz="1400" b="0" i="0" u="none" strike="noStrike" cap="none">
              <a:solidFill>
                <a:srgbClr val="000000"/>
              </a:solidFill>
              <a:latin typeface="Arial"/>
              <a:ea typeface="Arial"/>
              <a:cs typeface="Arial"/>
              <a:sym typeface="Arial"/>
            </a:endParaRPr>
          </a:p>
        </p:txBody>
      </p:sp>
      <p:sp>
        <p:nvSpPr>
          <p:cNvPr id="173" name="Google Shape;173;g10611857c0b_0_17"/>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7</a:t>
            </a:r>
            <a:endParaRPr sz="1400" b="0" i="0" u="none" strike="noStrike" cap="none">
              <a:solidFill>
                <a:srgbClr val="000000"/>
              </a:solidFill>
              <a:latin typeface="Calibri"/>
              <a:ea typeface="Calibri"/>
              <a:cs typeface="Calibri"/>
              <a:sym typeface="Calibri"/>
            </a:endParaRPr>
          </a:p>
        </p:txBody>
      </p:sp>
      <p:grpSp>
        <p:nvGrpSpPr>
          <p:cNvPr id="174" name="Google Shape;174;g10611857c0b_0_17"/>
          <p:cNvGrpSpPr/>
          <p:nvPr/>
        </p:nvGrpSpPr>
        <p:grpSpPr>
          <a:xfrm rot="10800000" flipH="1">
            <a:off x="2847460" y="884403"/>
            <a:ext cx="6468552" cy="0"/>
            <a:chOff x="1175579" y="5249779"/>
            <a:chExt cx="10020995" cy="0"/>
          </a:xfrm>
        </p:grpSpPr>
        <p:cxnSp>
          <p:nvCxnSpPr>
            <p:cNvPr id="175" name="Google Shape;175;g10611857c0b_0_17"/>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176" name="Google Shape;176;g10611857c0b_0_17"/>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177" name="Google Shape;177;g10611857c0b_0_17"/>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pic>
        <p:nvPicPr>
          <p:cNvPr id="178" name="Google Shape;178;g10611857c0b_0_17"/>
          <p:cNvPicPr preferRelativeResize="0"/>
          <p:nvPr/>
        </p:nvPicPr>
        <p:blipFill rotWithShape="1">
          <a:blip r:embed="rId3">
            <a:alphaModFix/>
          </a:blip>
          <a:srcRect/>
          <a:stretch/>
        </p:blipFill>
        <p:spPr>
          <a:xfrm>
            <a:off x="586800" y="1819250"/>
            <a:ext cx="11018399" cy="3892856"/>
          </a:xfrm>
          <a:prstGeom prst="rect">
            <a:avLst/>
          </a:prstGeom>
          <a:noFill/>
          <a:ln>
            <a:noFill/>
          </a:ln>
        </p:spPr>
      </p:pic>
      <p:sp>
        <p:nvSpPr>
          <p:cNvPr id="179" name="Google Shape;179;g10611857c0b_0_17"/>
          <p:cNvSpPr txBox="1">
            <a:spLocks noGrp="1"/>
          </p:cNvSpPr>
          <p:nvPr>
            <p:ph type="body" idx="1"/>
          </p:nvPr>
        </p:nvSpPr>
        <p:spPr>
          <a:xfrm>
            <a:off x="586800" y="1313880"/>
            <a:ext cx="9618600" cy="5331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800"/>
              <a:buNone/>
            </a:pPr>
            <a:r>
              <a:rPr lang="en-US" sz="1800">
                <a:latin typeface="Times New Roman"/>
                <a:ea typeface="Times New Roman"/>
                <a:cs typeface="Times New Roman"/>
                <a:sym typeface="Times New Roman"/>
              </a:rPr>
              <a:t>The following table provides a summary statistics of key variables for Italy in 2021 </a:t>
            </a:r>
            <a:endParaRPr sz="1800">
              <a:latin typeface="Times New Roman"/>
              <a:ea typeface="Times New Roman"/>
              <a:cs typeface="Times New Roman"/>
              <a:sym typeface="Times New Roman"/>
            </a:endParaRPr>
          </a:p>
        </p:txBody>
      </p:sp>
      <p:sp>
        <p:nvSpPr>
          <p:cNvPr id="180" name="Google Shape;180;g10611857c0b_0_17"/>
          <p:cNvSpPr/>
          <p:nvPr/>
        </p:nvSpPr>
        <p:spPr>
          <a:xfrm>
            <a:off x="5964900" y="3889200"/>
            <a:ext cx="546300" cy="294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g10636e110e9_0_20"/>
          <p:cNvSpPr txBox="1"/>
          <p:nvPr/>
        </p:nvSpPr>
        <p:spPr>
          <a:xfrm>
            <a:off x="572493" y="7715"/>
            <a:ext cx="11018400" cy="8358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0" i="0" u="none" strike="noStrike" cap="none">
                <a:solidFill>
                  <a:schemeClr val="dk1"/>
                </a:solidFill>
                <a:latin typeface="Times New Roman"/>
                <a:ea typeface="Times New Roman"/>
                <a:cs typeface="Times New Roman"/>
                <a:sym typeface="Times New Roman"/>
              </a:rPr>
              <a:t>Hypothesis Testing 1</a:t>
            </a:r>
            <a:endParaRPr sz="1400" b="0" i="0" u="none" strike="noStrike" cap="none">
              <a:solidFill>
                <a:srgbClr val="000000"/>
              </a:solidFill>
              <a:latin typeface="Arial"/>
              <a:ea typeface="Arial"/>
              <a:cs typeface="Arial"/>
              <a:sym typeface="Arial"/>
            </a:endParaRPr>
          </a:p>
        </p:txBody>
      </p:sp>
      <p:sp>
        <p:nvSpPr>
          <p:cNvPr id="186" name="Google Shape;186;g10636e110e9_0_20"/>
          <p:cNvSpPr txBox="1"/>
          <p:nvPr/>
        </p:nvSpPr>
        <p:spPr>
          <a:xfrm>
            <a:off x="11745900" y="6457800"/>
            <a:ext cx="3699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8</a:t>
            </a:r>
            <a:endParaRPr sz="1400" b="0" i="0" u="none" strike="noStrike" cap="none">
              <a:solidFill>
                <a:srgbClr val="000000"/>
              </a:solidFill>
              <a:latin typeface="Calibri"/>
              <a:ea typeface="Calibri"/>
              <a:cs typeface="Calibri"/>
              <a:sym typeface="Calibri"/>
            </a:endParaRPr>
          </a:p>
        </p:txBody>
      </p:sp>
      <p:grpSp>
        <p:nvGrpSpPr>
          <p:cNvPr id="187" name="Google Shape;187;g10636e110e9_0_20"/>
          <p:cNvGrpSpPr/>
          <p:nvPr/>
        </p:nvGrpSpPr>
        <p:grpSpPr>
          <a:xfrm rot="10800000" flipH="1">
            <a:off x="2847460" y="884403"/>
            <a:ext cx="6468552" cy="0"/>
            <a:chOff x="1175579" y="5249779"/>
            <a:chExt cx="10020995" cy="0"/>
          </a:xfrm>
        </p:grpSpPr>
        <p:cxnSp>
          <p:nvCxnSpPr>
            <p:cNvPr id="188" name="Google Shape;188;g10636e110e9_0_20"/>
            <p:cNvCxnSpPr/>
            <p:nvPr/>
          </p:nvCxnSpPr>
          <p:spPr>
            <a:xfrm>
              <a:off x="1175579" y="5249779"/>
              <a:ext cx="6093000" cy="0"/>
            </a:xfrm>
            <a:prstGeom prst="straightConnector1">
              <a:avLst/>
            </a:prstGeom>
            <a:noFill/>
            <a:ln w="50800" cap="flat" cmpd="sng">
              <a:solidFill>
                <a:srgbClr val="DF7023"/>
              </a:solidFill>
              <a:prstDash val="solid"/>
              <a:round/>
              <a:headEnd type="none" w="sm" len="sm"/>
              <a:tailEnd type="none" w="sm" len="sm"/>
            </a:ln>
          </p:spPr>
        </p:cxnSp>
        <p:cxnSp>
          <p:nvCxnSpPr>
            <p:cNvPr id="189" name="Google Shape;189;g10636e110e9_0_20"/>
            <p:cNvCxnSpPr/>
            <p:nvPr/>
          </p:nvCxnSpPr>
          <p:spPr>
            <a:xfrm>
              <a:off x="3801699" y="5249779"/>
              <a:ext cx="5126100" cy="0"/>
            </a:xfrm>
            <a:prstGeom prst="straightConnector1">
              <a:avLst/>
            </a:prstGeom>
            <a:noFill/>
            <a:ln w="50800" cap="flat" cmpd="sng">
              <a:solidFill>
                <a:srgbClr val="0F787D"/>
              </a:solidFill>
              <a:prstDash val="solid"/>
              <a:round/>
              <a:headEnd type="none" w="sm" len="sm"/>
              <a:tailEnd type="none" w="sm" len="sm"/>
            </a:ln>
          </p:spPr>
        </p:cxnSp>
        <p:cxnSp>
          <p:nvCxnSpPr>
            <p:cNvPr id="190" name="Google Shape;190;g10636e110e9_0_20"/>
            <p:cNvCxnSpPr/>
            <p:nvPr/>
          </p:nvCxnSpPr>
          <p:spPr>
            <a:xfrm>
              <a:off x="6811474" y="5249779"/>
              <a:ext cx="4385100" cy="0"/>
            </a:xfrm>
            <a:prstGeom prst="straightConnector1">
              <a:avLst/>
            </a:prstGeom>
            <a:noFill/>
            <a:ln w="50800" cap="flat" cmpd="sng">
              <a:solidFill>
                <a:srgbClr val="B90E3A"/>
              </a:solidFill>
              <a:prstDash val="solid"/>
              <a:round/>
              <a:headEnd type="none" w="sm" len="sm"/>
              <a:tailEnd type="none" w="sm" len="sm"/>
            </a:ln>
          </p:spPr>
        </p:cxnSp>
      </p:grpSp>
      <p:pic>
        <p:nvPicPr>
          <p:cNvPr id="191" name="Google Shape;191;g10636e110e9_0_20"/>
          <p:cNvPicPr preferRelativeResize="0"/>
          <p:nvPr/>
        </p:nvPicPr>
        <p:blipFill>
          <a:blip r:embed="rId3">
            <a:alphaModFix/>
          </a:blip>
          <a:stretch>
            <a:fillRect/>
          </a:stretch>
        </p:blipFill>
        <p:spPr>
          <a:xfrm>
            <a:off x="1682675" y="994150"/>
            <a:ext cx="8826677" cy="53635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Macintosh PowerPoint</Application>
  <PresentationFormat>Widescreen</PresentationFormat>
  <Paragraphs>114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Narrow</vt:lpstr>
      <vt:lpstr>Times New Roman</vt:lpstr>
      <vt:lpstr>Calibri</vt:lpstr>
      <vt:lpstr>Office Theme</vt:lpstr>
      <vt:lpstr>BIA 600: BUSINESS ANALYTICS:  DATA, MODELS &amp; DECISIONS  COURSE PROJECT :  COVID-19 RESEARCH PROJECT   - Guided by Dr. Bei Yan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 600: BUSINESS ANALYTICS:  DATA, MODELS &amp; DECISIONS  COURSE PROJECT :  COVID-19 RESEARCH PROJECT   - Guided by Dr. Bei Yan</dc:title>
  <dc:creator>Aakash Rathod</dc:creator>
  <cp:lastModifiedBy>Aakash Rathod</cp:lastModifiedBy>
  <cp:revision>1</cp:revision>
  <dcterms:created xsi:type="dcterms:W3CDTF">2021-11-22T19:20:29Z</dcterms:created>
  <dcterms:modified xsi:type="dcterms:W3CDTF">2022-01-08T16:41:19Z</dcterms:modified>
</cp:coreProperties>
</file>