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5" r:id="rId7"/>
    <p:sldId id="259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2" Type="http://schemas.openxmlformats.org/officeDocument/2006/relationships/hyperlink" Target="https://www.kaggle.com/datasets/msambare/fer2013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419100"/>
            <a:ext cx="8915399" cy="2262781"/>
          </a:xfrm>
        </p:spPr>
        <p:txBody>
          <a:bodyPr/>
          <a:lstStyle/>
          <a:p>
            <a:r>
              <a:rPr lang="en-US" dirty="0" smtClean="0"/>
              <a:t>Facial Emotion Classification using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457701"/>
            <a:ext cx="8915399" cy="1445962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				Submitted </a:t>
            </a:r>
            <a:r>
              <a:rPr lang="en-US" dirty="0"/>
              <a:t>by :</a:t>
            </a:r>
            <a:r>
              <a:rPr lang="en-US" dirty="0" smtClean="0"/>
              <a:t>         </a:t>
            </a:r>
          </a:p>
          <a:p>
            <a:pPr lvl="1"/>
            <a:r>
              <a:rPr lang="en-US" dirty="0" smtClean="0"/>
              <a:t>						Aakash (242IS001)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                        Aditya Negi (242IS002)</a:t>
            </a:r>
          </a:p>
          <a:p>
            <a:pPr lvl="1"/>
            <a:r>
              <a:rPr lang="en-US" dirty="0" smtClean="0"/>
              <a:t>                                                       Ankit Gwal (242IS005)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612" y="459010"/>
            <a:ext cx="8911687" cy="1280890"/>
          </a:xfrm>
        </p:spPr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612" y="1409700"/>
            <a:ext cx="8915400" cy="3777622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www.kaggle.com/datasets/msambare/fer2013/data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://www.python.org/doc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endParaRPr lang="en-US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3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625" y="395510"/>
            <a:ext cx="8911687" cy="128089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912" y="1358900"/>
            <a:ext cx="8915400" cy="377762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 detection is a branch of computer vision that identifies human emotions based on their facial expressions.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involves analyzing key facial features like the eyes, eyebrows, mouth, and nose to detect expressions associated with emotions.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task is to perform classification on image data and predict which class does it falls in. 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25" y="217710"/>
            <a:ext cx="8911687" cy="1280890"/>
          </a:xfrm>
        </p:spPr>
        <p:txBody>
          <a:bodyPr/>
          <a:lstStyle/>
          <a:p>
            <a:r>
              <a:rPr lang="en-US" dirty="0" smtClean="0"/>
              <a:t>Dataset: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225" y="85815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The dataset chosen for performing the classification task is </a:t>
            </a:r>
            <a:r>
              <a:rPr lang="en-US" sz="1600" b="1" dirty="0" smtClean="0"/>
              <a:t>FER – 2013</a:t>
            </a:r>
            <a:r>
              <a:rPr lang="en-US" sz="1600" dirty="0" smtClean="0"/>
              <a:t> </a:t>
            </a:r>
          </a:p>
          <a:p>
            <a:r>
              <a:rPr lang="en-US" sz="1600" b="1" dirty="0"/>
              <a:t>Source: </a:t>
            </a:r>
            <a:r>
              <a:rPr lang="en-US" sz="1600" dirty="0"/>
              <a:t>Kaggle </a:t>
            </a:r>
            <a:endParaRPr lang="en-US" sz="1600" dirty="0" smtClean="0"/>
          </a:p>
          <a:p>
            <a:r>
              <a:rPr lang="en-US" sz="1600" b="1" dirty="0" smtClean="0"/>
              <a:t>Contains</a:t>
            </a:r>
            <a:r>
              <a:rPr lang="en-US" sz="1600" b="1" dirty="0"/>
              <a:t>: </a:t>
            </a:r>
            <a:r>
              <a:rPr lang="en-US" sz="1600" dirty="0"/>
              <a:t>The data consists of 48x48 pixel grayscale images of </a:t>
            </a:r>
            <a:r>
              <a:rPr lang="en-US" sz="1600" dirty="0" smtClean="0"/>
              <a:t>faces.</a:t>
            </a:r>
          </a:p>
          <a:p>
            <a:r>
              <a:rPr lang="en-US" sz="1600" b="1" dirty="0" smtClean="0"/>
              <a:t>Splits</a:t>
            </a:r>
            <a:r>
              <a:rPr lang="en-US" sz="1600" b="1" dirty="0"/>
              <a:t>: </a:t>
            </a:r>
            <a:r>
              <a:rPr lang="en-US" sz="1600" dirty="0" smtClean="0"/>
              <a:t>Total(35,887images), Training </a:t>
            </a:r>
            <a:r>
              <a:rPr lang="en-US" sz="1600" dirty="0"/>
              <a:t>(28,709 images</a:t>
            </a:r>
            <a:r>
              <a:rPr lang="en-US" sz="1600" dirty="0" smtClean="0"/>
              <a:t>), </a:t>
            </a:r>
            <a:r>
              <a:rPr lang="en-US" sz="1600" dirty="0"/>
              <a:t>Test </a:t>
            </a:r>
            <a:r>
              <a:rPr lang="en-US" sz="1600" dirty="0" smtClean="0"/>
              <a:t>(</a:t>
            </a:r>
            <a:r>
              <a:rPr lang="en-US" sz="1600" dirty="0" smtClean="0"/>
              <a:t>7178</a:t>
            </a:r>
            <a:r>
              <a:rPr lang="en-US" sz="1600" dirty="0" smtClean="0"/>
              <a:t> </a:t>
            </a:r>
            <a:r>
              <a:rPr lang="en-US" sz="1600" dirty="0"/>
              <a:t>images).</a:t>
            </a:r>
            <a:endParaRPr lang="en-US" sz="1600" dirty="0" smtClean="0"/>
          </a:p>
          <a:p>
            <a:r>
              <a:rPr lang="en-US" sz="1600" b="1" dirty="0"/>
              <a:t>Labels</a:t>
            </a:r>
            <a:r>
              <a:rPr lang="en-US" sz="1600" dirty="0"/>
              <a:t>: Seven emotions — Angry, Disgust, Fear, Happy, Sad, Surprise, Neutral</a:t>
            </a:r>
            <a:r>
              <a:rPr lang="en-US" sz="1600" dirty="0" smtClean="0"/>
              <a:t>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0" r="42551"/>
          <a:stretch/>
        </p:blipFill>
        <p:spPr>
          <a:xfrm>
            <a:off x="1564225" y="3249156"/>
            <a:ext cx="5765800" cy="1706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2" t="19230"/>
          <a:stretch/>
        </p:blipFill>
        <p:spPr>
          <a:xfrm>
            <a:off x="1564225" y="4956000"/>
            <a:ext cx="4318000" cy="17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319310"/>
            <a:ext cx="8911687" cy="1280890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054100"/>
            <a:ext cx="10059988" cy="5092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performed the classification task using three different models.</a:t>
            </a:r>
          </a:p>
          <a:p>
            <a:r>
              <a:rPr lang="en-US" b="1" dirty="0" smtClean="0"/>
              <a:t>Model 1: </a:t>
            </a:r>
            <a:r>
              <a:rPr lang="en-US" dirty="0"/>
              <a:t>It is a custom CNN model </a:t>
            </a:r>
            <a:endParaRPr lang="en-US" b="1" dirty="0"/>
          </a:p>
          <a:p>
            <a:pPr lvl="1"/>
            <a:r>
              <a:rPr lang="en-US" dirty="0" smtClean="0"/>
              <a:t>3 convolutional blocks : each having 2 convolution layers</a:t>
            </a:r>
          </a:p>
          <a:p>
            <a:pPr lvl="1"/>
            <a:r>
              <a:rPr lang="en-US" dirty="0" err="1" smtClean="0"/>
              <a:t>relu</a:t>
            </a:r>
            <a:r>
              <a:rPr lang="en-US" dirty="0" smtClean="0"/>
              <a:t> activation function</a:t>
            </a:r>
          </a:p>
          <a:p>
            <a:pPr lvl="1"/>
            <a:r>
              <a:rPr lang="en-US" dirty="0" smtClean="0"/>
              <a:t>Batch Normalization performed after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conv</a:t>
            </a:r>
            <a:r>
              <a:rPr lang="en-US" dirty="0" smtClean="0"/>
              <a:t> layer in each block</a:t>
            </a:r>
          </a:p>
          <a:p>
            <a:pPr lvl="1"/>
            <a:r>
              <a:rPr lang="en-US" dirty="0" smtClean="0"/>
              <a:t>Max Pool layer for dimensionality reduction</a:t>
            </a:r>
            <a:r>
              <a:rPr lang="en-US" dirty="0" smtClean="0"/>
              <a:t>.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3" y="3600450"/>
            <a:ext cx="9649969" cy="29051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962900" y="3829050"/>
            <a:ext cx="666750" cy="1238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962900" y="6146800"/>
            <a:ext cx="647700" cy="117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85912" y="203200"/>
            <a:ext cx="10021888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US" b="1" dirty="0" smtClean="0"/>
          </a:p>
          <a:p>
            <a:r>
              <a:rPr lang="en-US" b="1" dirty="0" smtClean="0"/>
              <a:t>Model 2 : (VGG 16) </a:t>
            </a:r>
          </a:p>
          <a:p>
            <a:pPr lvl="1"/>
            <a:r>
              <a:rPr lang="en-US" dirty="0" smtClean="0"/>
              <a:t>This model is based on VGG 16 architecture.</a:t>
            </a:r>
          </a:p>
          <a:p>
            <a:pPr lvl="1"/>
            <a:r>
              <a:rPr lang="en-US" dirty="0" smtClean="0"/>
              <a:t>Takes input as 224 x 224 image.</a:t>
            </a:r>
          </a:p>
          <a:p>
            <a:pPr lvl="1"/>
            <a:r>
              <a:rPr lang="en-US" dirty="0" smtClean="0"/>
              <a:t>We have </a:t>
            </a:r>
            <a:r>
              <a:rPr lang="en-US" dirty="0" err="1" smtClean="0"/>
              <a:t>freezed</a:t>
            </a:r>
            <a:r>
              <a:rPr lang="en-US" dirty="0" smtClean="0"/>
              <a:t> all the convolution layers except the last 3 fully connected layers.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191"/>
          <a:stretch/>
        </p:blipFill>
        <p:spPr>
          <a:xfrm>
            <a:off x="2217444" y="3055938"/>
            <a:ext cx="8504823" cy="23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662112" y="622300"/>
            <a:ext cx="10021888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Model 3 (</a:t>
            </a:r>
            <a:r>
              <a:rPr lang="en-US" b="1" dirty="0" err="1" smtClean="0"/>
              <a:t>ResNet</a:t>
            </a:r>
            <a:r>
              <a:rPr lang="en-US" b="1" dirty="0" smtClean="0"/>
              <a:t> 50V2) :</a:t>
            </a:r>
          </a:p>
          <a:p>
            <a:pPr lvl="1"/>
            <a:r>
              <a:rPr lang="en-US" dirty="0" smtClean="0"/>
              <a:t>This model is based on Resnet 50v2 architecture.</a:t>
            </a:r>
          </a:p>
          <a:p>
            <a:pPr lvl="1"/>
            <a:r>
              <a:rPr lang="en-US" dirty="0" smtClean="0"/>
              <a:t> This architecture consists of 49 convolution layers and 1 fully connected layers. Apart from these there are several batch normalization , </a:t>
            </a:r>
            <a:r>
              <a:rPr lang="en-US" dirty="0"/>
              <a:t>R</a:t>
            </a:r>
            <a:r>
              <a:rPr lang="en-US" dirty="0" smtClean="0"/>
              <a:t>elu and pooling layers.</a:t>
            </a:r>
          </a:p>
          <a:p>
            <a:pPr lvl="1"/>
            <a:r>
              <a:rPr lang="en-US" dirty="0" smtClean="0"/>
              <a:t>In this architecture we are freezing all the layers except top 50.</a:t>
            </a:r>
          </a:p>
          <a:p>
            <a:pPr lvl="1"/>
            <a:r>
              <a:rPr lang="en-US" dirty="0"/>
              <a:t>The layers frozen include all layers up </a:t>
            </a:r>
            <a:r>
              <a:rPr lang="en-US" dirty="0" smtClean="0"/>
              <a:t>to </a:t>
            </a:r>
            <a:r>
              <a:rPr lang="en-US" b="1" dirty="0"/>
              <a:t>126</a:t>
            </a:r>
            <a:r>
              <a:rPr lang="en-US" dirty="0"/>
              <a:t>. These layers correspond to:</a:t>
            </a:r>
          </a:p>
          <a:p>
            <a:pPr lvl="2"/>
            <a:r>
              <a:rPr lang="en-US" dirty="0"/>
              <a:t>The Initial Convolutional </a:t>
            </a:r>
            <a:r>
              <a:rPr lang="en-US" dirty="0" smtClean="0"/>
              <a:t>Layer</a:t>
            </a:r>
          </a:p>
          <a:p>
            <a:pPr lvl="2"/>
            <a:r>
              <a:rPr lang="en-US" dirty="0" smtClean="0"/>
              <a:t>Residual </a:t>
            </a:r>
            <a:r>
              <a:rPr lang="en-US" dirty="0"/>
              <a:t>blocks from the </a:t>
            </a:r>
            <a:r>
              <a:rPr lang="en-US" b="1" dirty="0"/>
              <a:t>conv1</a:t>
            </a:r>
            <a:r>
              <a:rPr lang="en-US" dirty="0"/>
              <a:t>, </a:t>
            </a:r>
            <a:r>
              <a:rPr lang="en-US" b="1" dirty="0"/>
              <a:t>conv2_x</a:t>
            </a:r>
            <a:r>
              <a:rPr lang="en-US" dirty="0"/>
              <a:t>, </a:t>
            </a:r>
            <a:r>
              <a:rPr lang="en-US" b="1" dirty="0"/>
              <a:t>conv3_x</a:t>
            </a:r>
            <a:r>
              <a:rPr lang="en-US" dirty="0"/>
              <a:t>, and </a:t>
            </a:r>
            <a:r>
              <a:rPr lang="en-US" b="1" dirty="0"/>
              <a:t>most of conv4_x</a:t>
            </a:r>
            <a:r>
              <a:rPr lang="en-US" dirty="0"/>
              <a:t> stages.</a:t>
            </a:r>
          </a:p>
          <a:p>
            <a:pPr lvl="2"/>
            <a:r>
              <a:rPr lang="en-US" dirty="0"/>
              <a:t>Batch</a:t>
            </a:r>
            <a:r>
              <a:rPr lang="en-US" b="1" dirty="0"/>
              <a:t> </a:t>
            </a:r>
            <a:r>
              <a:rPr lang="en-US" dirty="0"/>
              <a:t>Normalization, </a:t>
            </a:r>
            <a:r>
              <a:rPr lang="en-US" dirty="0" smtClean="0"/>
              <a:t>Activation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r>
              <a:rPr lang="en-US" b="1" dirty="0" smtClean="0"/>
              <a:t> ,</a:t>
            </a:r>
            <a:r>
              <a:rPr lang="en-US" dirty="0" smtClean="0"/>
              <a:t> </a:t>
            </a:r>
            <a:r>
              <a:rPr lang="en-US" dirty="0"/>
              <a:t>and Pooling layers included in these stages.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last 50 layers</a:t>
            </a:r>
            <a:r>
              <a:rPr lang="en-US" dirty="0"/>
              <a:t>, starting from layer 127, include:</a:t>
            </a:r>
          </a:p>
          <a:p>
            <a:pPr lvl="2"/>
            <a:r>
              <a:rPr lang="en-US" dirty="0"/>
              <a:t>The remaining part of the </a:t>
            </a:r>
            <a:r>
              <a:rPr lang="en-US" b="1" dirty="0"/>
              <a:t>conv4_x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All layers of the </a:t>
            </a:r>
            <a:r>
              <a:rPr lang="en-US" b="1" dirty="0"/>
              <a:t>conv5_x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fully connected </a:t>
            </a:r>
            <a:r>
              <a:rPr lang="en-US" dirty="0" smtClean="0"/>
              <a:t>layers.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8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125" y="281210"/>
            <a:ext cx="8911687" cy="1280890"/>
          </a:xfrm>
        </p:spPr>
        <p:txBody>
          <a:bodyPr/>
          <a:lstStyle/>
          <a:p>
            <a:r>
              <a:rPr lang="en-US" dirty="0" smtClean="0"/>
              <a:t>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412" y="1016000"/>
            <a:ext cx="8915400" cy="53390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 of parameters in our </a:t>
            </a:r>
            <a:r>
              <a:rPr lang="en-US" dirty="0" smtClean="0"/>
              <a:t>models </a:t>
            </a:r>
            <a:r>
              <a:rPr lang="en-US" dirty="0" smtClean="0"/>
              <a:t>can be shown as follows:</a:t>
            </a:r>
          </a:p>
          <a:p>
            <a:r>
              <a:rPr lang="en-US" b="1" dirty="0" smtClean="0"/>
              <a:t>Model 1(Custom CNN) :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/>
              <a:t>Trainable parameters         :	17,044,871</a:t>
            </a:r>
          </a:p>
          <a:p>
            <a:pPr marL="457200" lvl="1" indent="0">
              <a:buNone/>
            </a:pPr>
            <a:r>
              <a:rPr lang="en-US" dirty="0"/>
              <a:t>Non Trainable parameters :	1,664</a:t>
            </a:r>
          </a:p>
          <a:p>
            <a:pPr marL="457200" lvl="1" indent="0">
              <a:buNone/>
            </a:pPr>
            <a:r>
              <a:rPr lang="en-US" dirty="0"/>
              <a:t>Total parameters                 :	</a:t>
            </a:r>
            <a:r>
              <a:rPr lang="en-US" dirty="0" smtClean="0"/>
              <a:t>17,046,535</a:t>
            </a:r>
          </a:p>
          <a:p>
            <a:pPr indent="-285750"/>
            <a:r>
              <a:rPr lang="en-US" b="1" dirty="0" smtClean="0"/>
              <a:t>Model </a:t>
            </a:r>
            <a:r>
              <a:rPr lang="en-US" b="1" dirty="0" smtClean="0"/>
              <a:t>2 (VGG 16) :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/>
              <a:t>Trainable parameters         :	</a:t>
            </a:r>
            <a:r>
              <a:rPr lang="en-US" dirty="0" smtClean="0"/>
              <a:t>30,939,143</a:t>
            </a:r>
          </a:p>
          <a:p>
            <a:pPr marL="457200" lvl="1" indent="0">
              <a:buNone/>
            </a:pPr>
            <a:r>
              <a:rPr lang="en-US" dirty="0" smtClean="0"/>
              <a:t>Non </a:t>
            </a:r>
            <a:r>
              <a:rPr lang="en-US" dirty="0"/>
              <a:t>Trainable parameters :	</a:t>
            </a:r>
            <a:r>
              <a:rPr lang="en-US" dirty="0" smtClean="0"/>
              <a:t>9,995,072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Total parameters                 :	</a:t>
            </a:r>
            <a:r>
              <a:rPr lang="en-US" dirty="0" smtClean="0"/>
              <a:t>40,934,215</a:t>
            </a:r>
          </a:p>
          <a:p>
            <a:r>
              <a:rPr lang="en-US" b="1" dirty="0" smtClean="0"/>
              <a:t>Model </a:t>
            </a:r>
            <a:r>
              <a:rPr lang="en-US" b="1" dirty="0" smtClean="0"/>
              <a:t>3 (ResNet50V2) :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/>
              <a:t>Trainable parameters         :	</a:t>
            </a:r>
            <a:r>
              <a:rPr lang="en-US" dirty="0" smtClean="0"/>
              <a:t>22,779,527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Non Trainable parameters :	</a:t>
            </a:r>
            <a:r>
              <a:rPr lang="en-US" dirty="0" smtClean="0"/>
              <a:t>7,216,768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Total parameters                 :	</a:t>
            </a:r>
            <a:r>
              <a:rPr lang="en-US" dirty="0" smtClean="0"/>
              <a:t>29,996,295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512" y="243110"/>
            <a:ext cx="8911687" cy="1280890"/>
          </a:xfrm>
        </p:spPr>
        <p:txBody>
          <a:bodyPr/>
          <a:lstStyle/>
          <a:p>
            <a:r>
              <a:rPr lang="en-US" dirty="0" smtClean="0"/>
              <a:t>Experimental 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512" y="1117600"/>
            <a:ext cx="10009188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performing experiment all three models following were the results obtained.</a:t>
            </a:r>
          </a:p>
          <a:p>
            <a:r>
              <a:rPr lang="en-US" b="1" dirty="0" smtClean="0"/>
              <a:t>Model </a:t>
            </a:r>
            <a:r>
              <a:rPr lang="en-US" b="1" dirty="0"/>
              <a:t>1(Custom CNN) </a:t>
            </a:r>
            <a:r>
              <a:rPr lang="en-US" b="1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Model 2 (VGG 16)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Model 3 (ResNet50V2) 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3614959"/>
            <a:ext cx="10079292" cy="842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12" y="5230590"/>
            <a:ext cx="10079292" cy="855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512" y="1955483"/>
            <a:ext cx="10009188" cy="8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2" y="723900"/>
            <a:ext cx="8915400" cy="3777622"/>
          </a:xfrm>
        </p:spPr>
        <p:txBody>
          <a:bodyPr/>
          <a:lstStyle/>
          <a:p>
            <a:r>
              <a:rPr lang="en-US" dirty="0" smtClean="0"/>
              <a:t>Classification report for the ResNet50V2 model </a:t>
            </a:r>
            <a:r>
              <a:rPr lang="en-US" dirty="0"/>
              <a:t>: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99" y="1485728"/>
            <a:ext cx="5820298" cy="33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567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430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Facial Emotion Classification using CNN</vt:lpstr>
      <vt:lpstr>Introduction</vt:lpstr>
      <vt:lpstr>Dataset:</vt:lpstr>
      <vt:lpstr>Architecture:</vt:lpstr>
      <vt:lpstr>PowerPoint Presentation</vt:lpstr>
      <vt:lpstr>PowerPoint Presentation</vt:lpstr>
      <vt:lpstr>Parameters </vt:lpstr>
      <vt:lpstr>Experimental Results: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Classification using CNN</dc:title>
  <dc:creator>Aadi Negi</dc:creator>
  <cp:lastModifiedBy>Aadi Negi</cp:lastModifiedBy>
  <cp:revision>36</cp:revision>
  <dcterms:created xsi:type="dcterms:W3CDTF">2024-11-18T13:20:33Z</dcterms:created>
  <dcterms:modified xsi:type="dcterms:W3CDTF">2024-11-20T19:23:15Z</dcterms:modified>
</cp:coreProperties>
</file>