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49" r:id="rId5"/>
  </p:sldMasterIdLst>
  <p:notesMasterIdLst>
    <p:notesMasterId r:id="rId12"/>
  </p:notesMasterIdLst>
  <p:sldIdLst>
    <p:sldId id="289" r:id="rId6"/>
    <p:sldId id="295" r:id="rId7"/>
    <p:sldId id="292" r:id="rId8"/>
    <p:sldId id="296" r:id="rId9"/>
    <p:sldId id="297" r:id="rId10"/>
    <p:sldId id="29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3302" autoAdjust="0"/>
  </p:normalViewPr>
  <p:slideViewPr>
    <p:cSldViewPr>
      <p:cViewPr varScale="1">
        <p:scale>
          <a:sx n="106" d="100"/>
          <a:sy n="106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1CD21647-3907-48F4-8324-BD5C5AE4467A}" type="datetimeFigureOut">
              <a:rPr lang="de-DE"/>
              <a:pPr>
                <a:defRPr/>
              </a:pPr>
              <a:t>15.04.2021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Aft>
                <a:spcPts val="600"/>
              </a:spcAft>
              <a:defRPr sz="1200"/>
            </a:lvl1pPr>
          </a:lstStyle>
          <a:p>
            <a:pPr>
              <a:defRPr/>
            </a:pPr>
            <a:fld id="{201A48D2-05E1-427F-86AE-0CBA5B27E11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7466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26F67-F6BD-4267-A206-E94538BECEB6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85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5035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Classification: INTERNAL USE ONLY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4A17C-DF60-4F6D-9EC1-364448BE1B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7200" y="101417"/>
            <a:ext cx="1000858" cy="20338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92163" y="6483350"/>
            <a:ext cx="5753100" cy="376238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Classification: INTERNAL USE ONLY</a:t>
            </a:r>
          </a:p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9724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elbild n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 neu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475" y="2949575"/>
            <a:ext cx="13636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1" y="5927725"/>
            <a:ext cx="4212000" cy="360363"/>
          </a:xfrm>
        </p:spPr>
        <p:txBody>
          <a:bodyPr wrap="none">
            <a:normAutofit/>
          </a:bodyPr>
          <a:lstStyle>
            <a:lvl1pPr marL="0" indent="0">
              <a:buFont typeface="Arial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4035425"/>
            <a:ext cx="7197725" cy="42227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4964400" y="5929200"/>
            <a:ext cx="2772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59787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92163" y="6457183"/>
            <a:ext cx="57531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88900"/>
            <a:ext cx="211455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63" y="88900"/>
            <a:ext cx="6192837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88900"/>
            <a:ext cx="8453437" cy="8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211263"/>
            <a:ext cx="4154487" cy="2289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8363" y="3652838"/>
            <a:ext cx="4154487" cy="2289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63" y="1211263"/>
            <a:ext cx="41529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11263"/>
            <a:ext cx="4154487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73788"/>
            <a:ext cx="9144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58411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/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/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89825" y="6403975"/>
            <a:ext cx="1174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62FF16-7459-4974-8534-D5CB358CC47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77200" y="101417"/>
            <a:ext cx="1000858" cy="2033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57" r:id="rId2"/>
    <p:sldLayoutId id="2147484758" r:id="rId3"/>
    <p:sldLayoutId id="2147484759" r:id="rId4"/>
    <p:sldLayoutId id="2147484760" r:id="rId5"/>
    <p:sldLayoutId id="2147484761" r:id="rId6"/>
    <p:sldLayoutId id="2147484762" r:id="rId7"/>
    <p:sldLayoutId id="2147484763" r:id="rId8"/>
    <p:sldLayoutId id="2147484764" r:id="rId9"/>
    <p:sldLayoutId id="2147484765" r:id="rId10"/>
    <p:sldLayoutId id="2147484766" r:id="rId11"/>
    <p:sldLayoutId id="2147484781" r:id="rId12"/>
  </p:sldLayoutIdLst>
  <p:transition>
    <p:wipe dir="r"/>
  </p:transition>
  <p:hf sldNum="0" hdr="0" dt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Folienbild 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67438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88900"/>
            <a:ext cx="84534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211263"/>
            <a:ext cx="8459787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163" y="6440029"/>
            <a:ext cx="57531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93688" y="6483350"/>
            <a:ext cx="55721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Aft>
                <a:spcPts val="600"/>
              </a:spcAft>
              <a:tabLst>
                <a:tab pos="441325" algn="l"/>
              </a:tabLst>
              <a:defRPr/>
            </a:pPr>
            <a:fld id="{3041ACBF-2812-49E3-B521-BE89A2E4D0C5}" type="slidenum">
              <a:rPr lang="en-US" sz="1200">
                <a:solidFill>
                  <a:srgbClr val="FFFFFF"/>
                </a:solidFill>
              </a:rPr>
              <a:pPr eaLnBrk="0" hangingPunct="0"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FFFFFF"/>
                </a:solidFill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  <p:sldLayoutId id="2147484780" r:id="rId12"/>
  </p:sldLayoutIdLst>
  <p:transition>
    <p:wipe dir="r"/>
  </p:transition>
  <p:hf sldNum="0" hdr="0" dt="0"/>
  <p:txStyles>
    <p:titleStyle>
      <a:lvl1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fdcstop.com/2019/06/how-to-setup-visual-studio-code-fo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5A45D30-09CB-4F46-858E-9CA6EC5258E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b="1" dirty="0"/>
              <a:t>Commercial Technologies Team</a:t>
            </a:r>
          </a:p>
          <a:p>
            <a:r>
              <a:rPr lang="en-CA" dirty="0"/>
              <a:t>Aakash Sidana – Salesforce Technical Lead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732064-A3DD-477F-9996-395087E91D5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sz="2000" b="0" dirty="0"/>
              <a:t>Distributed Version Control System</a:t>
            </a:r>
            <a:br>
              <a:rPr lang="en-CA" sz="2000" b="0" dirty="0"/>
            </a:br>
            <a:br>
              <a:rPr lang="en-CA" sz="2000" b="0" dirty="0"/>
            </a:br>
            <a:r>
              <a:rPr lang="en-CA" sz="2000" b="0" dirty="0"/>
              <a:t>April 15,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287CF-4BF9-4473-9206-9C71CAAFAB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2347-09CE-4525-903F-F25AAED3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01417"/>
            <a:ext cx="1000858" cy="2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272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C86C-018C-420D-8665-452FB988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22" y="400816"/>
            <a:ext cx="8453437" cy="812800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ct val="25000"/>
              </a:spcAft>
              <a:buClr>
                <a:srgbClr val="5F7800"/>
              </a:buClr>
            </a:pPr>
            <a:r>
              <a:rPr lang="en-US" sz="2000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3E52-56B6-45AC-BC81-29672169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22" y="1040362"/>
            <a:ext cx="8491020" cy="4777275"/>
          </a:xfrm>
        </p:spPr>
        <p:txBody>
          <a:bodyPr/>
          <a:lstStyle/>
          <a:p>
            <a:r>
              <a:rPr lang="en-US" sz="1800" dirty="0"/>
              <a:t>Version control (also known as source control) is the management of file changes within a version control system. These systems automatically maintain character level changes for all files stored within allowing for a complete retrace of all versions of each file, the author of those versions and a complete rollback of all changes from the beginning of version control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Without a VCS in place</a:t>
            </a:r>
          </a:p>
          <a:p>
            <a:r>
              <a:rPr lang="en-US" sz="1800" dirty="0"/>
              <a:t>Without a VCS in place, we're probably working together in a shared folder on the same set of classes(code). Shouting through the office that you are currently working on class "</a:t>
            </a:r>
            <a:r>
              <a:rPr lang="en-US" sz="1800" dirty="0" err="1"/>
              <a:t>xyz</a:t>
            </a:r>
            <a:r>
              <a:rPr lang="en-US" sz="1800" dirty="0"/>
              <a:t>" and that, meanwhile, your teammates should keep their fingers off</a:t>
            </a:r>
            <a:r>
              <a:rPr lang="en-US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dirty="0"/>
              <a:t>is not an acceptable workflow. It's extremely error-prone as you're essentially doing open-heart surgery all the time: sooner or later, someone will overwrite someone else's changes.</a:t>
            </a:r>
            <a:endParaRPr lang="en-US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88A96-FA1B-4A76-9109-491EC92AB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8103292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8689-E2F2-41D6-9F60-6F8A238A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89" y="-152400"/>
            <a:ext cx="8453437" cy="812800"/>
          </a:xfrm>
        </p:spPr>
        <p:txBody>
          <a:bodyPr/>
          <a:lstStyle/>
          <a:p>
            <a:br>
              <a:rPr lang="en-CA" dirty="0"/>
            </a:br>
            <a:br>
              <a:rPr lang="en-CA" dirty="0"/>
            </a:br>
            <a:r>
              <a:rPr lang="en-CA" dirty="0"/>
              <a:t>Benefits of Decentralized Version Control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D1A6-F522-46F9-8F12-B52D6A42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660400"/>
            <a:ext cx="4229893" cy="543560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2223-18BB-47B9-BCC5-2B130C666E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5DA52B-1C9B-4869-ABC4-32A5F2C30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99637"/>
              </p:ext>
            </p:extLst>
          </p:nvPr>
        </p:nvGraphicFramePr>
        <p:xfrm>
          <a:off x="361788" y="761999"/>
          <a:ext cx="8325012" cy="4953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25012">
                  <a:extLst>
                    <a:ext uri="{9D8B030D-6E8A-4147-A177-3AD203B41FA5}">
                      <a16:colId xmlns:a16="http://schemas.microsoft.com/office/drawing/2014/main" val="864980373"/>
                    </a:ext>
                  </a:extLst>
                </a:gridCol>
              </a:tblGrid>
              <a:tr h="373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97296"/>
                  </a:ext>
                </a:extLst>
              </a:tr>
              <a:tr h="373387">
                <a:tc>
                  <a:txBody>
                    <a:bodyPr/>
                    <a:lstStyle/>
                    <a:p>
                      <a:r>
                        <a:rPr lang="en-US" dirty="0"/>
                        <a:t>Git stores revisions of projects/code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87903"/>
                  </a:ext>
                </a:extLst>
              </a:tr>
              <a:tr h="904617">
                <a:tc>
                  <a:txBody>
                    <a:bodyPr/>
                    <a:lstStyle/>
                    <a:p>
                      <a:r>
                        <a:rPr lang="en-US" dirty="0"/>
                        <a:t>Only changes to the code gets pushed to the distributed central repository(GitHub)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5370"/>
                  </a:ext>
                </a:extLst>
              </a:tr>
              <a:tr h="579980">
                <a:tc>
                  <a:txBody>
                    <a:bodyPr/>
                    <a:lstStyle/>
                    <a:p>
                      <a:r>
                        <a:rPr lang="en-US" dirty="0"/>
                        <a:t>Single Source of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95226"/>
                  </a:ext>
                </a:extLst>
              </a:tr>
              <a:tr h="373387">
                <a:tc>
                  <a:txBody>
                    <a:bodyPr/>
                    <a:lstStyle/>
                    <a:p>
                      <a:r>
                        <a:rPr lang="en-US" dirty="0"/>
                        <a:t>Team 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55330"/>
                  </a:ext>
                </a:extLst>
              </a:tr>
              <a:tr h="373387">
                <a:tc>
                  <a:txBody>
                    <a:bodyPr/>
                    <a:lstStyle/>
                    <a:p>
                      <a:r>
                        <a:rPr lang="en-US" dirty="0"/>
                        <a:t>Code Visibility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54051"/>
                  </a:ext>
                </a:extLst>
              </a:tr>
              <a:tr h="373387">
                <a:tc>
                  <a:txBody>
                    <a:bodyPr/>
                    <a:lstStyle/>
                    <a:p>
                      <a:r>
                        <a:rPr lang="en-US" dirty="0"/>
                        <a:t>Code Sharing and Reuse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07262"/>
                  </a:ext>
                </a:extLst>
              </a:tr>
              <a:tr h="579980">
                <a:tc>
                  <a:txBody>
                    <a:bodyPr/>
                    <a:lstStyle/>
                    <a:p>
                      <a:r>
                        <a:rPr lang="en-US" dirty="0"/>
                        <a:t>Flexibility to Handle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00675"/>
                  </a:ext>
                </a:extLst>
              </a:tr>
              <a:tr h="488089">
                <a:tc>
                  <a:txBody>
                    <a:bodyPr/>
                    <a:lstStyle/>
                    <a:p>
                      <a:r>
                        <a:rPr lang="en-US" sz="1700" dirty="0"/>
                        <a:t>Compatible with Click Deploy(deployment tool)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8816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700" dirty="0"/>
                        <a:t>Free if there are 3 collaborators and 4 USD per month if more than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2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2024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AB8-2BB6-45AC-B95A-1E1BAF99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 like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F78E-71E9-44FF-BCE2-06F4FFD490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50808-5F53-4443-9581-2E21FEBC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0"/>
            <a:ext cx="3810000" cy="472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ADEFB-750D-45C0-905B-2C92FC2B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64054"/>
            <a:ext cx="4940300" cy="35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7445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9A44-1D88-446A-AAF6-6441BF27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B3C6-ACE6-431A-AC26-2C7CECC5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06" y="901700"/>
            <a:ext cx="8459787" cy="4730750"/>
          </a:xfrm>
        </p:spPr>
        <p:txBody>
          <a:bodyPr/>
          <a:lstStyle/>
          <a:p>
            <a:r>
              <a:rPr lang="en-US" dirty="0"/>
              <a:t>Download and install a compatible editor like </a:t>
            </a:r>
            <a:r>
              <a:rPr lang="en-US" dirty="0" err="1"/>
              <a:t>VSCode</a:t>
            </a:r>
            <a:r>
              <a:rPr lang="en-US" dirty="0"/>
              <a:t>(Free for Developers) and follow the steps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https://www.sfdcstop.com/2019/06/how-to-setup-visual-studio-code-for.html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Create an account on GitHub and connect </a:t>
            </a:r>
            <a:r>
              <a:rPr lang="en-US" dirty="0" err="1"/>
              <a:t>VSCode</a:t>
            </a:r>
            <a:r>
              <a:rPr lang="en-US" dirty="0"/>
              <a:t> with GitHub(will share a tutorial to follow) </a:t>
            </a:r>
          </a:p>
          <a:p>
            <a:r>
              <a:rPr lang="en-US" dirty="0"/>
              <a:t>Start pushing everything to </a:t>
            </a:r>
            <a:r>
              <a:rPr lang="en-US" dirty="0" err="1"/>
              <a:t>gitbub</a:t>
            </a:r>
            <a:r>
              <a:rPr lang="en-US" dirty="0"/>
              <a:t> and you are good to go</a:t>
            </a:r>
          </a:p>
          <a:p>
            <a:r>
              <a:rPr lang="en-US" dirty="0"/>
              <a:t>Once </a:t>
            </a:r>
            <a:r>
              <a:rPr lang="en-US" dirty="0" err="1"/>
              <a:t>GitHib</a:t>
            </a:r>
            <a:r>
              <a:rPr lang="en-US" dirty="0"/>
              <a:t> is setup, I will add the member to our team account on GitHub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B1AA6-65E8-4269-AB7C-3A35F5B50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2626164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  <a:p>
            <a:endParaRPr lang="en-US" dirty="0">
              <a:latin typeface="Arial" pitchFamily="34" charset="0"/>
            </a:endParaRPr>
          </a:p>
        </p:txBody>
      </p:sp>
      <p:pic>
        <p:nvPicPr>
          <p:cNvPr id="5" name="Picture 3" descr="Purpose statemen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924944"/>
            <a:ext cx="5697643" cy="62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67544" y="5572140"/>
            <a:ext cx="8365307" cy="369873"/>
          </a:xfrm>
          <a:prstGeom prst="rect">
            <a:avLst/>
          </a:prstGeom>
        </p:spPr>
        <p:txBody>
          <a:bodyPr/>
          <a:lstStyle>
            <a:lvl1pPr marL="285750" indent="-285750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6275" indent="-276225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4588" indent="-287338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19250" indent="-295275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295275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295275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295275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295275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295275" algn="l" defTabSz="957263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CA" sz="700" dirty="0"/>
              <a:t>The trademarks displayed or otherwise used herein are registered and unregistered trademarks of a Syngenta Group Company or other third parties.”</a:t>
            </a:r>
          </a:p>
          <a:p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165545135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yngenta: For external use only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635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normAutofit/>
      </a:bodyPr>
      <a:lstStyle>
        <a:defPPr>
          <a:spcBef>
            <a:spcPts val="600"/>
          </a:spcBef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B58BF0DA5A6F4E98D0A66209CAB5FB" ma:contentTypeVersion="11" ma:contentTypeDescription="Create a new document." ma:contentTypeScope="" ma:versionID="43c17b419cabab3009497ae1c5f3bfe3">
  <xsd:schema xmlns:xsd="http://www.w3.org/2001/XMLSchema" xmlns:xs="http://www.w3.org/2001/XMLSchema" xmlns:p="http://schemas.microsoft.com/office/2006/metadata/properties" xmlns:ns3="7365efb6-6ea3-4544-9139-dfcb6d270b1c" xmlns:ns4="a0f47c34-805f-4945-96ea-cbe7f65506a1" targetNamespace="http://schemas.microsoft.com/office/2006/metadata/properties" ma:root="true" ma:fieldsID="826e03eb5502fbeb5afaad0b416c191a" ns3:_="" ns4:_="">
    <xsd:import namespace="7365efb6-6ea3-4544-9139-dfcb6d270b1c"/>
    <xsd:import namespace="a0f47c34-805f-4945-96ea-cbe7f65506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5efb6-6ea3-4544-9139-dfcb6d270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47c34-805f-4945-96ea-cbe7f6550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4D760C-E856-475E-B810-9A68AA4C23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65efb6-6ea3-4544-9139-dfcb6d270b1c"/>
    <ds:schemaRef ds:uri="a0f47c34-805f-4945-96ea-cbe7f6550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ACE2B-7041-44F3-9BFD-F8F17FB28FE7}">
  <ds:schemaRefs>
    <ds:schemaRef ds:uri="7365efb6-6ea3-4544-9139-dfcb6d270b1c"/>
    <ds:schemaRef ds:uri="http://schemas.microsoft.com/office/infopath/2007/PartnerControls"/>
    <ds:schemaRef ds:uri="http://schemas.microsoft.com/office/2006/metadata/properties"/>
    <ds:schemaRef ds:uri="http://purl.org/dc/terms/"/>
    <ds:schemaRef ds:uri="a0f47c34-805f-4945-96ea-cbe7f65506a1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B4EE77-174F-4660-BCA0-41E596BC20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13404</TotalTime>
  <Words>379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Landscape_Template</vt:lpstr>
      <vt:lpstr>Syngenta: For external use only</vt:lpstr>
      <vt:lpstr>Distributed Version Control System  April 15, 2021</vt:lpstr>
      <vt:lpstr>What is Version Control?</vt:lpstr>
      <vt:lpstr>  Benefits of Decentralized Version Control System </vt:lpstr>
      <vt:lpstr>How does it look like</vt:lpstr>
      <vt:lpstr>Next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Technologies logo Marketing Canada</dc:title>
  <dc:creator>Francks Tyler (ext) CAGU</dc:creator>
  <cp:lastModifiedBy>Sidana Aakash CAGU</cp:lastModifiedBy>
  <cp:revision>67</cp:revision>
  <dcterms:created xsi:type="dcterms:W3CDTF">2020-01-31T13:37:20Z</dcterms:created>
  <dcterms:modified xsi:type="dcterms:W3CDTF">2021-04-20T18:21:40Z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0x01010081B58BF0DA5A6F4E98D0A66209CAB5FB</vt:lpwstr>
  </property>
</Properties>
</file>