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0f6937e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0f6937e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0f6937eed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0f6937eed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15-20 min HW review: students partner up and share progress and blockers they had on conditional probability and Aakash’s HW with the App Store EDA tutorial.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0f6937ee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0f6937ee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= Median = Mode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f6937ee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0f6937ee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68-95-99.7 Rule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0f6937ee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0f6937ee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15-20 min HW review: students partner up and share progress and blockers they had on conditional probability and Aakash’s HW with the App Store EDA tutorial.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0f6937ee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0f6937ee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Z-Scores and Putting It All Together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0f6937ee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0f6937ee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15-20 min HW review: students partner up and share progress and blockers they had on conditional probability and Aakash’s HW with the App Store EDA tutorial.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0f6937ee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0f6937ee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0f6937eed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0f6937eed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15-20 min HW review: students partner up and share progress and blockers they had on conditional probability and Aakash’s HW with the App Store EDA tutorial.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0f6937ee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0f6937ee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DS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Today, we cover ASKING QUESTIONS and EXPLORING DATA from a conceptual standpoint as we introduce some statistical concepts to the student.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0f6937ee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0f6937ee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DS Toolkit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EDA tutorial so far, students should have learned a little bit of MatPlotLib up to this point.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0f6937ee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0f6937ee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15-20 min HW review: students partner up and share progress and blockers they had on conditional probability and Aakash’s HW with the App Store EDA tutorial.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f6937ee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f6937ee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Review (&lt;15 min) of Conditional Probability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f6937ee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0f6937ee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Deviation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f6937ee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f6937ee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and Relationship with Std. Dev.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0f6937ee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0f6937ee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Different Types of Distributions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0f6937ee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0f6937ee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Normal Distribution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hyperlink" Target="http://setosa.io/ev/conditional-probability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69550" y="2873500"/>
            <a:ext cx="74775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DS 1.1: Data Analysis &amp; Visualization</a:t>
            </a:r>
            <a:endParaRPr b="1" sz="30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The Normal Distribution!</a:t>
            </a:r>
            <a:r>
              <a:rPr i="1" lang="en" sz="24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i="1" sz="24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624950"/>
            <a:ext cx="5715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40758" l="0" r="0" t="0"/>
          <a:stretch/>
        </p:blipFill>
        <p:spPr>
          <a:xfrm>
            <a:off x="0" y="4593650"/>
            <a:ext cx="713225" cy="5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750" y="1884979"/>
            <a:ext cx="1530501" cy="137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 rotWithShape="1">
          <a:blip r:embed="rId4">
            <a:alphaModFix/>
          </a:blip>
          <a:srcRect b="40758" l="0" r="0" t="0"/>
          <a:stretch/>
        </p:blipFill>
        <p:spPr>
          <a:xfrm>
            <a:off x="0" y="4593650"/>
            <a:ext cx="713225" cy="5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40758" l="0" r="0" t="0"/>
          <a:stretch/>
        </p:blipFill>
        <p:spPr>
          <a:xfrm>
            <a:off x="0" y="4593650"/>
            <a:ext cx="713225" cy="5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2662950" y="2029200"/>
            <a:ext cx="38181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M = M = M</a:t>
            </a:r>
            <a:endParaRPr b="1" sz="60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40758" l="0" r="0" t="0"/>
          <a:stretch/>
        </p:blipFill>
        <p:spPr>
          <a:xfrm>
            <a:off x="0" y="4593650"/>
            <a:ext cx="713225" cy="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2325" y="1252300"/>
            <a:ext cx="4819350" cy="26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750" y="1884979"/>
            <a:ext cx="1530501" cy="137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 rotWithShape="1">
          <a:blip r:embed="rId4">
            <a:alphaModFix/>
          </a:blip>
          <a:srcRect b="40758" l="0" r="0" t="0"/>
          <a:stretch/>
        </p:blipFill>
        <p:spPr>
          <a:xfrm>
            <a:off x="0" y="4593650"/>
            <a:ext cx="713225" cy="5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40758" l="0" r="0" t="0"/>
          <a:stretch/>
        </p:blipFill>
        <p:spPr>
          <a:xfrm>
            <a:off x="0" y="4593650"/>
            <a:ext cx="713225" cy="5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2743200" y="238775"/>
            <a:ext cx="36576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Z-Score!</a:t>
            </a:r>
            <a:endParaRPr b="1" sz="72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4">
            <a:alphaModFix/>
          </a:blip>
          <a:srcRect b="10968" l="1690" r="15835" t="6989"/>
          <a:stretch/>
        </p:blipFill>
        <p:spPr>
          <a:xfrm>
            <a:off x="2445038" y="1652075"/>
            <a:ext cx="4253925" cy="28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750" y="1884979"/>
            <a:ext cx="1530501" cy="137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 rotWithShape="1">
          <a:blip r:embed="rId4">
            <a:alphaModFix/>
          </a:blip>
          <a:srcRect b="40758" l="0" r="0" t="0"/>
          <a:stretch/>
        </p:blipFill>
        <p:spPr>
          <a:xfrm>
            <a:off x="0" y="4593650"/>
            <a:ext cx="713225" cy="5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825" y="1879449"/>
            <a:ext cx="4252350" cy="17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4">
            <a:alphaModFix/>
          </a:blip>
          <a:srcRect b="40758" l="0" r="0" t="0"/>
          <a:stretch/>
        </p:blipFill>
        <p:spPr>
          <a:xfrm>
            <a:off x="0" y="4593650"/>
            <a:ext cx="713225" cy="5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2090700" y="1203850"/>
            <a:ext cx="4962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b="1" i="1" lang="en" sz="3000">
                <a:latin typeface="Proxima Nova"/>
                <a:ea typeface="Proxima Nova"/>
                <a:cs typeface="Proxima Nova"/>
                <a:sym typeface="Proxima Nova"/>
              </a:rPr>
              <a:t>Central Limit Theorem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750" y="1884979"/>
            <a:ext cx="1530501" cy="137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 rotWithShape="1">
          <a:blip r:embed="rId4">
            <a:alphaModFix/>
          </a:blip>
          <a:srcRect b="40758" l="0" r="0" t="0"/>
          <a:stretch/>
        </p:blipFill>
        <p:spPr>
          <a:xfrm>
            <a:off x="0" y="4593650"/>
            <a:ext cx="713225" cy="5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175350" y="958091"/>
            <a:ext cx="8793300" cy="3608609"/>
            <a:chOff x="175350" y="767441"/>
            <a:chExt cx="8793300" cy="3608609"/>
          </a:xfrm>
        </p:grpSpPr>
        <p:sp>
          <p:nvSpPr>
            <p:cNvPr id="62" name="Google Shape;62;p14"/>
            <p:cNvSpPr/>
            <p:nvPr/>
          </p:nvSpPr>
          <p:spPr>
            <a:xfrm>
              <a:off x="175350" y="767450"/>
              <a:ext cx="2043000" cy="17700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07376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Ask a</a:t>
              </a:r>
              <a:endParaRPr sz="16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7376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QUESTION</a:t>
              </a:r>
              <a:endParaRPr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854200" y="1721050"/>
              <a:ext cx="2043000" cy="17700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74E1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GET</a:t>
              </a:r>
              <a:endParaRPr b="1" sz="1800">
                <a:solidFill>
                  <a:srgbClr val="274E1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274E1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data</a:t>
              </a:r>
              <a:endParaRPr sz="1600">
                <a:solidFill>
                  <a:srgbClr val="274E1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530125" y="767441"/>
              <a:ext cx="2043000" cy="17700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783F04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EXPLORE</a:t>
              </a:r>
              <a:endParaRPr b="1" sz="1800">
                <a:solidFill>
                  <a:srgbClr val="783F04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783F04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data</a:t>
              </a:r>
              <a:endParaRPr sz="1600">
                <a:solidFill>
                  <a:srgbClr val="783F04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5194650" y="1721050"/>
              <a:ext cx="2043000" cy="17700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96D0A">
                <a:alpha val="4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6B2E04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MODEL </a:t>
              </a:r>
              <a:r>
                <a:rPr lang="en" sz="1800">
                  <a:solidFill>
                    <a:srgbClr val="6B2E04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&amp; </a:t>
              </a:r>
              <a:r>
                <a:rPr b="1" lang="en" sz="1800">
                  <a:solidFill>
                    <a:srgbClr val="6B2E04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PREDICT</a:t>
              </a:r>
              <a:endParaRPr b="1" sz="1800">
                <a:solidFill>
                  <a:srgbClr val="6B2E04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6B2E04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data</a:t>
              </a:r>
              <a:endParaRPr sz="1600">
                <a:solidFill>
                  <a:srgbClr val="6B2E04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925650" y="2606050"/>
              <a:ext cx="2043000" cy="17700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B0F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CONVEY </a:t>
              </a:r>
              <a:r>
                <a:rPr lang="en" sz="1800">
                  <a:solidFill>
                    <a:srgbClr val="5B0F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&amp;</a:t>
              </a:r>
              <a:endParaRPr sz="1800">
                <a:solidFill>
                  <a:srgbClr val="5B0F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B0F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VISUALIZE </a:t>
              </a:r>
              <a:r>
                <a:rPr lang="en" sz="1600">
                  <a:solidFill>
                    <a:srgbClr val="5B0F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results</a:t>
              </a:r>
              <a:endParaRPr>
                <a:solidFill>
                  <a:srgbClr val="5B0F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67" name="Google Shape;67;p14"/>
          <p:cNvSpPr txBox="1"/>
          <p:nvPr/>
        </p:nvSpPr>
        <p:spPr>
          <a:xfrm>
            <a:off x="2582250" y="188650"/>
            <a:ext cx="39795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Process</a:t>
            </a:r>
            <a:endParaRPr i="1" sz="24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40758" l="0" r="0" t="0"/>
          <a:stretch/>
        </p:blipFill>
        <p:spPr>
          <a:xfrm>
            <a:off x="0" y="4593650"/>
            <a:ext cx="713225" cy="5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5"/>
          <p:cNvGrpSpPr/>
          <p:nvPr/>
        </p:nvGrpSpPr>
        <p:grpSpPr>
          <a:xfrm>
            <a:off x="528500" y="172863"/>
            <a:ext cx="2636700" cy="2892000"/>
            <a:chOff x="528500" y="639900"/>
            <a:chExt cx="2636700" cy="2892000"/>
          </a:xfrm>
        </p:grpSpPr>
        <p:sp>
          <p:nvSpPr>
            <p:cNvPr id="74" name="Google Shape;74;p15"/>
            <p:cNvSpPr/>
            <p:nvPr/>
          </p:nvSpPr>
          <p:spPr>
            <a:xfrm>
              <a:off x="528500" y="639900"/>
              <a:ext cx="2636700" cy="28920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849500" y="690325"/>
              <a:ext cx="19947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3F3F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KEY LANGUAGES</a:t>
              </a:r>
              <a:endParaRPr b="1" i="1" sz="1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76" name="Google Shape;76;p15"/>
            <p:cNvPicPr preferRelativeResize="0"/>
            <p:nvPr/>
          </p:nvPicPr>
          <p:blipFill rotWithShape="1">
            <a:blip r:embed="rId3">
              <a:alphaModFix/>
            </a:blip>
            <a:srcRect b="0" l="26682" r="26316" t="0"/>
            <a:stretch/>
          </p:blipFill>
          <p:spPr>
            <a:xfrm>
              <a:off x="1349313" y="1631425"/>
              <a:ext cx="995075" cy="1058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" name="Google Shape;77;p15"/>
          <p:cNvGrpSpPr/>
          <p:nvPr/>
        </p:nvGrpSpPr>
        <p:grpSpPr>
          <a:xfrm>
            <a:off x="3253650" y="172863"/>
            <a:ext cx="2636700" cy="2892000"/>
            <a:chOff x="3253650" y="639900"/>
            <a:chExt cx="2636700" cy="2892000"/>
          </a:xfrm>
        </p:grpSpPr>
        <p:sp>
          <p:nvSpPr>
            <p:cNvPr id="78" name="Google Shape;78;p15"/>
            <p:cNvSpPr/>
            <p:nvPr/>
          </p:nvSpPr>
          <p:spPr>
            <a:xfrm>
              <a:off x="3253650" y="639900"/>
              <a:ext cx="2636700" cy="28920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3624901" y="690325"/>
              <a:ext cx="18942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3F3F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DATA ANALYSIS</a:t>
              </a:r>
              <a:endParaRPr b="1" i="1" sz="1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80" name="Google Shape;80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44550" y="1597563"/>
              <a:ext cx="1654912" cy="97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15"/>
          <p:cNvSpPr/>
          <p:nvPr/>
        </p:nvSpPr>
        <p:spPr>
          <a:xfrm>
            <a:off x="5978800" y="172863"/>
            <a:ext cx="2636700" cy="2892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5"/>
          <p:cNvGrpSpPr/>
          <p:nvPr/>
        </p:nvGrpSpPr>
        <p:grpSpPr>
          <a:xfrm>
            <a:off x="528450" y="3138188"/>
            <a:ext cx="8087100" cy="1299900"/>
            <a:chOff x="528450" y="3605225"/>
            <a:chExt cx="8087100" cy="1299900"/>
          </a:xfrm>
        </p:grpSpPr>
        <p:sp>
          <p:nvSpPr>
            <p:cNvPr id="83" name="Google Shape;83;p15"/>
            <p:cNvSpPr/>
            <p:nvPr/>
          </p:nvSpPr>
          <p:spPr>
            <a:xfrm>
              <a:off x="528450" y="3605225"/>
              <a:ext cx="8087100" cy="12999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3293475" y="3687775"/>
              <a:ext cx="27252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3F3F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ESSENTIAL RESOURCES</a:t>
              </a:r>
              <a:endParaRPr b="1" i="1" sz="1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85" name="Google Shape;85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80400" y="3903900"/>
              <a:ext cx="1405174" cy="702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44962" y="3900941"/>
              <a:ext cx="713225" cy="7084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15"/>
          <p:cNvSpPr txBox="1"/>
          <p:nvPr/>
        </p:nvSpPr>
        <p:spPr>
          <a:xfrm>
            <a:off x="5978800" y="223288"/>
            <a:ext cx="2636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VISUALIZATION TOOLS</a:t>
            </a:r>
            <a:endParaRPr b="1" i="1" sz="1800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6826150" y="995925"/>
            <a:ext cx="942000" cy="483900"/>
          </a:xfrm>
          <a:prstGeom prst="roundRect">
            <a:avLst>
              <a:gd fmla="val 5615" name="adj"/>
            </a:avLst>
          </a:prstGeom>
          <a:solidFill>
            <a:srgbClr val="0423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6725200" y="1018725"/>
            <a:ext cx="1143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9DAF8"/>
                </a:solidFill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 b="1" sz="1600">
              <a:solidFill>
                <a:srgbClr val="C9DAF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7">
            <a:alphaModFix/>
          </a:blip>
          <a:srcRect b="40758" l="0" r="0" t="0"/>
          <a:stretch/>
        </p:blipFill>
        <p:spPr>
          <a:xfrm>
            <a:off x="0" y="4593650"/>
            <a:ext cx="713225" cy="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84016" y="1928276"/>
            <a:ext cx="1826271" cy="4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750" y="1884979"/>
            <a:ext cx="1530501" cy="137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b="40758" l="0" r="0" t="0"/>
          <a:stretch/>
        </p:blipFill>
        <p:spPr>
          <a:xfrm>
            <a:off x="0" y="4593650"/>
            <a:ext cx="713225" cy="5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40758" l="0" r="0" t="0"/>
          <a:stretch/>
        </p:blipFill>
        <p:spPr>
          <a:xfrm>
            <a:off x="0" y="4593650"/>
            <a:ext cx="713225" cy="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1071563"/>
            <a:ext cx="571500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8082600" y="4712100"/>
            <a:ext cx="10614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Click here!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062038"/>
            <a:ext cx="5486400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40758" l="0" r="0" t="0"/>
          <a:stretch/>
        </p:blipFill>
        <p:spPr>
          <a:xfrm>
            <a:off x="0" y="4593650"/>
            <a:ext cx="713225" cy="5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475" y="1049200"/>
            <a:ext cx="4603050" cy="30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 rotWithShape="1">
          <a:blip r:embed="rId4">
            <a:alphaModFix/>
          </a:blip>
          <a:srcRect b="40758" l="0" r="0" t="0"/>
          <a:stretch/>
        </p:blipFill>
        <p:spPr>
          <a:xfrm>
            <a:off x="0" y="4593650"/>
            <a:ext cx="713225" cy="5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40758" l="0" r="0" t="0"/>
          <a:stretch/>
        </p:blipFill>
        <p:spPr>
          <a:xfrm>
            <a:off x="0" y="4593650"/>
            <a:ext cx="713225" cy="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20"/>
          <p:cNvGrpSpPr/>
          <p:nvPr/>
        </p:nvGrpSpPr>
        <p:grpSpPr>
          <a:xfrm>
            <a:off x="1701164" y="476037"/>
            <a:ext cx="5741676" cy="4191425"/>
            <a:chOff x="1701164" y="476037"/>
            <a:chExt cx="5741676" cy="4191425"/>
          </a:xfrm>
        </p:grpSpPr>
        <p:pic>
          <p:nvPicPr>
            <p:cNvPr id="123" name="Google Shape;12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01164" y="476037"/>
              <a:ext cx="5741676" cy="4191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20"/>
            <p:cNvSpPr/>
            <p:nvPr/>
          </p:nvSpPr>
          <p:spPr>
            <a:xfrm>
              <a:off x="2980350" y="2815525"/>
              <a:ext cx="1194900" cy="58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40758" l="0" r="0" t="0"/>
          <a:stretch/>
        </p:blipFill>
        <p:spPr>
          <a:xfrm>
            <a:off x="0" y="4593650"/>
            <a:ext cx="713225" cy="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977" y="1288602"/>
            <a:ext cx="4166050" cy="25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