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9"/>
  </p:notesMasterIdLst>
  <p:sldIdLst>
    <p:sldId id="256" r:id="rId2"/>
    <p:sldId id="259" r:id="rId3"/>
    <p:sldId id="262" r:id="rId4"/>
    <p:sldId id="260" r:id="rId5"/>
    <p:sldId id="263" r:id="rId6"/>
    <p:sldId id="274" r:id="rId7"/>
    <p:sldId id="264" r:id="rId8"/>
    <p:sldId id="268" r:id="rId9"/>
    <p:sldId id="269" r:id="rId10"/>
    <p:sldId id="270" r:id="rId11"/>
    <p:sldId id="271" r:id="rId12"/>
    <p:sldId id="272" r:id="rId13"/>
    <p:sldId id="267" r:id="rId14"/>
    <p:sldId id="278" r:id="rId15"/>
    <p:sldId id="279" r:id="rId16"/>
    <p:sldId id="273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4660"/>
  </p:normalViewPr>
  <p:slideViewPr>
    <p:cSldViewPr snapToGrid="0">
      <p:cViewPr>
        <p:scale>
          <a:sx n="88" d="100"/>
          <a:sy n="88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FE7B8-101D-4354-8259-6EC4018D8880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3EBE1-9092-416E-9BCD-3946148F1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45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880-813D-4BE0-9DB7-EC77EA2781E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34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880-813D-4BE0-9DB7-EC77EA2781E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15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880-813D-4BE0-9DB7-EC77EA2781E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12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880-813D-4BE0-9DB7-EC77EA2781E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34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3753880-813D-4BE0-9DB7-EC77EA2781E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46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880-813D-4BE0-9DB7-EC77EA2781E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16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880-813D-4BE0-9DB7-EC77EA2781E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82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880-813D-4BE0-9DB7-EC77EA2781E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43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880-813D-4BE0-9DB7-EC77EA2781E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90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880-813D-4BE0-9DB7-EC77EA2781E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80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880-813D-4BE0-9DB7-EC77EA2781E9}" type="datetimeFigureOut">
              <a:rPr lang="en-IN" smtClean="0"/>
              <a:t>06-10-2022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56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3753880-813D-4BE0-9DB7-EC77EA2781E9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12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2E25-E602-1A4A-9BD7-3167B6043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3816" y="1432223"/>
            <a:ext cx="8344367" cy="2673246"/>
          </a:xfrm>
        </p:spPr>
        <p:txBody>
          <a:bodyPr/>
          <a:lstStyle/>
          <a:p>
            <a:r>
              <a:rPr lang="en-IN" sz="7200" u="sng" dirty="0"/>
              <a:t>Bank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5AF68-C721-5B93-2453-61159F55E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3816" y="3614679"/>
            <a:ext cx="2046203" cy="490790"/>
          </a:xfrm>
        </p:spPr>
        <p:txBody>
          <a:bodyPr/>
          <a:lstStyle/>
          <a:p>
            <a:r>
              <a:rPr lang="en-IN" b="1" u="sng" dirty="0"/>
              <a:t>Mini-Project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50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9372ADD-7EB0-8650-47F2-9731DB8462EE}"/>
              </a:ext>
            </a:extLst>
          </p:cNvPr>
          <p:cNvSpPr txBox="1"/>
          <p:nvPr/>
        </p:nvSpPr>
        <p:spPr>
          <a:xfrm>
            <a:off x="2915816" y="693919"/>
            <a:ext cx="636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Distribution of Customers age and their Estimated Salary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7D6B7-1C66-13FB-CE1E-4C914A27D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688" y="1611685"/>
            <a:ext cx="4095287" cy="36038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B871C7-1D92-FFC5-D2E1-7A53A1D93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652" y="1642461"/>
            <a:ext cx="4060314" cy="357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5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042024-BD90-F102-E396-D0288C583ABA}"/>
              </a:ext>
            </a:extLst>
          </p:cNvPr>
          <p:cNvSpPr txBox="1"/>
          <p:nvPr/>
        </p:nvSpPr>
        <p:spPr>
          <a:xfrm>
            <a:off x="3853543" y="5792690"/>
            <a:ext cx="59995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More People are form Germany who left.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Females are more likely to churn than 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Average balanced is more for who churn out. </a:t>
            </a:r>
          </a:p>
          <a:p>
            <a:r>
              <a:rPr lang="en-IN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3F8E54-53C2-88A9-95F1-3AC6E6D32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82" y="757154"/>
            <a:ext cx="7945142" cy="503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90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820B-5D2A-BFCC-8183-CFE14904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801" y="326011"/>
            <a:ext cx="2662397" cy="1008266"/>
          </a:xfrm>
        </p:spPr>
        <p:txBody>
          <a:bodyPr>
            <a:normAutofit/>
          </a:bodyPr>
          <a:lstStyle/>
          <a:p>
            <a:r>
              <a:rPr lang="en-IN" sz="3200" u="sng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8ED47-8CFE-D601-5629-9726F7A4F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64906"/>
            <a:ext cx="10058400" cy="4926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u="sng" dirty="0"/>
              <a:t>Logistic regression </a:t>
            </a:r>
            <a:r>
              <a:rPr lang="en-US" sz="1800" dirty="0"/>
              <a:t>is a model is a classification algorithm that assigns observations to a discrete set of values.</a:t>
            </a:r>
          </a:p>
          <a:p>
            <a:pPr marL="0" indent="0" algn="just">
              <a:buNone/>
            </a:pPr>
            <a:r>
              <a:rPr lang="en-US" sz="1800" b="1" u="sng" dirty="0"/>
              <a:t>Naive Bayes </a:t>
            </a:r>
            <a:r>
              <a:rPr lang="en-US" sz="1800" dirty="0"/>
              <a:t>Naive Bayes algorithm is a supervised learning algorithm, which is based on Bayes Theorem and used for solving classification problems.</a:t>
            </a:r>
            <a:endParaRPr lang="en-US" b="1" u="sng" dirty="0">
              <a:solidFill>
                <a:srgbClr val="57595D"/>
              </a:solidFill>
            </a:endParaRPr>
          </a:p>
          <a:p>
            <a:pPr marL="0" indent="0" algn="just">
              <a:buNone/>
            </a:pPr>
            <a:r>
              <a:rPr lang="en-US" sz="1800" b="1" u="sng" dirty="0"/>
              <a:t>Decision tree classifier </a:t>
            </a:r>
            <a:r>
              <a:rPr lang="en-US" sz="1800" dirty="0"/>
              <a:t>observes features of an object and trains a model in the structure of a tree to predict data in the future to produce meaningful continuous output.</a:t>
            </a:r>
          </a:p>
          <a:p>
            <a:pPr marL="0" indent="0" algn="just">
              <a:buNone/>
            </a:pPr>
            <a:r>
              <a:rPr lang="en-US" sz="1800" b="1" u="sng" dirty="0"/>
              <a:t>Random Forest classifier </a:t>
            </a:r>
            <a:r>
              <a:rPr lang="en-US" sz="1800" dirty="0"/>
              <a:t>uses ensemble learning method for classification. Ensemble learning method is a technique that combines predictions from multiple machine learning algorithms to make a more accurate prediction than a single model.</a:t>
            </a:r>
          </a:p>
          <a:p>
            <a:pPr marL="0" indent="0" algn="just">
              <a:buNone/>
            </a:pPr>
            <a:r>
              <a:rPr lang="en-US" sz="1800" b="1" u="sng" dirty="0"/>
              <a:t>Ada boost </a:t>
            </a:r>
            <a:r>
              <a:rPr lang="en-US" sz="1800" dirty="0"/>
              <a:t>stands for Adaptive Boosting and it is widely used ensemble learning algorithm in machine learning. All weak learners are boosted in sequentially.</a:t>
            </a:r>
          </a:p>
          <a:p>
            <a:pPr marL="0" indent="0" algn="just">
              <a:buNone/>
            </a:pPr>
            <a:r>
              <a:rPr lang="en-US" sz="1800" b="1" u="sng" dirty="0" err="1"/>
              <a:t>Knn</a:t>
            </a:r>
            <a:r>
              <a:rPr lang="en-US" sz="1800" b="1" u="sng" dirty="0"/>
              <a:t> classifier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42766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47F95D-391C-F392-11E8-48EF13EE6D31}"/>
              </a:ext>
            </a:extLst>
          </p:cNvPr>
          <p:cNvSpPr txBox="1"/>
          <p:nvPr/>
        </p:nvSpPr>
        <p:spPr>
          <a:xfrm>
            <a:off x="5209591" y="214432"/>
            <a:ext cx="177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B0BED-4EDF-8F1E-F861-59503BA18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62" y="3275957"/>
            <a:ext cx="4060109" cy="3450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FFD869-F221-D34F-44E4-DAC8AAEB0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69" y="3338683"/>
            <a:ext cx="3754022" cy="32565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DE118C-72D3-D8A5-17C6-7825D716F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353" y="868567"/>
            <a:ext cx="3582954" cy="22104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D26901-EBE3-111F-662F-DBBC04E68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3694" y="868567"/>
            <a:ext cx="3541497" cy="221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5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BBEB-0C93-741C-549B-6E844659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143" y="409987"/>
            <a:ext cx="2727711" cy="644372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ROC-CURVE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182B8D-2232-5D0D-0A8A-46C983A6A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96" y="1371600"/>
            <a:ext cx="8554607" cy="51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06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771A-2831-005E-BBFF-48150488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67" y="521954"/>
            <a:ext cx="7141091" cy="952282"/>
          </a:xfrm>
        </p:spPr>
        <p:txBody>
          <a:bodyPr>
            <a:normAutofit/>
          </a:bodyPr>
          <a:lstStyle/>
          <a:p>
            <a:r>
              <a:rPr lang="en-IN" sz="3200" u="sng" dirty="0"/>
              <a:t>Confusion Matrix and classification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31A59-2432-67C4-73C5-6BF13B7E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65" y="2388461"/>
            <a:ext cx="5697893" cy="284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1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7E62-D6E7-E629-8DA8-C886AF2C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552" y="456640"/>
            <a:ext cx="3240895" cy="961613"/>
          </a:xfrm>
        </p:spPr>
        <p:txBody>
          <a:bodyPr>
            <a:normAutofit/>
          </a:bodyPr>
          <a:lstStyle/>
          <a:p>
            <a:r>
              <a:rPr lang="en-IN" sz="4400" b="1" u="sng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502D4-3B51-EC9F-7F0B-7F1004CFC55E}"/>
              </a:ext>
            </a:extLst>
          </p:cNvPr>
          <p:cNvSpPr txBox="1"/>
          <p:nvPr/>
        </p:nvSpPr>
        <p:spPr>
          <a:xfrm>
            <a:off x="1352939" y="1720840"/>
            <a:ext cx="97411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By comparing all the models with their F1-score values and Accuracy we find that Ada Boost is best model which give better predictions. So, we consider AdaBoost as the best model for this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algn="just"/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Females are more likely to churn as compared to men. To avoid that provide some extra resources to the women.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order to retain its customers, Bank should provide extra resources, give some extra services and good discounts to them.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Old age customers are more in churn rate. So, to provide some pension schemes to them. </a:t>
            </a: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/>
          </a:p>
          <a:p>
            <a:pPr algn="just"/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6547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C4B7-9D10-D7BA-9AF9-FED6F58FF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160" y="2756916"/>
            <a:ext cx="2839679" cy="1344168"/>
          </a:xfrm>
        </p:spPr>
        <p:txBody>
          <a:bodyPr/>
          <a:lstStyle/>
          <a:p>
            <a:r>
              <a:rPr lang="en-IN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087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E37F-BA9A-DF8B-57D4-FFA70BCC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870" y="465972"/>
            <a:ext cx="3026260" cy="1157556"/>
          </a:xfrm>
        </p:spPr>
        <p:txBody>
          <a:bodyPr>
            <a:normAutofit/>
          </a:bodyPr>
          <a:lstStyle/>
          <a:p>
            <a:r>
              <a:rPr lang="en-IN" sz="4400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B7347-04E1-17B0-45F9-452D1A26B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21408"/>
            <a:ext cx="10058400" cy="4050792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One of the greatest challenges faced by service companies is to retain its customers.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More customers means more business and revenue to the company.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 cost involved in targeting new customers is a lot more than the effort to retain the existing ones.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Keeping this in mind, companies identify those customers who are likely to leave (churn). 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800" dirty="0">
              <a:latin typeface="+mn-lt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sz="1800" dirty="0">
              <a:latin typeface="+mn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41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CE65-6A6F-CE7D-0963-20BC0D2C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619" y="307351"/>
            <a:ext cx="3590762" cy="1609344"/>
          </a:xfrm>
        </p:spPr>
        <p:txBody>
          <a:bodyPr>
            <a:normAutofit/>
          </a:bodyPr>
          <a:lstStyle/>
          <a:p>
            <a:r>
              <a:rPr lang="en-IN" sz="3600" u="sng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326A18-6938-E831-C98B-CC99E3032961}"/>
              </a:ext>
            </a:extLst>
          </p:cNvPr>
          <p:cNvSpPr txBox="1"/>
          <p:nvPr/>
        </p:nvSpPr>
        <p:spPr>
          <a:xfrm>
            <a:off x="1175657" y="2010001"/>
            <a:ext cx="10058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Our main goal is to retain our customers who will leave the company. </a:t>
            </a: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In order to achieve this goal, a predictive model can be built to find out the </a:t>
            </a:r>
            <a:r>
              <a:rPr lang="en-US" dirty="0"/>
              <a:t>churn rate</a:t>
            </a:r>
            <a:r>
              <a:rPr lang="en-US" b="0" i="0" dirty="0">
                <a:effectLst/>
              </a:rPr>
              <a:t> of the customers </a:t>
            </a:r>
            <a:r>
              <a:rPr lang="en-IN" b="0" i="0" dirty="0">
                <a:effectLst/>
              </a:rPr>
              <a:t>who will leave the company.</a:t>
            </a:r>
          </a:p>
          <a:p>
            <a:pPr algn="just"/>
            <a:endParaRPr lang="en-US" b="0" i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 b="0" i="0" dirty="0">
                <a:effectLst/>
              </a:rPr>
              <a:t>hat are the key factors that can help us to retain our customers in order to increase</a:t>
            </a:r>
            <a:r>
              <a:rPr lang="en-US" dirty="0"/>
              <a:t> the business and revenue.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CEF6A-DAD3-ECE2-0040-5C279169A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09" y="4695825"/>
            <a:ext cx="21145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0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661-1770-F069-D890-F8A6F4C2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75" y="209098"/>
            <a:ext cx="894215" cy="532405"/>
          </a:xfrm>
        </p:spPr>
        <p:txBody>
          <a:bodyPr>
            <a:normAutofit/>
          </a:bodyPr>
          <a:lstStyle/>
          <a:p>
            <a:r>
              <a:rPr lang="en-IN" sz="3200" u="sng" dirty="0"/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E8B88-B857-16C1-F8EF-672BA49D6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810" y="1415457"/>
            <a:ext cx="6349191" cy="478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7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25C6-1A19-26C5-C7FF-49E830A5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890" y="372666"/>
            <a:ext cx="3166219" cy="672364"/>
          </a:xfrm>
        </p:spPr>
        <p:txBody>
          <a:bodyPr>
            <a:normAutofit fontScale="90000"/>
          </a:bodyPr>
          <a:lstStyle/>
          <a:p>
            <a:r>
              <a:rPr lang="en-IN" sz="2800" b="1" u="sng" dirty="0"/>
              <a:t>Treatment on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6E541-C42A-27C4-8B0E-45BE104F4AA8}"/>
              </a:ext>
            </a:extLst>
          </p:cNvPr>
          <p:cNvSpPr txBox="1"/>
          <p:nvPr/>
        </p:nvSpPr>
        <p:spPr>
          <a:xfrm>
            <a:off x="1408921" y="1660849"/>
            <a:ext cx="937415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Missing value treatment: </a:t>
            </a:r>
            <a:r>
              <a:rPr lang="en-US" dirty="0"/>
              <a:t>There are no null values 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Duplicate values</a:t>
            </a:r>
            <a:r>
              <a:rPr lang="en-US" dirty="0"/>
              <a:t>: No duplicates are their.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Changes in Geography column</a:t>
            </a:r>
            <a:r>
              <a:rPr lang="en-US" dirty="0"/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'France', 'Spain', ‘ espanio ’, ‘ fra ', 'Germany', ‘ France ‘,                          'ger', ‘ spain ’ , ‘ Germany ', ‘ gernamy ', 'GERMANY’ 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Feature Selection </a:t>
            </a:r>
            <a:r>
              <a:rPr lang="en-US" dirty="0"/>
              <a:t>by finding the fscore</a:t>
            </a:r>
          </a:p>
          <a:p>
            <a:pPr algn="just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Hot-coding </a:t>
            </a:r>
            <a:r>
              <a:rPr lang="en-US" dirty="0"/>
              <a:t>to transform categorical data into numerical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19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361A-2D36-F9CA-24D2-7770A9A4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596" y="335343"/>
            <a:ext cx="3436807" cy="998935"/>
          </a:xfrm>
        </p:spPr>
        <p:txBody>
          <a:bodyPr>
            <a:normAutofit fontScale="90000"/>
          </a:bodyPr>
          <a:lstStyle/>
          <a:p>
            <a:r>
              <a:rPr lang="en-IN" sz="3600" u="sng" dirty="0"/>
              <a:t>MODEL BUILDING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063F31-BBCD-1639-60C0-3F9D26695C74}"/>
              </a:ext>
            </a:extLst>
          </p:cNvPr>
          <p:cNvSpPr txBox="1"/>
          <p:nvPr/>
        </p:nvSpPr>
        <p:spPr>
          <a:xfrm>
            <a:off x="1371600" y="1567543"/>
            <a:ext cx="9545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Summarize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structure (Type of data).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preprocessing(Missing value treatment , Feature Selection, Hot-coding, Data scaling).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Splitting of data into train and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Selecting right algorithm for model building.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E7BC71-1830-3B9B-6D6E-7B3796FDD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232" y="3875867"/>
            <a:ext cx="6098737" cy="298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50C4F3-FEF6-F232-4694-10404D88B17C}"/>
              </a:ext>
            </a:extLst>
          </p:cNvPr>
          <p:cNvSpPr txBox="1"/>
          <p:nvPr/>
        </p:nvSpPr>
        <p:spPr>
          <a:xfrm>
            <a:off x="1250301" y="5812971"/>
            <a:ext cx="94332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20% customers left the company.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55% are males and 45% are females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70%  are having the credit card.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7F0683-9BBC-7AB3-8E97-3C8DA4EFCBCF}"/>
              </a:ext>
            </a:extLst>
          </p:cNvPr>
          <p:cNvSpPr txBox="1"/>
          <p:nvPr/>
        </p:nvSpPr>
        <p:spPr>
          <a:xfrm>
            <a:off x="3125755" y="346474"/>
            <a:ext cx="5924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EDA(Exploratory data analysis)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B76AA7-47B9-F866-9078-62198FAAD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27" y="1600427"/>
            <a:ext cx="3048142" cy="32186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DA67F8-F257-C803-50D0-E97C1CC27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675" y="1600426"/>
            <a:ext cx="3048142" cy="3218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B1D8D1-F5EE-B0FF-A0E8-220A4D0A6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09" y="1644136"/>
            <a:ext cx="3048143" cy="321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0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E84E7C-0729-C038-7DA2-D36670C11296}"/>
              </a:ext>
            </a:extLst>
          </p:cNvPr>
          <p:cNvSpPr txBox="1"/>
          <p:nvPr/>
        </p:nvSpPr>
        <p:spPr>
          <a:xfrm>
            <a:off x="2575250" y="5604941"/>
            <a:ext cx="6851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Non-Active members are more chances to churn.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Customers who has 2 products are high chances to churn.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31EA02-1F78-34EE-AE8B-3009F09FE623}"/>
              </a:ext>
            </a:extLst>
          </p:cNvPr>
          <p:cNvSpPr txBox="1"/>
          <p:nvPr/>
        </p:nvSpPr>
        <p:spPr>
          <a:xfrm>
            <a:off x="4297937" y="991449"/>
            <a:ext cx="422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CD330E-FF14-952F-A374-F01FB3E77559}"/>
              </a:ext>
            </a:extLst>
          </p:cNvPr>
          <p:cNvSpPr txBox="1"/>
          <p:nvPr/>
        </p:nvSpPr>
        <p:spPr>
          <a:xfrm>
            <a:off x="2652821" y="507687"/>
            <a:ext cx="677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Churn rate of active members and having number of products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F7335D-D3DB-7EF1-B0DA-4F76083B8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392" y="1048664"/>
            <a:ext cx="8270750" cy="438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9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620040-29B0-A575-F4F4-63CDCADF43D3}"/>
              </a:ext>
            </a:extLst>
          </p:cNvPr>
          <p:cNvSpPr txBox="1"/>
          <p:nvPr/>
        </p:nvSpPr>
        <p:spPr>
          <a:xfrm>
            <a:off x="4737284" y="784683"/>
            <a:ext cx="298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Credit Score and Balance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F3622-693A-F979-C83F-1C6FD4B2BED5}"/>
              </a:ext>
            </a:extLst>
          </p:cNvPr>
          <p:cNvSpPr txBox="1"/>
          <p:nvPr/>
        </p:nvSpPr>
        <p:spPr>
          <a:xfrm>
            <a:off x="1399592" y="5762826"/>
            <a:ext cx="920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Customers who have low credit score are high in churn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Customers who have low in balance are high in churn rate.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2A5B4F-0FA2-CA96-D373-9E34C1298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42" y="1467169"/>
            <a:ext cx="8855315" cy="36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94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5439</TotalTime>
  <Words>630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Rockwell</vt:lpstr>
      <vt:lpstr>Rockwell Condensed</vt:lpstr>
      <vt:lpstr>Wingdings</vt:lpstr>
      <vt:lpstr>Wood Type</vt:lpstr>
      <vt:lpstr>Bank churn Prediction</vt:lpstr>
      <vt:lpstr>Introduction</vt:lpstr>
      <vt:lpstr>Problem Statement</vt:lpstr>
      <vt:lpstr>Data</vt:lpstr>
      <vt:lpstr>Treatment on data</vt:lpstr>
      <vt:lpstr>MODEL BUILDING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Building</vt:lpstr>
      <vt:lpstr>PowerPoint Presentation</vt:lpstr>
      <vt:lpstr>ROC-CURVE</vt:lpstr>
      <vt:lpstr>Confusion Matrix and classification report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store Sales</dc:title>
  <dc:creator>Aakash Yadav</dc:creator>
  <cp:lastModifiedBy>Aakash Yadav</cp:lastModifiedBy>
  <cp:revision>10</cp:revision>
  <dcterms:created xsi:type="dcterms:W3CDTF">2022-09-30T10:51:38Z</dcterms:created>
  <dcterms:modified xsi:type="dcterms:W3CDTF">2022-10-06T12:13:27Z</dcterms:modified>
</cp:coreProperties>
</file>