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80" r:id="rId7"/>
    <p:sldId id="263" r:id="rId8"/>
    <p:sldId id="264" r:id="rId9"/>
    <p:sldId id="284" r:id="rId10"/>
    <p:sldId id="265" r:id="rId11"/>
    <p:sldId id="289" r:id="rId12"/>
    <p:sldId id="266" r:id="rId13"/>
    <p:sldId id="267" r:id="rId14"/>
    <p:sldId id="270" r:id="rId15"/>
    <p:sldId id="268" r:id="rId16"/>
    <p:sldId id="269" r:id="rId17"/>
    <p:sldId id="283" r:id="rId18"/>
    <p:sldId id="271" r:id="rId19"/>
    <p:sldId id="286" r:id="rId20"/>
    <p:sldId id="273" r:id="rId21"/>
    <p:sldId id="285" r:id="rId22"/>
    <p:sldId id="275" r:id="rId23"/>
    <p:sldId id="287" r:id="rId24"/>
    <p:sldId id="290" r:id="rId25"/>
    <p:sldId id="293" r:id="rId26"/>
    <p:sldId id="278" r:id="rId27"/>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Lato" panose="020F0502020204030203" pitchFamily="34" charset="0"/>
      <p:regular r:id="rId33"/>
      <p:bold r:id="rId34"/>
      <p:italic r:id="rId35"/>
      <p:boldItalic r:id="rId36"/>
    </p:embeddedFont>
    <p:embeddedFont>
      <p:font typeface="Lato Light" panose="020F0502020204030203" pitchFamily="34" charset="0"/>
      <p:regular r:id="rId37"/>
      <p:bold r:id="rId38"/>
      <p:italic r:id="rId39"/>
      <p:boldItalic r:id="rId40"/>
    </p:embeddedFont>
    <p:embeddedFont>
      <p:font typeface="Montserrat" panose="00000500000000000000" pitchFamily="2" charset="0"/>
      <p:regular r:id="rId41"/>
      <p:bold r:id="rId42"/>
      <p:italic r:id="rId43"/>
      <p:boldItalic r:id="rId44"/>
    </p:embeddedFont>
    <p:embeddedFont>
      <p:font typeface="Open Sans SemiBold" panose="020B0706030804020204" pitchFamily="34" charset="0"/>
      <p:bold r:id="rId45"/>
      <p:boldItalic r:id="rId46"/>
    </p:embeddedFont>
    <p:embeddedFont>
      <p:font typeface="Poppins" panose="000005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h8uQPccA/85/bMbGgMw73PdVaHg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kash Yadav" initials="AY" lastIdx="1" clrIdx="0">
    <p:extLst>
      <p:ext uri="{19B8F6BF-5375-455C-9EA6-DF929625EA0E}">
        <p15:presenceInfo xmlns:p15="http://schemas.microsoft.com/office/powerpoint/2012/main" userId="8c2073a7ef8bd4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BFB40"/>
    <a:srgbClr val="6FA8DC"/>
    <a:srgbClr val="FFC000"/>
    <a:srgbClr val="B26644"/>
    <a:srgbClr val="F8F8F8"/>
    <a:srgbClr val="FF9933"/>
    <a:srgbClr val="FF3300"/>
    <a:srgbClr val="FF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FA7930-EF22-45EA-B1E0-A49ED5296422}">
  <a:tblStyle styleId="{01FA7930-EF22-45EA-B1E0-A49ED529642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80" d="100"/>
          <a:sy n="80" d="100"/>
        </p:scale>
        <p:origin x="77"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8" Type="http://customschemas.google.com/relationships/presentationmetadata" Target="metadata"/><Relationship Id="rId5" Type="http://schemas.openxmlformats.org/officeDocument/2006/relationships/slide" Target="slides/slide4.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font" Target="fonts/font1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AE594-93DD-4594-80F4-9B91F393D5B6}" type="doc">
      <dgm:prSet loTypeId="urn:microsoft.com/office/officeart/2005/8/layout/chevron1" loCatId="process" qsTypeId="urn:microsoft.com/office/officeart/2005/8/quickstyle/simple1" qsCatId="simple" csTypeId="urn:microsoft.com/office/officeart/2005/8/colors/accent1_2" csCatId="accent1" phldr="1"/>
      <dgm:spPr/>
    </dgm:pt>
    <dgm:pt modelId="{D4780904-E4F9-40F4-B928-2781E4AC6CB8}">
      <dgm:prSet phldrT="[Text]"/>
      <dgm:spPr/>
      <dgm:t>
        <a:bodyPr/>
        <a:lstStyle/>
        <a:p>
          <a:r>
            <a:rPr lang="en-IN" dirty="0"/>
            <a:t>Cleaning</a:t>
          </a:r>
        </a:p>
      </dgm:t>
    </dgm:pt>
    <dgm:pt modelId="{2D21ED5E-D903-4B65-99AC-8FBBDAE09F45}" type="parTrans" cxnId="{97FAA474-3FD9-49CF-A740-AE226BEBF049}">
      <dgm:prSet/>
      <dgm:spPr/>
      <dgm:t>
        <a:bodyPr/>
        <a:lstStyle/>
        <a:p>
          <a:endParaRPr lang="en-IN"/>
        </a:p>
      </dgm:t>
    </dgm:pt>
    <dgm:pt modelId="{455F95E9-F596-481F-ADA6-ACE3174F619F}" type="sibTrans" cxnId="{97FAA474-3FD9-49CF-A740-AE226BEBF049}">
      <dgm:prSet/>
      <dgm:spPr/>
      <dgm:t>
        <a:bodyPr/>
        <a:lstStyle/>
        <a:p>
          <a:endParaRPr lang="en-IN"/>
        </a:p>
      </dgm:t>
    </dgm:pt>
    <dgm:pt modelId="{E8A6923F-73F1-4FAA-8474-A7204FD7C5E5}">
      <dgm:prSet phldrT="[Text]"/>
      <dgm:spPr/>
      <dgm:t>
        <a:bodyPr/>
        <a:lstStyle/>
        <a:p>
          <a:r>
            <a:rPr lang="en-IN" dirty="0"/>
            <a:t>Tokenization</a:t>
          </a:r>
        </a:p>
      </dgm:t>
    </dgm:pt>
    <dgm:pt modelId="{93E91C90-C526-4098-9146-BAED4AA3FACB}" type="parTrans" cxnId="{071312B9-239B-4E08-9BEC-64695838CA83}">
      <dgm:prSet/>
      <dgm:spPr/>
      <dgm:t>
        <a:bodyPr/>
        <a:lstStyle/>
        <a:p>
          <a:endParaRPr lang="en-IN"/>
        </a:p>
      </dgm:t>
    </dgm:pt>
    <dgm:pt modelId="{482617A0-5483-400F-93C3-A0673C6216FF}" type="sibTrans" cxnId="{071312B9-239B-4E08-9BEC-64695838CA83}">
      <dgm:prSet/>
      <dgm:spPr/>
      <dgm:t>
        <a:bodyPr/>
        <a:lstStyle/>
        <a:p>
          <a:endParaRPr lang="en-IN"/>
        </a:p>
      </dgm:t>
    </dgm:pt>
    <dgm:pt modelId="{93ECC5A4-397B-4D80-A484-AE76D7DD3FC9}">
      <dgm:prSet phldrT="[Text]"/>
      <dgm:spPr/>
      <dgm:t>
        <a:bodyPr/>
        <a:lstStyle/>
        <a:p>
          <a:r>
            <a:rPr lang="en-IN" dirty="0"/>
            <a:t>Stopwords removal</a:t>
          </a:r>
        </a:p>
      </dgm:t>
    </dgm:pt>
    <dgm:pt modelId="{DF295A54-E00D-4829-B765-87C38A6138A2}" type="parTrans" cxnId="{F8D3564C-EC24-418F-A686-4F41102F4865}">
      <dgm:prSet/>
      <dgm:spPr/>
      <dgm:t>
        <a:bodyPr/>
        <a:lstStyle/>
        <a:p>
          <a:endParaRPr lang="en-IN"/>
        </a:p>
      </dgm:t>
    </dgm:pt>
    <dgm:pt modelId="{513AABBD-091F-435D-AD92-2BF884BF68C2}" type="sibTrans" cxnId="{F8D3564C-EC24-418F-A686-4F41102F4865}">
      <dgm:prSet/>
      <dgm:spPr/>
      <dgm:t>
        <a:bodyPr/>
        <a:lstStyle/>
        <a:p>
          <a:endParaRPr lang="en-IN"/>
        </a:p>
      </dgm:t>
    </dgm:pt>
    <dgm:pt modelId="{C28B6199-D13C-4C02-9CFF-1091853D31E7}">
      <dgm:prSet phldrT="[Text]"/>
      <dgm:spPr/>
      <dgm:t>
        <a:bodyPr/>
        <a:lstStyle/>
        <a:p>
          <a:r>
            <a:rPr lang="en-IN" dirty="0"/>
            <a:t>Lemmatization</a:t>
          </a:r>
        </a:p>
      </dgm:t>
    </dgm:pt>
    <dgm:pt modelId="{A1EE980E-9B1A-4C45-9F8B-4363AC3DCB22}" type="parTrans" cxnId="{CAB24080-F1EC-459C-A01B-FF27F57CDC9F}">
      <dgm:prSet/>
      <dgm:spPr/>
      <dgm:t>
        <a:bodyPr/>
        <a:lstStyle/>
        <a:p>
          <a:endParaRPr lang="en-IN"/>
        </a:p>
      </dgm:t>
    </dgm:pt>
    <dgm:pt modelId="{5E97E3BB-FAE4-4F57-A2D0-D2D6B68EF250}" type="sibTrans" cxnId="{CAB24080-F1EC-459C-A01B-FF27F57CDC9F}">
      <dgm:prSet/>
      <dgm:spPr/>
      <dgm:t>
        <a:bodyPr/>
        <a:lstStyle/>
        <a:p>
          <a:endParaRPr lang="en-IN"/>
        </a:p>
      </dgm:t>
    </dgm:pt>
    <dgm:pt modelId="{9A6EBEAF-358B-440A-AD0F-2C993084D470}" type="pres">
      <dgm:prSet presAssocID="{EA2AE594-93DD-4594-80F4-9B91F393D5B6}" presName="Name0" presStyleCnt="0">
        <dgm:presLayoutVars>
          <dgm:dir/>
          <dgm:animLvl val="lvl"/>
          <dgm:resizeHandles val="exact"/>
        </dgm:presLayoutVars>
      </dgm:prSet>
      <dgm:spPr/>
    </dgm:pt>
    <dgm:pt modelId="{CA1E4E03-446E-4EE9-8CA2-AEEB8FD75240}" type="pres">
      <dgm:prSet presAssocID="{D4780904-E4F9-40F4-B928-2781E4AC6CB8}" presName="parTxOnly" presStyleLbl="node1" presStyleIdx="0" presStyleCnt="4">
        <dgm:presLayoutVars>
          <dgm:chMax val="0"/>
          <dgm:chPref val="0"/>
          <dgm:bulletEnabled val="1"/>
        </dgm:presLayoutVars>
      </dgm:prSet>
      <dgm:spPr/>
    </dgm:pt>
    <dgm:pt modelId="{2E323B50-33AD-4810-AE5D-EDB3708C4170}" type="pres">
      <dgm:prSet presAssocID="{455F95E9-F596-481F-ADA6-ACE3174F619F}" presName="parTxOnlySpace" presStyleCnt="0"/>
      <dgm:spPr/>
    </dgm:pt>
    <dgm:pt modelId="{A98D3E61-3C7D-494A-8C11-D1240AA640CA}" type="pres">
      <dgm:prSet presAssocID="{E8A6923F-73F1-4FAA-8474-A7204FD7C5E5}" presName="parTxOnly" presStyleLbl="node1" presStyleIdx="1" presStyleCnt="4">
        <dgm:presLayoutVars>
          <dgm:chMax val="0"/>
          <dgm:chPref val="0"/>
          <dgm:bulletEnabled val="1"/>
        </dgm:presLayoutVars>
      </dgm:prSet>
      <dgm:spPr/>
    </dgm:pt>
    <dgm:pt modelId="{6276B409-D990-4EB3-AB64-09DBC54B413B}" type="pres">
      <dgm:prSet presAssocID="{482617A0-5483-400F-93C3-A0673C6216FF}" presName="parTxOnlySpace" presStyleCnt="0"/>
      <dgm:spPr/>
    </dgm:pt>
    <dgm:pt modelId="{242612D8-FAC1-4949-AA51-E05FCC50377F}" type="pres">
      <dgm:prSet presAssocID="{93ECC5A4-397B-4D80-A484-AE76D7DD3FC9}" presName="parTxOnly" presStyleLbl="node1" presStyleIdx="2" presStyleCnt="4">
        <dgm:presLayoutVars>
          <dgm:chMax val="0"/>
          <dgm:chPref val="0"/>
          <dgm:bulletEnabled val="1"/>
        </dgm:presLayoutVars>
      </dgm:prSet>
      <dgm:spPr/>
    </dgm:pt>
    <dgm:pt modelId="{B9C4D2AF-6029-4659-A805-147BD26D6F48}" type="pres">
      <dgm:prSet presAssocID="{513AABBD-091F-435D-AD92-2BF884BF68C2}" presName="parTxOnlySpace" presStyleCnt="0"/>
      <dgm:spPr/>
    </dgm:pt>
    <dgm:pt modelId="{060CD3E4-F5A5-4044-B7EA-6604619207CB}" type="pres">
      <dgm:prSet presAssocID="{C28B6199-D13C-4C02-9CFF-1091853D31E7}" presName="parTxOnly" presStyleLbl="node1" presStyleIdx="3" presStyleCnt="4">
        <dgm:presLayoutVars>
          <dgm:chMax val="0"/>
          <dgm:chPref val="0"/>
          <dgm:bulletEnabled val="1"/>
        </dgm:presLayoutVars>
      </dgm:prSet>
      <dgm:spPr/>
    </dgm:pt>
  </dgm:ptLst>
  <dgm:cxnLst>
    <dgm:cxn modelId="{9453DD0B-1A5F-4DA7-ACE9-620B037527A8}" type="presOf" srcId="{EA2AE594-93DD-4594-80F4-9B91F393D5B6}" destId="{9A6EBEAF-358B-440A-AD0F-2C993084D470}" srcOrd="0" destOrd="0" presId="urn:microsoft.com/office/officeart/2005/8/layout/chevron1"/>
    <dgm:cxn modelId="{F8D3564C-EC24-418F-A686-4F41102F4865}" srcId="{EA2AE594-93DD-4594-80F4-9B91F393D5B6}" destId="{93ECC5A4-397B-4D80-A484-AE76D7DD3FC9}" srcOrd="2" destOrd="0" parTransId="{DF295A54-E00D-4829-B765-87C38A6138A2}" sibTransId="{513AABBD-091F-435D-AD92-2BF884BF68C2}"/>
    <dgm:cxn modelId="{BF8C946C-27CD-4D31-929A-66D9EC37313F}" type="presOf" srcId="{D4780904-E4F9-40F4-B928-2781E4AC6CB8}" destId="{CA1E4E03-446E-4EE9-8CA2-AEEB8FD75240}" srcOrd="0" destOrd="0" presId="urn:microsoft.com/office/officeart/2005/8/layout/chevron1"/>
    <dgm:cxn modelId="{C2087571-4B40-4892-9C40-BE00DBE30DE6}" type="presOf" srcId="{C28B6199-D13C-4C02-9CFF-1091853D31E7}" destId="{060CD3E4-F5A5-4044-B7EA-6604619207CB}" srcOrd="0" destOrd="0" presId="urn:microsoft.com/office/officeart/2005/8/layout/chevron1"/>
    <dgm:cxn modelId="{97FAA474-3FD9-49CF-A740-AE226BEBF049}" srcId="{EA2AE594-93DD-4594-80F4-9B91F393D5B6}" destId="{D4780904-E4F9-40F4-B928-2781E4AC6CB8}" srcOrd="0" destOrd="0" parTransId="{2D21ED5E-D903-4B65-99AC-8FBBDAE09F45}" sibTransId="{455F95E9-F596-481F-ADA6-ACE3174F619F}"/>
    <dgm:cxn modelId="{CAB24080-F1EC-459C-A01B-FF27F57CDC9F}" srcId="{EA2AE594-93DD-4594-80F4-9B91F393D5B6}" destId="{C28B6199-D13C-4C02-9CFF-1091853D31E7}" srcOrd="3" destOrd="0" parTransId="{A1EE980E-9B1A-4C45-9F8B-4363AC3DCB22}" sibTransId="{5E97E3BB-FAE4-4F57-A2D0-D2D6B68EF250}"/>
    <dgm:cxn modelId="{071312B9-239B-4E08-9BEC-64695838CA83}" srcId="{EA2AE594-93DD-4594-80F4-9B91F393D5B6}" destId="{E8A6923F-73F1-4FAA-8474-A7204FD7C5E5}" srcOrd="1" destOrd="0" parTransId="{93E91C90-C526-4098-9146-BAED4AA3FACB}" sibTransId="{482617A0-5483-400F-93C3-A0673C6216FF}"/>
    <dgm:cxn modelId="{EBDAA5DC-AAD1-471C-BD91-09334C202971}" type="presOf" srcId="{E8A6923F-73F1-4FAA-8474-A7204FD7C5E5}" destId="{A98D3E61-3C7D-494A-8C11-D1240AA640CA}" srcOrd="0" destOrd="0" presId="urn:microsoft.com/office/officeart/2005/8/layout/chevron1"/>
    <dgm:cxn modelId="{4C0F80DF-B237-4A0B-81A8-12928F7F0821}" type="presOf" srcId="{93ECC5A4-397B-4D80-A484-AE76D7DD3FC9}" destId="{242612D8-FAC1-4949-AA51-E05FCC50377F}" srcOrd="0" destOrd="0" presId="urn:microsoft.com/office/officeart/2005/8/layout/chevron1"/>
    <dgm:cxn modelId="{80F4626E-3CC7-44CB-9A4E-C46073E6D257}" type="presParOf" srcId="{9A6EBEAF-358B-440A-AD0F-2C993084D470}" destId="{CA1E4E03-446E-4EE9-8CA2-AEEB8FD75240}" srcOrd="0" destOrd="0" presId="urn:microsoft.com/office/officeart/2005/8/layout/chevron1"/>
    <dgm:cxn modelId="{C75B661E-7A5C-434B-99C5-3F66D0572428}" type="presParOf" srcId="{9A6EBEAF-358B-440A-AD0F-2C993084D470}" destId="{2E323B50-33AD-4810-AE5D-EDB3708C4170}" srcOrd="1" destOrd="0" presId="urn:microsoft.com/office/officeart/2005/8/layout/chevron1"/>
    <dgm:cxn modelId="{EE3CBB4F-91DF-43F6-B845-BD6511BED7C3}" type="presParOf" srcId="{9A6EBEAF-358B-440A-AD0F-2C993084D470}" destId="{A98D3E61-3C7D-494A-8C11-D1240AA640CA}" srcOrd="2" destOrd="0" presId="urn:microsoft.com/office/officeart/2005/8/layout/chevron1"/>
    <dgm:cxn modelId="{07C64A58-7A68-45FB-B357-AAE613D08DA1}" type="presParOf" srcId="{9A6EBEAF-358B-440A-AD0F-2C993084D470}" destId="{6276B409-D990-4EB3-AB64-09DBC54B413B}" srcOrd="3" destOrd="0" presId="urn:microsoft.com/office/officeart/2005/8/layout/chevron1"/>
    <dgm:cxn modelId="{761631DF-7ED5-44C7-994E-92514C054457}" type="presParOf" srcId="{9A6EBEAF-358B-440A-AD0F-2C993084D470}" destId="{242612D8-FAC1-4949-AA51-E05FCC50377F}" srcOrd="4" destOrd="0" presId="urn:microsoft.com/office/officeart/2005/8/layout/chevron1"/>
    <dgm:cxn modelId="{3FBE6B6A-4786-4D30-B20D-2A9C547DDEFA}" type="presParOf" srcId="{9A6EBEAF-358B-440A-AD0F-2C993084D470}" destId="{B9C4D2AF-6029-4659-A805-147BD26D6F48}" srcOrd="5" destOrd="0" presId="urn:microsoft.com/office/officeart/2005/8/layout/chevron1"/>
    <dgm:cxn modelId="{672936EA-22E7-4CC1-A9E8-7D1B212BB5D2}" type="presParOf" srcId="{9A6EBEAF-358B-440A-AD0F-2C993084D470}" destId="{060CD3E4-F5A5-4044-B7EA-6604619207CB}" srcOrd="6"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F0198C-C468-4DAF-97E9-B6A4856D4674}" type="doc">
      <dgm:prSet loTypeId="urn:microsoft.com/office/officeart/2005/8/layout/vList3" loCatId="list" qsTypeId="urn:microsoft.com/office/officeart/2005/8/quickstyle/3d1" qsCatId="3D" csTypeId="urn:microsoft.com/office/officeart/2005/8/colors/colorful1" csCatId="colorful" phldr="1"/>
      <dgm:spPr/>
      <dgm:t>
        <a:bodyPr/>
        <a:lstStyle/>
        <a:p>
          <a:endParaRPr lang="en-IN"/>
        </a:p>
      </dgm:t>
    </dgm:pt>
    <dgm:pt modelId="{CE52423F-9E09-4664-9299-375A0DC5BCF0}">
      <dgm:prSet phldrT="[Text]"/>
      <dgm:spPr/>
      <dgm:t>
        <a:bodyPr/>
        <a:lstStyle/>
        <a:p>
          <a:pPr algn="l"/>
          <a:r>
            <a:rPr lang="en-US" b="1" dirty="0"/>
            <a:t>Packaging</a:t>
          </a:r>
        </a:p>
        <a:p>
          <a:pPr algn="l"/>
          <a:r>
            <a:rPr lang="en-US" dirty="0">
              <a:solidFill>
                <a:schemeClr val="tx1"/>
              </a:solidFill>
            </a:rPr>
            <a:t>no bad reviews on packaging : Damaged, broken, opened</a:t>
          </a:r>
          <a:endParaRPr lang="en-IN" dirty="0">
            <a:solidFill>
              <a:schemeClr val="tx1"/>
            </a:solidFill>
          </a:endParaRPr>
        </a:p>
      </dgm:t>
    </dgm:pt>
    <dgm:pt modelId="{F71734B7-0239-4D34-9AC8-2BADAD7D5CA4}" type="parTrans" cxnId="{7787A218-1EF9-4B78-A61D-2FCF07A73C77}">
      <dgm:prSet/>
      <dgm:spPr/>
      <dgm:t>
        <a:bodyPr/>
        <a:lstStyle/>
        <a:p>
          <a:endParaRPr lang="en-IN"/>
        </a:p>
      </dgm:t>
    </dgm:pt>
    <dgm:pt modelId="{242DCCFD-D57F-4195-8944-9AC68CAACF6E}" type="sibTrans" cxnId="{7787A218-1EF9-4B78-A61D-2FCF07A73C77}">
      <dgm:prSet/>
      <dgm:spPr/>
      <dgm:t>
        <a:bodyPr/>
        <a:lstStyle/>
        <a:p>
          <a:endParaRPr lang="en-IN"/>
        </a:p>
      </dgm:t>
    </dgm:pt>
    <dgm:pt modelId="{2CAE49C6-0403-44CE-92CD-76A7EF5546E3}">
      <dgm:prSet phldrT="[Text]"/>
      <dgm:spPr/>
      <dgm:t>
        <a:bodyPr/>
        <a:lstStyle/>
        <a:p>
          <a:pPr algn="l"/>
          <a:r>
            <a:rPr lang="en-US" b="1" dirty="0"/>
            <a:t>Logistics(Delivery)</a:t>
          </a:r>
        </a:p>
        <a:p>
          <a:pPr algn="l"/>
          <a:r>
            <a:rPr lang="en-US" dirty="0">
              <a:solidFill>
                <a:schemeClr val="tx1"/>
              </a:solidFill>
            </a:rPr>
            <a:t>no bad reviews on Logistics:</a:t>
          </a:r>
        </a:p>
        <a:p>
          <a:pPr algn="l"/>
          <a:r>
            <a:rPr lang="en-US" dirty="0">
              <a:solidFill>
                <a:schemeClr val="tx1"/>
              </a:solidFill>
            </a:rPr>
            <a:t>Delayed, time, late</a:t>
          </a:r>
          <a:endParaRPr lang="en-IN" dirty="0">
            <a:solidFill>
              <a:schemeClr val="tx1"/>
            </a:solidFill>
          </a:endParaRPr>
        </a:p>
      </dgm:t>
    </dgm:pt>
    <dgm:pt modelId="{414FC006-B500-4ECC-9393-89E7C17C0E73}" type="parTrans" cxnId="{F7D205EE-6B09-4B23-A86E-D5073057D812}">
      <dgm:prSet/>
      <dgm:spPr/>
      <dgm:t>
        <a:bodyPr/>
        <a:lstStyle/>
        <a:p>
          <a:endParaRPr lang="en-IN"/>
        </a:p>
      </dgm:t>
    </dgm:pt>
    <dgm:pt modelId="{726388DE-2273-432C-A466-DEAE84D3284A}" type="sibTrans" cxnId="{F7D205EE-6B09-4B23-A86E-D5073057D812}">
      <dgm:prSet/>
      <dgm:spPr/>
      <dgm:t>
        <a:bodyPr/>
        <a:lstStyle/>
        <a:p>
          <a:endParaRPr lang="en-IN"/>
        </a:p>
      </dgm:t>
    </dgm:pt>
    <dgm:pt modelId="{1E7BD5DD-91D4-4A06-BC30-8342A4F787B8}">
      <dgm:prSet phldrT="[Text]"/>
      <dgm:spPr/>
      <dgm:t>
        <a:bodyPr/>
        <a:lstStyle/>
        <a:p>
          <a:pPr algn="l"/>
          <a:r>
            <a:rPr lang="en-US" b="1" dirty="0"/>
            <a:t>Cost</a:t>
          </a:r>
        </a:p>
        <a:p>
          <a:pPr algn="l"/>
          <a:r>
            <a:rPr lang="en-US" dirty="0">
              <a:solidFill>
                <a:schemeClr val="tx1"/>
              </a:solidFill>
            </a:rPr>
            <a:t>bad reviews on Cost:</a:t>
          </a:r>
        </a:p>
        <a:p>
          <a:pPr algn="l"/>
          <a:r>
            <a:rPr lang="en-US" dirty="0">
              <a:solidFill>
                <a:schemeClr val="tx1"/>
              </a:solidFill>
            </a:rPr>
            <a:t>Expensive, costly</a:t>
          </a:r>
        </a:p>
      </dgm:t>
    </dgm:pt>
    <dgm:pt modelId="{8F68CD44-A4CC-46E1-8140-9C784F32BE40}" type="parTrans" cxnId="{FE9EADD9-D716-4ED6-9331-9B15FC9171AB}">
      <dgm:prSet/>
      <dgm:spPr/>
      <dgm:t>
        <a:bodyPr/>
        <a:lstStyle/>
        <a:p>
          <a:endParaRPr lang="en-IN"/>
        </a:p>
      </dgm:t>
    </dgm:pt>
    <dgm:pt modelId="{889C8CD6-29CD-40AA-BACD-86ED013C2007}" type="sibTrans" cxnId="{FE9EADD9-D716-4ED6-9331-9B15FC9171AB}">
      <dgm:prSet/>
      <dgm:spPr/>
      <dgm:t>
        <a:bodyPr/>
        <a:lstStyle/>
        <a:p>
          <a:endParaRPr lang="en-IN"/>
        </a:p>
      </dgm:t>
    </dgm:pt>
    <dgm:pt modelId="{7E852DE7-22F1-4A93-94EB-DF2BC403A995}">
      <dgm:prSet phldrT="[Text]"/>
      <dgm:spPr/>
      <dgm:t>
        <a:bodyPr/>
        <a:lstStyle/>
        <a:p>
          <a:pPr algn="l"/>
          <a:r>
            <a:rPr lang="en-US" b="1" dirty="0"/>
            <a:t>Product and Quality</a:t>
          </a:r>
        </a:p>
        <a:p>
          <a:pPr algn="l"/>
          <a:r>
            <a:rPr lang="en-US" dirty="0">
              <a:solidFill>
                <a:schemeClr val="tx1"/>
              </a:solidFill>
            </a:rPr>
            <a:t>Words like: Shape, dirty, crappy,</a:t>
          </a:r>
        </a:p>
        <a:p>
          <a:pPr algn="l"/>
          <a:r>
            <a:rPr lang="en-US" dirty="0">
              <a:solidFill>
                <a:schemeClr val="tx1"/>
              </a:solidFill>
            </a:rPr>
            <a:t>Smelly, inaccurate scale</a:t>
          </a:r>
        </a:p>
      </dgm:t>
    </dgm:pt>
    <dgm:pt modelId="{FC107DCA-244D-4FE0-87A2-4939A364B69C}" type="parTrans" cxnId="{C597AE46-CAAC-4487-AF65-144A836BF6F1}">
      <dgm:prSet/>
      <dgm:spPr/>
      <dgm:t>
        <a:bodyPr/>
        <a:lstStyle/>
        <a:p>
          <a:endParaRPr lang="en-IN"/>
        </a:p>
      </dgm:t>
    </dgm:pt>
    <dgm:pt modelId="{7B762844-128A-4ACA-8E55-BE441BA1DFD3}" type="sibTrans" cxnId="{C597AE46-CAAC-4487-AF65-144A836BF6F1}">
      <dgm:prSet/>
      <dgm:spPr/>
      <dgm:t>
        <a:bodyPr/>
        <a:lstStyle/>
        <a:p>
          <a:endParaRPr lang="en-IN"/>
        </a:p>
      </dgm:t>
    </dgm:pt>
    <dgm:pt modelId="{C7F06345-82C8-41E5-A928-DB551F9123F3}" type="pres">
      <dgm:prSet presAssocID="{2FF0198C-C468-4DAF-97E9-B6A4856D4674}" presName="linearFlow" presStyleCnt="0">
        <dgm:presLayoutVars>
          <dgm:dir/>
          <dgm:resizeHandles val="exact"/>
        </dgm:presLayoutVars>
      </dgm:prSet>
      <dgm:spPr/>
    </dgm:pt>
    <dgm:pt modelId="{1EB7BE2B-39AF-44FC-9654-F6B343117943}" type="pres">
      <dgm:prSet presAssocID="{CE52423F-9E09-4664-9299-375A0DC5BCF0}" presName="composite" presStyleCnt="0"/>
      <dgm:spPr/>
    </dgm:pt>
    <dgm:pt modelId="{C528BFF1-B4DD-4C6D-ABD8-8C3B997BC772}" type="pres">
      <dgm:prSet presAssocID="{CE52423F-9E09-4664-9299-375A0DC5BCF0}" presName="imgShp" presStyleLbl="fgImgPlace1" presStyleIdx="0" presStyleCnt="4" custScaleX="107488" custScaleY="105217" custLinFactNeighborX="-4134" custLinFactNeighborY="-1263"/>
      <dgm:spPr>
        <a:solidFill>
          <a:srgbClr val="3BFB40"/>
        </a:solidFill>
      </dgm:spPr>
    </dgm:pt>
    <dgm:pt modelId="{5941BCD3-FFFC-4D8E-8B97-367974BCBFC2}" type="pres">
      <dgm:prSet presAssocID="{CE52423F-9E09-4664-9299-375A0DC5BCF0}" presName="txShp" presStyleLbl="node1" presStyleIdx="0" presStyleCnt="4">
        <dgm:presLayoutVars>
          <dgm:bulletEnabled val="1"/>
        </dgm:presLayoutVars>
      </dgm:prSet>
      <dgm:spPr/>
    </dgm:pt>
    <dgm:pt modelId="{8DB24689-5A0D-4EA9-94DD-D1F05968FE37}" type="pres">
      <dgm:prSet presAssocID="{242DCCFD-D57F-4195-8944-9AC68CAACF6E}" presName="spacing" presStyleCnt="0"/>
      <dgm:spPr/>
    </dgm:pt>
    <dgm:pt modelId="{1778EF30-DA53-4A71-A038-39232B4B27C4}" type="pres">
      <dgm:prSet presAssocID="{2CAE49C6-0403-44CE-92CD-76A7EF5546E3}" presName="composite" presStyleCnt="0"/>
      <dgm:spPr/>
    </dgm:pt>
    <dgm:pt modelId="{D8ED5CE7-2988-4F76-9D54-BABA6BC81375}" type="pres">
      <dgm:prSet presAssocID="{2CAE49C6-0403-44CE-92CD-76A7EF5546E3}" presName="imgShp" presStyleLbl="fgImgPlace1" presStyleIdx="1" presStyleCnt="4"/>
      <dgm:spPr>
        <a:solidFill>
          <a:srgbClr val="3BFB40"/>
        </a:solidFill>
      </dgm:spPr>
    </dgm:pt>
    <dgm:pt modelId="{B20234A8-56F1-4754-844F-F532462769BA}" type="pres">
      <dgm:prSet presAssocID="{2CAE49C6-0403-44CE-92CD-76A7EF5546E3}" presName="txShp" presStyleLbl="node1" presStyleIdx="1" presStyleCnt="4" custLinFactNeighborX="529" custLinFactNeighborY="0">
        <dgm:presLayoutVars>
          <dgm:bulletEnabled val="1"/>
        </dgm:presLayoutVars>
      </dgm:prSet>
      <dgm:spPr/>
    </dgm:pt>
    <dgm:pt modelId="{3DF28996-5177-45BE-9A38-446BE56B76E6}" type="pres">
      <dgm:prSet presAssocID="{726388DE-2273-432C-A466-DEAE84D3284A}" presName="spacing" presStyleCnt="0"/>
      <dgm:spPr/>
    </dgm:pt>
    <dgm:pt modelId="{FED55750-483E-495B-9811-716D93DC99BB}" type="pres">
      <dgm:prSet presAssocID="{1E7BD5DD-91D4-4A06-BC30-8342A4F787B8}" presName="composite" presStyleCnt="0"/>
      <dgm:spPr/>
    </dgm:pt>
    <dgm:pt modelId="{2B06B671-AD1D-4798-A5D6-2D2B2961633C}" type="pres">
      <dgm:prSet presAssocID="{1E7BD5DD-91D4-4A06-BC30-8342A4F787B8}" presName="imgShp" presStyleLbl="fgImgPlace1" presStyleIdx="2" presStyleCnt="4"/>
      <dgm:spPr>
        <a:solidFill>
          <a:srgbClr val="FF0000"/>
        </a:solidFill>
      </dgm:spPr>
    </dgm:pt>
    <dgm:pt modelId="{1AB77D1D-636E-4F08-8B25-54E1CABBCB1D}" type="pres">
      <dgm:prSet presAssocID="{1E7BD5DD-91D4-4A06-BC30-8342A4F787B8}" presName="txShp" presStyleLbl="node1" presStyleIdx="2" presStyleCnt="4" custLinFactNeighborX="352" custLinFactNeighborY="1899">
        <dgm:presLayoutVars>
          <dgm:bulletEnabled val="1"/>
        </dgm:presLayoutVars>
      </dgm:prSet>
      <dgm:spPr/>
    </dgm:pt>
    <dgm:pt modelId="{1C5397CE-4317-4786-A621-21B920C03D00}" type="pres">
      <dgm:prSet presAssocID="{889C8CD6-29CD-40AA-BACD-86ED013C2007}" presName="spacing" presStyleCnt="0"/>
      <dgm:spPr/>
    </dgm:pt>
    <dgm:pt modelId="{9C035170-9FBE-4DF6-9674-0BF14223C3F1}" type="pres">
      <dgm:prSet presAssocID="{7E852DE7-22F1-4A93-94EB-DF2BC403A995}" presName="composite" presStyleCnt="0"/>
      <dgm:spPr/>
    </dgm:pt>
    <dgm:pt modelId="{327C72F0-681C-4E9F-8C8D-51C0B2AE2CD8}" type="pres">
      <dgm:prSet presAssocID="{7E852DE7-22F1-4A93-94EB-DF2BC403A995}" presName="imgShp" presStyleLbl="fgImgPlace1" presStyleIdx="3" presStyleCnt="4"/>
      <dgm:spPr>
        <a:solidFill>
          <a:srgbClr val="FF0000"/>
        </a:solidFill>
      </dgm:spPr>
    </dgm:pt>
    <dgm:pt modelId="{7F432B8B-C3AF-4436-8E70-58A3AACF8E88}" type="pres">
      <dgm:prSet presAssocID="{7E852DE7-22F1-4A93-94EB-DF2BC403A995}" presName="txShp" presStyleLbl="node1" presStyleIdx="3" presStyleCnt="4" custLinFactNeighborX="352" custLinFactNeighborY="1899">
        <dgm:presLayoutVars>
          <dgm:bulletEnabled val="1"/>
        </dgm:presLayoutVars>
      </dgm:prSet>
      <dgm:spPr/>
    </dgm:pt>
  </dgm:ptLst>
  <dgm:cxnLst>
    <dgm:cxn modelId="{7787A218-1EF9-4B78-A61D-2FCF07A73C77}" srcId="{2FF0198C-C468-4DAF-97E9-B6A4856D4674}" destId="{CE52423F-9E09-4664-9299-375A0DC5BCF0}" srcOrd="0" destOrd="0" parTransId="{F71734B7-0239-4D34-9AC8-2BADAD7D5CA4}" sibTransId="{242DCCFD-D57F-4195-8944-9AC68CAACF6E}"/>
    <dgm:cxn modelId="{04C7B02F-40F0-4BB8-967B-073406AF4D80}" type="presOf" srcId="{2FF0198C-C468-4DAF-97E9-B6A4856D4674}" destId="{C7F06345-82C8-41E5-A928-DB551F9123F3}" srcOrd="0" destOrd="0" presId="urn:microsoft.com/office/officeart/2005/8/layout/vList3"/>
    <dgm:cxn modelId="{C597AE46-CAAC-4487-AF65-144A836BF6F1}" srcId="{2FF0198C-C468-4DAF-97E9-B6A4856D4674}" destId="{7E852DE7-22F1-4A93-94EB-DF2BC403A995}" srcOrd="3" destOrd="0" parTransId="{FC107DCA-244D-4FE0-87A2-4939A364B69C}" sibTransId="{7B762844-128A-4ACA-8E55-BE441BA1DFD3}"/>
    <dgm:cxn modelId="{1C36CF6A-AE50-4351-B8A8-8FC9DC7A02E7}" type="presOf" srcId="{1E7BD5DD-91D4-4A06-BC30-8342A4F787B8}" destId="{1AB77D1D-636E-4F08-8B25-54E1CABBCB1D}" srcOrd="0" destOrd="0" presId="urn:microsoft.com/office/officeart/2005/8/layout/vList3"/>
    <dgm:cxn modelId="{961B6C6C-3BEC-4655-9CBB-D7664A14E0D3}" type="presOf" srcId="{CE52423F-9E09-4664-9299-375A0DC5BCF0}" destId="{5941BCD3-FFFC-4D8E-8B97-367974BCBFC2}" srcOrd="0" destOrd="0" presId="urn:microsoft.com/office/officeart/2005/8/layout/vList3"/>
    <dgm:cxn modelId="{FE9EADD9-D716-4ED6-9331-9B15FC9171AB}" srcId="{2FF0198C-C468-4DAF-97E9-B6A4856D4674}" destId="{1E7BD5DD-91D4-4A06-BC30-8342A4F787B8}" srcOrd="2" destOrd="0" parTransId="{8F68CD44-A4CC-46E1-8140-9C784F32BE40}" sibTransId="{889C8CD6-29CD-40AA-BACD-86ED013C2007}"/>
    <dgm:cxn modelId="{E284B4DA-60A3-4016-A3FC-2F6BC4A01CD6}" type="presOf" srcId="{7E852DE7-22F1-4A93-94EB-DF2BC403A995}" destId="{7F432B8B-C3AF-4436-8E70-58A3AACF8E88}" srcOrd="0" destOrd="0" presId="urn:microsoft.com/office/officeart/2005/8/layout/vList3"/>
    <dgm:cxn modelId="{F7D205EE-6B09-4B23-A86E-D5073057D812}" srcId="{2FF0198C-C468-4DAF-97E9-B6A4856D4674}" destId="{2CAE49C6-0403-44CE-92CD-76A7EF5546E3}" srcOrd="1" destOrd="0" parTransId="{414FC006-B500-4ECC-9393-89E7C17C0E73}" sibTransId="{726388DE-2273-432C-A466-DEAE84D3284A}"/>
    <dgm:cxn modelId="{1AC2D9F6-1490-45B2-9380-0A009E8264A9}" type="presOf" srcId="{2CAE49C6-0403-44CE-92CD-76A7EF5546E3}" destId="{B20234A8-56F1-4754-844F-F532462769BA}" srcOrd="0" destOrd="0" presId="urn:microsoft.com/office/officeart/2005/8/layout/vList3"/>
    <dgm:cxn modelId="{F13C58E3-0B55-4AB6-9221-7218CB491627}" type="presParOf" srcId="{C7F06345-82C8-41E5-A928-DB551F9123F3}" destId="{1EB7BE2B-39AF-44FC-9654-F6B343117943}" srcOrd="0" destOrd="0" presId="urn:microsoft.com/office/officeart/2005/8/layout/vList3"/>
    <dgm:cxn modelId="{43D1D947-1056-4488-87D4-D6BDDDF98151}" type="presParOf" srcId="{1EB7BE2B-39AF-44FC-9654-F6B343117943}" destId="{C528BFF1-B4DD-4C6D-ABD8-8C3B997BC772}" srcOrd="0" destOrd="0" presId="urn:microsoft.com/office/officeart/2005/8/layout/vList3"/>
    <dgm:cxn modelId="{0F705158-BFE7-4335-BCCD-C0037D7EA1C2}" type="presParOf" srcId="{1EB7BE2B-39AF-44FC-9654-F6B343117943}" destId="{5941BCD3-FFFC-4D8E-8B97-367974BCBFC2}" srcOrd="1" destOrd="0" presId="urn:microsoft.com/office/officeart/2005/8/layout/vList3"/>
    <dgm:cxn modelId="{A5B26B1F-A2B0-4993-8FAF-1D5CFACCB964}" type="presParOf" srcId="{C7F06345-82C8-41E5-A928-DB551F9123F3}" destId="{8DB24689-5A0D-4EA9-94DD-D1F05968FE37}" srcOrd="1" destOrd="0" presId="urn:microsoft.com/office/officeart/2005/8/layout/vList3"/>
    <dgm:cxn modelId="{F3362586-A675-4E02-B77C-9F9B7867AF69}" type="presParOf" srcId="{C7F06345-82C8-41E5-A928-DB551F9123F3}" destId="{1778EF30-DA53-4A71-A038-39232B4B27C4}" srcOrd="2" destOrd="0" presId="urn:microsoft.com/office/officeart/2005/8/layout/vList3"/>
    <dgm:cxn modelId="{1C5E1AA5-4E05-45E9-AF1B-554B986D162D}" type="presParOf" srcId="{1778EF30-DA53-4A71-A038-39232B4B27C4}" destId="{D8ED5CE7-2988-4F76-9D54-BABA6BC81375}" srcOrd="0" destOrd="0" presId="urn:microsoft.com/office/officeart/2005/8/layout/vList3"/>
    <dgm:cxn modelId="{C3B8731D-1FC5-4F46-A246-E5D62F7F458E}" type="presParOf" srcId="{1778EF30-DA53-4A71-A038-39232B4B27C4}" destId="{B20234A8-56F1-4754-844F-F532462769BA}" srcOrd="1" destOrd="0" presId="urn:microsoft.com/office/officeart/2005/8/layout/vList3"/>
    <dgm:cxn modelId="{91A50B93-A986-41A1-AA6B-9F3A19D75E84}" type="presParOf" srcId="{C7F06345-82C8-41E5-A928-DB551F9123F3}" destId="{3DF28996-5177-45BE-9A38-446BE56B76E6}" srcOrd="3" destOrd="0" presId="urn:microsoft.com/office/officeart/2005/8/layout/vList3"/>
    <dgm:cxn modelId="{FB95918D-2410-4CCC-A830-DB3930179239}" type="presParOf" srcId="{C7F06345-82C8-41E5-A928-DB551F9123F3}" destId="{FED55750-483E-495B-9811-716D93DC99BB}" srcOrd="4" destOrd="0" presId="urn:microsoft.com/office/officeart/2005/8/layout/vList3"/>
    <dgm:cxn modelId="{E3FE200A-39E9-41A5-B51E-135A05E77E8A}" type="presParOf" srcId="{FED55750-483E-495B-9811-716D93DC99BB}" destId="{2B06B671-AD1D-4798-A5D6-2D2B2961633C}" srcOrd="0" destOrd="0" presId="urn:microsoft.com/office/officeart/2005/8/layout/vList3"/>
    <dgm:cxn modelId="{52739620-BBF2-4436-B3C7-4175A4C9ECD1}" type="presParOf" srcId="{FED55750-483E-495B-9811-716D93DC99BB}" destId="{1AB77D1D-636E-4F08-8B25-54E1CABBCB1D}" srcOrd="1" destOrd="0" presId="urn:microsoft.com/office/officeart/2005/8/layout/vList3"/>
    <dgm:cxn modelId="{4356AD78-CF28-48A2-98D2-D2A0D9BC94F2}" type="presParOf" srcId="{C7F06345-82C8-41E5-A928-DB551F9123F3}" destId="{1C5397CE-4317-4786-A621-21B920C03D00}" srcOrd="5" destOrd="0" presId="urn:microsoft.com/office/officeart/2005/8/layout/vList3"/>
    <dgm:cxn modelId="{42D02F0D-2355-450E-97B9-C463F3AB60AD}" type="presParOf" srcId="{C7F06345-82C8-41E5-A928-DB551F9123F3}" destId="{9C035170-9FBE-4DF6-9674-0BF14223C3F1}" srcOrd="6" destOrd="0" presId="urn:microsoft.com/office/officeart/2005/8/layout/vList3"/>
    <dgm:cxn modelId="{B456A016-9008-424D-BD20-2F929597B157}" type="presParOf" srcId="{9C035170-9FBE-4DF6-9674-0BF14223C3F1}" destId="{327C72F0-681C-4E9F-8C8D-51C0B2AE2CD8}" srcOrd="0" destOrd="0" presId="urn:microsoft.com/office/officeart/2005/8/layout/vList3"/>
    <dgm:cxn modelId="{ABF0C261-3D3B-4886-BE6A-0E2EA014463D}" type="presParOf" srcId="{9C035170-9FBE-4DF6-9674-0BF14223C3F1}" destId="{7F432B8B-C3AF-4436-8E70-58A3AACF8E8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E4E03-446E-4EE9-8CA2-AEEB8FD75240}">
      <dsp:nvSpPr>
        <dsp:cNvPr id="0" name=""/>
        <dsp:cNvSpPr/>
      </dsp:nvSpPr>
      <dsp:spPr>
        <a:xfrm>
          <a:off x="4176" y="763190"/>
          <a:ext cx="2431031" cy="97241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t>Cleaning</a:t>
          </a:r>
        </a:p>
      </dsp:txBody>
      <dsp:txXfrm>
        <a:off x="490382" y="763190"/>
        <a:ext cx="1458619" cy="972412"/>
      </dsp:txXfrm>
    </dsp:sp>
    <dsp:sp modelId="{A98D3E61-3C7D-494A-8C11-D1240AA640CA}">
      <dsp:nvSpPr>
        <dsp:cNvPr id="0" name=""/>
        <dsp:cNvSpPr/>
      </dsp:nvSpPr>
      <dsp:spPr>
        <a:xfrm>
          <a:off x="2192104" y="763190"/>
          <a:ext cx="2431031" cy="97241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t>Tokenization</a:t>
          </a:r>
        </a:p>
      </dsp:txBody>
      <dsp:txXfrm>
        <a:off x="2678310" y="763190"/>
        <a:ext cx="1458619" cy="972412"/>
      </dsp:txXfrm>
    </dsp:sp>
    <dsp:sp modelId="{242612D8-FAC1-4949-AA51-E05FCC50377F}">
      <dsp:nvSpPr>
        <dsp:cNvPr id="0" name=""/>
        <dsp:cNvSpPr/>
      </dsp:nvSpPr>
      <dsp:spPr>
        <a:xfrm>
          <a:off x="4380033" y="763190"/>
          <a:ext cx="2431031" cy="97241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t>Stopwords removal</a:t>
          </a:r>
        </a:p>
      </dsp:txBody>
      <dsp:txXfrm>
        <a:off x="4866239" y="763190"/>
        <a:ext cx="1458619" cy="972412"/>
      </dsp:txXfrm>
    </dsp:sp>
    <dsp:sp modelId="{060CD3E4-F5A5-4044-B7EA-6604619207CB}">
      <dsp:nvSpPr>
        <dsp:cNvPr id="0" name=""/>
        <dsp:cNvSpPr/>
      </dsp:nvSpPr>
      <dsp:spPr>
        <a:xfrm>
          <a:off x="6567961" y="763190"/>
          <a:ext cx="2431031" cy="972412"/>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kern="1200" dirty="0"/>
            <a:t>Lemmatization</a:t>
          </a:r>
        </a:p>
      </dsp:txBody>
      <dsp:txXfrm>
        <a:off x="7054167" y="763190"/>
        <a:ext cx="1458619" cy="972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41BCD3-FFFC-4D8E-8B97-367974BCBFC2}">
      <dsp:nvSpPr>
        <dsp:cNvPr id="0" name=""/>
        <dsp:cNvSpPr/>
      </dsp:nvSpPr>
      <dsp:spPr>
        <a:xfrm rot="10800000">
          <a:off x="1572474" y="24567"/>
          <a:ext cx="5324887" cy="860535"/>
        </a:xfrm>
        <a:prstGeom prst="homePlat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79472" tIns="57150" rIns="10668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Packaging</a:t>
          </a:r>
        </a:p>
        <a:p>
          <a:pPr marL="0" lvl="0" indent="0" algn="l" defTabSz="666750">
            <a:lnSpc>
              <a:spcPct val="90000"/>
            </a:lnSpc>
            <a:spcBef>
              <a:spcPct val="0"/>
            </a:spcBef>
            <a:spcAft>
              <a:spcPct val="35000"/>
            </a:spcAft>
            <a:buNone/>
          </a:pPr>
          <a:r>
            <a:rPr lang="en-US" sz="1500" kern="1200" dirty="0">
              <a:solidFill>
                <a:schemeClr val="tx1"/>
              </a:solidFill>
            </a:rPr>
            <a:t>no bad reviews on packaging : Damaged, broken, opened</a:t>
          </a:r>
          <a:endParaRPr lang="en-IN" sz="1500" kern="1200" dirty="0">
            <a:solidFill>
              <a:schemeClr val="tx1"/>
            </a:solidFill>
          </a:endParaRPr>
        </a:p>
      </dsp:txBody>
      <dsp:txXfrm rot="10800000">
        <a:off x="1787608" y="24567"/>
        <a:ext cx="5109753" cy="860535"/>
      </dsp:txXfrm>
    </dsp:sp>
    <dsp:sp modelId="{C528BFF1-B4DD-4C6D-ABD8-8C3B997BC772}">
      <dsp:nvSpPr>
        <dsp:cNvPr id="0" name=""/>
        <dsp:cNvSpPr/>
      </dsp:nvSpPr>
      <dsp:spPr>
        <a:xfrm>
          <a:off x="1074413" y="0"/>
          <a:ext cx="924972" cy="905430"/>
        </a:xfrm>
        <a:prstGeom prst="ellipse">
          <a:avLst/>
        </a:prstGeom>
        <a:solidFill>
          <a:srgbClr val="3BFB40"/>
        </a:soli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B20234A8-56F1-4754-844F-F532462769BA}">
      <dsp:nvSpPr>
        <dsp:cNvPr id="0" name=""/>
        <dsp:cNvSpPr/>
      </dsp:nvSpPr>
      <dsp:spPr>
        <a:xfrm rot="10800000">
          <a:off x="1584533" y="1164427"/>
          <a:ext cx="5324887" cy="860535"/>
        </a:xfrm>
        <a:prstGeom prst="homePlat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79472" tIns="57150" rIns="10668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Logistics(Delivery)</a:t>
          </a:r>
        </a:p>
        <a:p>
          <a:pPr marL="0" lvl="0" indent="0" algn="l" defTabSz="666750">
            <a:lnSpc>
              <a:spcPct val="90000"/>
            </a:lnSpc>
            <a:spcBef>
              <a:spcPct val="0"/>
            </a:spcBef>
            <a:spcAft>
              <a:spcPct val="35000"/>
            </a:spcAft>
            <a:buNone/>
          </a:pPr>
          <a:r>
            <a:rPr lang="en-US" sz="1500" kern="1200" dirty="0">
              <a:solidFill>
                <a:schemeClr val="tx1"/>
              </a:solidFill>
            </a:rPr>
            <a:t>no bad reviews on Logistics:</a:t>
          </a:r>
        </a:p>
        <a:p>
          <a:pPr marL="0" lvl="0" indent="0" algn="l" defTabSz="666750">
            <a:lnSpc>
              <a:spcPct val="90000"/>
            </a:lnSpc>
            <a:spcBef>
              <a:spcPct val="0"/>
            </a:spcBef>
            <a:spcAft>
              <a:spcPct val="35000"/>
            </a:spcAft>
            <a:buNone/>
          </a:pPr>
          <a:r>
            <a:rPr lang="en-US" sz="1500" kern="1200" dirty="0">
              <a:solidFill>
                <a:schemeClr val="tx1"/>
              </a:solidFill>
            </a:rPr>
            <a:t>Delayed, time, late</a:t>
          </a:r>
          <a:endParaRPr lang="en-IN" sz="1500" kern="1200" dirty="0">
            <a:solidFill>
              <a:schemeClr val="tx1"/>
            </a:solidFill>
          </a:endParaRPr>
        </a:p>
      </dsp:txBody>
      <dsp:txXfrm rot="10800000">
        <a:off x="1799667" y="1164427"/>
        <a:ext cx="5109753" cy="860535"/>
      </dsp:txXfrm>
    </dsp:sp>
    <dsp:sp modelId="{D8ED5CE7-2988-4F76-9D54-BABA6BC81375}">
      <dsp:nvSpPr>
        <dsp:cNvPr id="0" name=""/>
        <dsp:cNvSpPr/>
      </dsp:nvSpPr>
      <dsp:spPr>
        <a:xfrm>
          <a:off x="1126097" y="1164427"/>
          <a:ext cx="860535" cy="860535"/>
        </a:xfrm>
        <a:prstGeom prst="ellipse">
          <a:avLst/>
        </a:prstGeom>
        <a:solidFill>
          <a:srgbClr val="3BFB40"/>
        </a:soli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1AB77D1D-636E-4F08-8B25-54E1CABBCB1D}">
      <dsp:nvSpPr>
        <dsp:cNvPr id="0" name=""/>
        <dsp:cNvSpPr/>
      </dsp:nvSpPr>
      <dsp:spPr>
        <a:xfrm rot="10800000">
          <a:off x="1575108" y="2298181"/>
          <a:ext cx="5324887" cy="860535"/>
        </a:xfrm>
        <a:prstGeom prst="homePlat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79472" tIns="57150" rIns="10668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Cost</a:t>
          </a:r>
        </a:p>
        <a:p>
          <a:pPr marL="0" lvl="0" indent="0" algn="l" defTabSz="666750">
            <a:lnSpc>
              <a:spcPct val="90000"/>
            </a:lnSpc>
            <a:spcBef>
              <a:spcPct val="0"/>
            </a:spcBef>
            <a:spcAft>
              <a:spcPct val="35000"/>
            </a:spcAft>
            <a:buNone/>
          </a:pPr>
          <a:r>
            <a:rPr lang="en-US" sz="1500" kern="1200" dirty="0">
              <a:solidFill>
                <a:schemeClr val="tx1"/>
              </a:solidFill>
            </a:rPr>
            <a:t>bad reviews on Cost:</a:t>
          </a:r>
        </a:p>
        <a:p>
          <a:pPr marL="0" lvl="0" indent="0" algn="l" defTabSz="666750">
            <a:lnSpc>
              <a:spcPct val="90000"/>
            </a:lnSpc>
            <a:spcBef>
              <a:spcPct val="0"/>
            </a:spcBef>
            <a:spcAft>
              <a:spcPct val="35000"/>
            </a:spcAft>
            <a:buNone/>
          </a:pPr>
          <a:r>
            <a:rPr lang="en-US" sz="1500" kern="1200" dirty="0">
              <a:solidFill>
                <a:schemeClr val="tx1"/>
              </a:solidFill>
            </a:rPr>
            <a:t>Expensive, costly</a:t>
          </a:r>
        </a:p>
      </dsp:txBody>
      <dsp:txXfrm rot="10800000">
        <a:off x="1790242" y="2298181"/>
        <a:ext cx="5109753" cy="860535"/>
      </dsp:txXfrm>
    </dsp:sp>
    <dsp:sp modelId="{2B06B671-AD1D-4798-A5D6-2D2B2961633C}">
      <dsp:nvSpPr>
        <dsp:cNvPr id="0" name=""/>
        <dsp:cNvSpPr/>
      </dsp:nvSpPr>
      <dsp:spPr>
        <a:xfrm>
          <a:off x="1126097" y="2281839"/>
          <a:ext cx="860535" cy="860535"/>
        </a:xfrm>
        <a:prstGeom prst="ellips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7F432B8B-C3AF-4436-8E70-58A3AACF8E88}">
      <dsp:nvSpPr>
        <dsp:cNvPr id="0" name=""/>
        <dsp:cNvSpPr/>
      </dsp:nvSpPr>
      <dsp:spPr>
        <a:xfrm rot="10800000">
          <a:off x="1575108" y="3401373"/>
          <a:ext cx="5324887" cy="860535"/>
        </a:xfrm>
        <a:prstGeom prst="homePlat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79472" tIns="57150" rIns="106680" bIns="57150" numCol="1" spcCol="1270" anchor="ctr" anchorCtr="0">
          <a:noAutofit/>
        </a:bodyPr>
        <a:lstStyle/>
        <a:p>
          <a:pPr marL="0" lvl="0" indent="0" algn="l" defTabSz="666750">
            <a:lnSpc>
              <a:spcPct val="90000"/>
            </a:lnSpc>
            <a:spcBef>
              <a:spcPct val="0"/>
            </a:spcBef>
            <a:spcAft>
              <a:spcPct val="35000"/>
            </a:spcAft>
            <a:buNone/>
          </a:pPr>
          <a:r>
            <a:rPr lang="en-US" sz="1500" b="1" kern="1200" dirty="0"/>
            <a:t>Product and Quality</a:t>
          </a:r>
        </a:p>
        <a:p>
          <a:pPr marL="0" lvl="0" indent="0" algn="l" defTabSz="666750">
            <a:lnSpc>
              <a:spcPct val="90000"/>
            </a:lnSpc>
            <a:spcBef>
              <a:spcPct val="0"/>
            </a:spcBef>
            <a:spcAft>
              <a:spcPct val="35000"/>
            </a:spcAft>
            <a:buNone/>
          </a:pPr>
          <a:r>
            <a:rPr lang="en-US" sz="1500" kern="1200" dirty="0">
              <a:solidFill>
                <a:schemeClr val="tx1"/>
              </a:solidFill>
            </a:rPr>
            <a:t>Words like: Shape, dirty, crappy,</a:t>
          </a:r>
        </a:p>
        <a:p>
          <a:pPr marL="0" lvl="0" indent="0" algn="l" defTabSz="666750">
            <a:lnSpc>
              <a:spcPct val="90000"/>
            </a:lnSpc>
            <a:spcBef>
              <a:spcPct val="0"/>
            </a:spcBef>
            <a:spcAft>
              <a:spcPct val="35000"/>
            </a:spcAft>
            <a:buNone/>
          </a:pPr>
          <a:r>
            <a:rPr lang="en-US" sz="1500" kern="1200" dirty="0">
              <a:solidFill>
                <a:schemeClr val="tx1"/>
              </a:solidFill>
            </a:rPr>
            <a:t>Smelly, inaccurate scale</a:t>
          </a:r>
        </a:p>
      </dsp:txBody>
      <dsp:txXfrm rot="10800000">
        <a:off x="1790242" y="3401373"/>
        <a:ext cx="5109753" cy="860535"/>
      </dsp:txXfrm>
    </dsp:sp>
    <dsp:sp modelId="{327C72F0-681C-4E9F-8C8D-51C0B2AE2CD8}">
      <dsp:nvSpPr>
        <dsp:cNvPr id="0" name=""/>
        <dsp:cNvSpPr/>
      </dsp:nvSpPr>
      <dsp:spPr>
        <a:xfrm>
          <a:off x="1126097" y="3399252"/>
          <a:ext cx="860535" cy="860535"/>
        </a:xfrm>
        <a:prstGeom prst="ellipse">
          <a:avLst/>
        </a:prstGeom>
        <a:solidFill>
          <a:srgbClr val="FF0000"/>
        </a:soli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 name="Google Shape;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4948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7efe450570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g17efe450570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7efe450570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17efe450570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7efe450570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17efe45057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7efe450570_0_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g17efe450570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7efe450570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17efe450570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797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4" name="Google Shape;31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18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a:p>
        </p:txBody>
      </p:sp>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885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258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6515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7b32825cff_0_1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g17b32825cff_0_1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7b32825cff_1_18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7b32825cff_1_18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g17b32825cff_1_187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85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17b32825cff_1_1629"/>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17b32825cff_1_1629"/>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17b32825cff_1_162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17b32825cff_1_1664"/>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17b32825cff_1_1664"/>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1" name="Google Shape;51;g17b32825cff_1_166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17b32825cff_1_166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g17b32825cff_1_1670"/>
          <p:cNvSpPr txBox="1">
            <a:spLocks noGrp="1"/>
          </p:cNvSpPr>
          <p:nvPr>
            <p:ph type="title"/>
          </p:nvPr>
        </p:nvSpPr>
        <p:spPr>
          <a:xfrm>
            <a:off x="838200" y="365127"/>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6" name="Google Shape;56;g17b32825cff_1_167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7" name="Google Shape;57;g17b32825cff_1_1670"/>
          <p:cNvSpPr txBox="1">
            <a:spLocks noGrp="1"/>
          </p:cNvSpPr>
          <p:nvPr>
            <p:ph type="dt" idx="10"/>
          </p:nvPr>
        </p:nvSpPr>
        <p:spPr>
          <a:xfrm>
            <a:off x="838200" y="6356352"/>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g17b32825cff_1_1670"/>
          <p:cNvSpPr txBox="1">
            <a:spLocks noGrp="1"/>
          </p:cNvSpPr>
          <p:nvPr>
            <p:ph type="ftr" idx="11"/>
          </p:nvPr>
        </p:nvSpPr>
        <p:spPr>
          <a:xfrm>
            <a:off x="4038600" y="6356352"/>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g17b32825cff_1_1670"/>
          <p:cNvSpPr txBox="1">
            <a:spLocks noGrp="1"/>
          </p:cNvSpPr>
          <p:nvPr>
            <p:ph type="sldNum" idx="12"/>
          </p:nvPr>
        </p:nvSpPr>
        <p:spPr>
          <a:xfrm>
            <a:off x="8610600" y="6356352"/>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17b32825cff_1_163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17b32825cff_1_16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17b32825cff_1_163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17b32825cff_1_1636"/>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g17b32825cff_1_163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17b32825cff_1_164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g17b32825cff_1_1640"/>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g17b32825cff_1_1640"/>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17b32825cff_1_164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17b32825cff_1_164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g17b32825cff_1_164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17b32825cff_1_1648"/>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g17b32825cff_1_1648"/>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g17b32825cff_1_164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17b32825cff_1_1652"/>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g17b32825cff_1_165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17b32825cff_1_1655"/>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17b32825cff_1_1655"/>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g17b32825cff_1_1655"/>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g17b32825cff_1_1655"/>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4" name="Google Shape;44;g17b32825cff_1_165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17b32825cff_1_1661"/>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7" name="Google Shape;47;g17b32825cff_1_166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17b32825cff_1_1625"/>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17b32825cff_1_1625"/>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12" name="Google Shape;12;g17b32825cff_1_1625"/>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hyperlink" Target="https://public.tableau.com/app/profile/aakash.yadav2398/viz/compare_16684041525180/Dashboard1" TargetMode="External"/><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jmcauley.ucsd.edu/data/amazon/" TargetMode="External"/><Relationship Id="rId7" Type="http://schemas.openxmlformats.org/officeDocument/2006/relationships/hyperlink" Target="https://public.tableau.com/app/profile/aakash.yadav2398/viz/tag_review_16684046144600/Dashboard1"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hyperlink" Target="https://public.tableau.com/app/profile/aakash.yadav2398/viz/baby_review1/Dashboard2"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64"/>
        <p:cNvGrpSpPr/>
        <p:nvPr/>
      </p:nvGrpSpPr>
      <p:grpSpPr>
        <a:xfrm>
          <a:off x="0" y="0"/>
          <a:ext cx="0" cy="0"/>
          <a:chOff x="0" y="0"/>
          <a:chExt cx="0" cy="0"/>
        </a:xfrm>
      </p:grpSpPr>
      <p:sp>
        <p:nvSpPr>
          <p:cNvPr id="65" name="Google Shape;65;p1"/>
          <p:cNvSpPr txBox="1">
            <a:spLocks noGrp="1"/>
          </p:cNvSpPr>
          <p:nvPr>
            <p:ph type="ctrTitle"/>
          </p:nvPr>
        </p:nvSpPr>
        <p:spPr>
          <a:xfrm>
            <a:off x="508050" y="203150"/>
            <a:ext cx="11201400" cy="1422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F3864"/>
              </a:buClr>
              <a:buSzPts val="4400"/>
              <a:buFont typeface="Times New Roman"/>
              <a:buNone/>
            </a:pPr>
            <a:r>
              <a:rPr lang="en-US" sz="4200" b="1">
                <a:solidFill>
                  <a:srgbClr val="1F3864"/>
                </a:solidFill>
                <a:latin typeface="Calibri"/>
                <a:ea typeface="Calibri"/>
                <a:cs typeface="Calibri"/>
                <a:sym typeface="Calibri"/>
              </a:rPr>
              <a:t>CAPSTONE PROJECT</a:t>
            </a:r>
            <a:br>
              <a:rPr lang="en-US" sz="4200" b="1">
                <a:solidFill>
                  <a:srgbClr val="1F3864"/>
                </a:solidFill>
                <a:latin typeface="Calibri"/>
                <a:ea typeface="Calibri"/>
                <a:cs typeface="Calibri"/>
                <a:sym typeface="Calibri"/>
              </a:rPr>
            </a:br>
            <a:r>
              <a:rPr lang="en-US" sz="4200" b="1">
                <a:solidFill>
                  <a:srgbClr val="1F3864"/>
                </a:solidFill>
                <a:latin typeface="Calibri"/>
                <a:ea typeface="Calibri"/>
                <a:cs typeface="Calibri"/>
                <a:sym typeface="Calibri"/>
              </a:rPr>
              <a:t>AMAZON PRODUCT REVIEW ANALYSIS</a:t>
            </a:r>
            <a:endParaRPr sz="6700" b="1">
              <a:latin typeface="Calibri"/>
              <a:ea typeface="Calibri"/>
              <a:cs typeface="Calibri"/>
              <a:sym typeface="Calibri"/>
            </a:endParaRPr>
          </a:p>
        </p:txBody>
      </p:sp>
      <p:pic>
        <p:nvPicPr>
          <p:cNvPr id="66" name="Google Shape;66;p1"/>
          <p:cNvPicPr preferRelativeResize="0"/>
          <p:nvPr/>
        </p:nvPicPr>
        <p:blipFill>
          <a:blip r:embed="rId3">
            <a:alphaModFix/>
          </a:blip>
          <a:stretch>
            <a:fillRect/>
          </a:stretch>
        </p:blipFill>
        <p:spPr>
          <a:xfrm>
            <a:off x="2667000" y="1803550"/>
            <a:ext cx="6857999" cy="4115475"/>
          </a:xfrm>
          <a:prstGeom prst="rect">
            <a:avLst/>
          </a:prstGeom>
          <a:noFill/>
          <a:ln>
            <a:noFill/>
          </a:ln>
        </p:spPr>
      </p:pic>
      <p:sp>
        <p:nvSpPr>
          <p:cNvPr id="67" name="Google Shape;67;p1"/>
          <p:cNvSpPr txBox="1"/>
          <p:nvPr/>
        </p:nvSpPr>
        <p:spPr>
          <a:xfrm>
            <a:off x="9922213" y="4848148"/>
            <a:ext cx="2054312"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solidFill>
                  <a:srgbClr val="1F3864"/>
                </a:solidFill>
                <a:latin typeface="Calibri"/>
                <a:ea typeface="Calibri"/>
                <a:cs typeface="Calibri"/>
                <a:sym typeface="Calibri"/>
              </a:rPr>
              <a:t>BY:</a:t>
            </a:r>
            <a:endParaRPr sz="2400" b="1" dirty="0">
              <a:solidFill>
                <a:srgbClr val="1F3864"/>
              </a:solidFill>
              <a:latin typeface="Calibri"/>
              <a:ea typeface="Calibri"/>
              <a:cs typeface="Calibri"/>
              <a:sym typeface="Calibri"/>
            </a:endParaRPr>
          </a:p>
          <a:p>
            <a:pPr marL="0" lvl="0" indent="0" algn="l" rtl="0">
              <a:spcBef>
                <a:spcPts val="0"/>
              </a:spcBef>
              <a:spcAft>
                <a:spcPts val="0"/>
              </a:spcAft>
              <a:buNone/>
            </a:pPr>
            <a:r>
              <a:rPr lang="en-US" sz="2400" b="1" dirty="0">
                <a:solidFill>
                  <a:srgbClr val="1F3864"/>
                </a:solidFill>
                <a:latin typeface="Calibri"/>
                <a:ea typeface="Calibri"/>
                <a:cs typeface="Calibri"/>
                <a:sym typeface="Calibri"/>
              </a:rPr>
              <a:t>AAKASH  </a:t>
            </a:r>
            <a:endParaRPr sz="2400" b="1" dirty="0">
              <a:solidFill>
                <a:srgbClr val="1F3864"/>
              </a:solidFill>
              <a:latin typeface="Calibri"/>
              <a:ea typeface="Calibri"/>
              <a:cs typeface="Calibri"/>
              <a:sym typeface="Calibri"/>
            </a:endParaRPr>
          </a:p>
          <a:p>
            <a:pPr marL="0" lvl="0" indent="0" algn="l" rtl="0">
              <a:spcBef>
                <a:spcPts val="0"/>
              </a:spcBef>
              <a:spcAft>
                <a:spcPts val="0"/>
              </a:spcAft>
              <a:buNone/>
            </a:pPr>
            <a:r>
              <a:rPr lang="en-US" sz="2400" b="1" dirty="0">
                <a:solidFill>
                  <a:srgbClr val="1F3864"/>
                </a:solidFill>
                <a:latin typeface="Calibri"/>
                <a:ea typeface="Calibri"/>
                <a:cs typeface="Calibri"/>
                <a:sym typeface="Calibri"/>
              </a:rPr>
              <a:t>RAKESH</a:t>
            </a:r>
            <a:endParaRPr sz="2400" b="1" dirty="0">
              <a:solidFill>
                <a:srgbClr val="1F3864"/>
              </a:solidFill>
              <a:latin typeface="Calibri"/>
              <a:ea typeface="Calibri"/>
              <a:cs typeface="Calibri"/>
              <a:sym typeface="Calibri"/>
            </a:endParaRPr>
          </a:p>
          <a:p>
            <a:pPr marL="0" lvl="0" indent="0" algn="l" rtl="0">
              <a:spcBef>
                <a:spcPts val="0"/>
              </a:spcBef>
              <a:spcAft>
                <a:spcPts val="0"/>
              </a:spcAft>
              <a:buNone/>
            </a:pPr>
            <a:r>
              <a:rPr lang="en-US" sz="2400" b="1" dirty="0">
                <a:solidFill>
                  <a:srgbClr val="1F3864"/>
                </a:solidFill>
                <a:latin typeface="Calibri"/>
                <a:ea typeface="Calibri"/>
                <a:cs typeface="Calibri"/>
                <a:sym typeface="Calibri"/>
              </a:rPr>
              <a:t>SUNIL PATIL</a:t>
            </a:r>
            <a:endParaRPr sz="2400" b="1" dirty="0">
              <a:solidFill>
                <a:srgbClr val="1F386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20"/>
        <p:cNvGrpSpPr/>
        <p:nvPr/>
      </p:nvGrpSpPr>
      <p:grpSpPr>
        <a:xfrm>
          <a:off x="0" y="0"/>
          <a:ext cx="0" cy="0"/>
          <a:chOff x="0" y="0"/>
          <a:chExt cx="0" cy="0"/>
        </a:xfrm>
      </p:grpSpPr>
      <p:sp>
        <p:nvSpPr>
          <p:cNvPr id="221" name="Google Shape;221;p17"/>
          <p:cNvSpPr/>
          <p:nvPr/>
        </p:nvSpPr>
        <p:spPr>
          <a:xfrm>
            <a:off x="1111006" y="3936510"/>
            <a:ext cx="714900" cy="714900"/>
          </a:xfrm>
          <a:prstGeom prst="ellipse">
            <a:avLst/>
          </a:prstGeom>
          <a:solidFill>
            <a:srgbClr val="0737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graphicFrame>
        <p:nvGraphicFramePr>
          <p:cNvPr id="222" name="Google Shape;222;p17"/>
          <p:cNvGraphicFramePr/>
          <p:nvPr>
            <p:extLst>
              <p:ext uri="{D42A27DB-BD31-4B8C-83A1-F6EECF244321}">
                <p14:modId xmlns:p14="http://schemas.microsoft.com/office/powerpoint/2010/main" val="402813749"/>
              </p:ext>
            </p:extLst>
          </p:nvPr>
        </p:nvGraphicFramePr>
        <p:xfrm>
          <a:off x="2037113" y="4272055"/>
          <a:ext cx="3948100" cy="2235450"/>
        </p:xfrm>
        <a:graphic>
          <a:graphicData uri="http://schemas.openxmlformats.org/drawingml/2006/table">
            <a:tbl>
              <a:tblPr firstRow="1" bandRow="1">
                <a:noFill/>
                <a:tableStyleId>{01FA7930-EF22-45EA-B1E0-A49ED5296422}</a:tableStyleId>
              </a:tblPr>
              <a:tblGrid>
                <a:gridCol w="2170993">
                  <a:extLst>
                    <a:ext uri="{9D8B030D-6E8A-4147-A177-3AD203B41FA5}">
                      <a16:colId xmlns:a16="http://schemas.microsoft.com/office/drawing/2014/main" val="20000"/>
                    </a:ext>
                  </a:extLst>
                </a:gridCol>
                <a:gridCol w="1777107">
                  <a:extLst>
                    <a:ext uri="{9D8B030D-6E8A-4147-A177-3AD203B41FA5}">
                      <a16:colId xmlns:a16="http://schemas.microsoft.com/office/drawing/2014/main" val="20001"/>
                    </a:ext>
                  </a:extLst>
                </a:gridCol>
              </a:tblGrid>
              <a:tr h="372575">
                <a:tc>
                  <a:txBody>
                    <a:bodyPr/>
                    <a:lstStyle/>
                    <a:p>
                      <a:pPr marL="0" lvl="0" indent="0" algn="ctr" rtl="0">
                        <a:spcBef>
                          <a:spcPts val="0"/>
                        </a:spcBef>
                        <a:spcAft>
                          <a:spcPts val="0"/>
                        </a:spcAft>
                        <a:buNone/>
                      </a:pPr>
                      <a:r>
                        <a:rPr lang="en-US" sz="1800" dirty="0"/>
                        <a:t>Sentiments (Output)</a:t>
                      </a:r>
                      <a:endParaRPr sz="1800" dirty="0"/>
                    </a:p>
                  </a:txBody>
                  <a:tcPr marL="91450" marR="91450" marT="45725" marB="45725">
                    <a:solidFill>
                      <a:srgbClr val="1F3864"/>
                    </a:solidFill>
                  </a:tcPr>
                </a:tc>
                <a:tc>
                  <a:txBody>
                    <a:bodyPr/>
                    <a:lstStyle/>
                    <a:p>
                      <a:pPr marL="0" lvl="0" indent="0" algn="ctr" rtl="0">
                        <a:spcBef>
                          <a:spcPts val="0"/>
                        </a:spcBef>
                        <a:spcAft>
                          <a:spcPts val="0"/>
                        </a:spcAft>
                        <a:buClr>
                          <a:schemeClr val="dk1"/>
                        </a:buClr>
                        <a:buFont typeface="Arial"/>
                        <a:buNone/>
                      </a:pPr>
                      <a:r>
                        <a:rPr lang="en-US" sz="1800"/>
                        <a:t>Reviews count</a:t>
                      </a:r>
                      <a:endParaRPr/>
                    </a:p>
                  </a:txBody>
                  <a:tcPr marL="91450" marR="91450" marT="45725" marB="45725">
                    <a:solidFill>
                      <a:srgbClr val="1F3864"/>
                    </a:solidFill>
                  </a:tcPr>
                </a:tc>
                <a:extLst>
                  <a:ext uri="{0D108BD9-81ED-4DB2-BD59-A6C34878D82A}">
                    <a16:rowId xmlns:a16="http://schemas.microsoft.com/office/drawing/2014/main" val="10000"/>
                  </a:ext>
                </a:extLst>
              </a:tr>
              <a:tr h="372575">
                <a:tc>
                  <a:txBody>
                    <a:bodyPr/>
                    <a:lstStyle/>
                    <a:p>
                      <a:pPr marL="0" marR="0" lvl="0" indent="0" algn="l" rtl="0">
                        <a:spcBef>
                          <a:spcPts val="0"/>
                        </a:spcBef>
                        <a:spcAft>
                          <a:spcPts val="0"/>
                        </a:spcAft>
                        <a:buNone/>
                      </a:pPr>
                      <a:r>
                        <a:rPr lang="en-US" sz="1800"/>
                        <a:t>Extreme </a:t>
                      </a:r>
                      <a:r>
                        <a:rPr lang="en-US" sz="1800" u="none" strike="noStrike" cap="none"/>
                        <a:t>Positive</a:t>
                      </a:r>
                      <a:endParaRPr/>
                    </a:p>
                  </a:txBody>
                  <a:tcPr marL="91450" marR="91450" marT="45725" marB="45725"/>
                </a:tc>
                <a:tc>
                  <a:txBody>
                    <a:bodyPr/>
                    <a:lstStyle/>
                    <a:p>
                      <a:pPr marL="0" marR="0" lvl="0" indent="0" algn="l" rtl="0">
                        <a:spcBef>
                          <a:spcPts val="0"/>
                        </a:spcBef>
                        <a:spcAft>
                          <a:spcPts val="0"/>
                        </a:spcAft>
                        <a:buNone/>
                      </a:pPr>
                      <a:r>
                        <a:rPr lang="en-US" sz="1800"/>
                        <a:t>1,30,538</a:t>
                      </a:r>
                      <a:endParaRPr sz="1800"/>
                    </a:p>
                  </a:txBody>
                  <a:tcPr marL="91450" marR="91450" marT="45725" marB="45725"/>
                </a:tc>
                <a:extLst>
                  <a:ext uri="{0D108BD9-81ED-4DB2-BD59-A6C34878D82A}">
                    <a16:rowId xmlns:a16="http://schemas.microsoft.com/office/drawing/2014/main" val="10001"/>
                  </a:ext>
                </a:extLst>
              </a:tr>
              <a:tr h="372575">
                <a:tc>
                  <a:txBody>
                    <a:bodyPr/>
                    <a:lstStyle/>
                    <a:p>
                      <a:pPr marL="0" marR="0" lvl="0" indent="0" algn="l" rtl="0">
                        <a:spcBef>
                          <a:spcPts val="0"/>
                        </a:spcBef>
                        <a:spcAft>
                          <a:spcPts val="0"/>
                        </a:spcAft>
                        <a:buNone/>
                      </a:pPr>
                      <a:r>
                        <a:rPr lang="en-US" sz="1800"/>
                        <a:t>Positive</a:t>
                      </a:r>
                      <a:endParaRPr sz="1800"/>
                    </a:p>
                  </a:txBody>
                  <a:tcPr marL="91450" marR="91450" marT="45725" marB="45725"/>
                </a:tc>
                <a:tc>
                  <a:txBody>
                    <a:bodyPr/>
                    <a:lstStyle/>
                    <a:p>
                      <a:pPr marL="0" marR="0" lvl="0" indent="0" algn="l" rtl="0">
                        <a:spcBef>
                          <a:spcPts val="0"/>
                        </a:spcBef>
                        <a:spcAft>
                          <a:spcPts val="0"/>
                        </a:spcAft>
                        <a:buNone/>
                      </a:pPr>
                      <a:r>
                        <a:rPr lang="en-US" sz="1800"/>
                        <a:t>17,494</a:t>
                      </a:r>
                      <a:endParaRPr sz="1800"/>
                    </a:p>
                  </a:txBody>
                  <a:tcPr marL="91450" marR="91450" marT="45725" marB="45725"/>
                </a:tc>
                <a:extLst>
                  <a:ext uri="{0D108BD9-81ED-4DB2-BD59-A6C34878D82A}">
                    <a16:rowId xmlns:a16="http://schemas.microsoft.com/office/drawing/2014/main" val="10002"/>
                  </a:ext>
                </a:extLst>
              </a:tr>
              <a:tr h="372575">
                <a:tc>
                  <a:txBody>
                    <a:bodyPr/>
                    <a:lstStyle/>
                    <a:p>
                      <a:pPr marL="0" marR="0" lvl="0" indent="0" algn="l" rtl="0">
                        <a:spcBef>
                          <a:spcPts val="0"/>
                        </a:spcBef>
                        <a:spcAft>
                          <a:spcPts val="0"/>
                        </a:spcAft>
                        <a:buNone/>
                      </a:pPr>
                      <a:r>
                        <a:rPr lang="en-US" sz="1800"/>
                        <a:t>Neutral</a:t>
                      </a:r>
                      <a:endParaRPr/>
                    </a:p>
                  </a:txBody>
                  <a:tcPr marL="91450" marR="91450" marT="45725" marB="45725"/>
                </a:tc>
                <a:tc>
                  <a:txBody>
                    <a:bodyPr/>
                    <a:lstStyle/>
                    <a:p>
                      <a:pPr marL="0" marR="0" lvl="0" indent="0" algn="l" rtl="0">
                        <a:spcBef>
                          <a:spcPts val="0"/>
                        </a:spcBef>
                        <a:spcAft>
                          <a:spcPts val="0"/>
                        </a:spcAft>
                        <a:buNone/>
                      </a:pPr>
                      <a:r>
                        <a:rPr lang="en-US" sz="1800"/>
                        <a:t>5,045</a:t>
                      </a:r>
                      <a:endParaRPr sz="1800"/>
                    </a:p>
                  </a:txBody>
                  <a:tcPr marL="91450" marR="91450" marT="45725" marB="45725"/>
                </a:tc>
                <a:extLst>
                  <a:ext uri="{0D108BD9-81ED-4DB2-BD59-A6C34878D82A}">
                    <a16:rowId xmlns:a16="http://schemas.microsoft.com/office/drawing/2014/main" val="10003"/>
                  </a:ext>
                </a:extLst>
              </a:tr>
              <a:tr h="372575">
                <a:tc>
                  <a:txBody>
                    <a:bodyPr/>
                    <a:lstStyle/>
                    <a:p>
                      <a:pPr marL="0" marR="0" lvl="0" indent="0" algn="l" rtl="0">
                        <a:spcBef>
                          <a:spcPts val="0"/>
                        </a:spcBef>
                        <a:spcAft>
                          <a:spcPts val="0"/>
                        </a:spcAft>
                        <a:buNone/>
                      </a:pPr>
                      <a:r>
                        <a:rPr lang="en-US" sz="1800"/>
                        <a:t>Negative</a:t>
                      </a:r>
                      <a:endParaRPr/>
                    </a:p>
                  </a:txBody>
                  <a:tcPr marL="91450" marR="91450" marT="45725" marB="45725"/>
                </a:tc>
                <a:tc>
                  <a:txBody>
                    <a:bodyPr/>
                    <a:lstStyle/>
                    <a:p>
                      <a:pPr marL="0" marR="0" lvl="0" indent="0" algn="l" rtl="0">
                        <a:spcBef>
                          <a:spcPts val="0"/>
                        </a:spcBef>
                        <a:spcAft>
                          <a:spcPts val="0"/>
                        </a:spcAft>
                        <a:buNone/>
                      </a:pPr>
                      <a:r>
                        <a:rPr lang="en-US" sz="1800"/>
                        <a:t>4,282</a:t>
                      </a:r>
                      <a:endParaRPr sz="1800"/>
                    </a:p>
                  </a:txBody>
                  <a:tcPr marL="91450" marR="91450" marT="45725" marB="45725"/>
                </a:tc>
                <a:extLst>
                  <a:ext uri="{0D108BD9-81ED-4DB2-BD59-A6C34878D82A}">
                    <a16:rowId xmlns:a16="http://schemas.microsoft.com/office/drawing/2014/main" val="10004"/>
                  </a:ext>
                </a:extLst>
              </a:tr>
              <a:tr h="372575">
                <a:tc>
                  <a:txBody>
                    <a:bodyPr/>
                    <a:lstStyle/>
                    <a:p>
                      <a:pPr marL="0" marR="0" lvl="0" indent="0" algn="l" rtl="0">
                        <a:spcBef>
                          <a:spcPts val="0"/>
                        </a:spcBef>
                        <a:spcAft>
                          <a:spcPts val="0"/>
                        </a:spcAft>
                        <a:buNone/>
                      </a:pPr>
                      <a:r>
                        <a:rPr lang="en-US" sz="1800"/>
                        <a:t>Extreme Negative</a:t>
                      </a:r>
                      <a:endParaRPr sz="1800"/>
                    </a:p>
                  </a:txBody>
                  <a:tcPr marL="91450" marR="91450" marT="45725" marB="45725"/>
                </a:tc>
                <a:tc>
                  <a:txBody>
                    <a:bodyPr/>
                    <a:lstStyle/>
                    <a:p>
                      <a:pPr marL="0" marR="0" lvl="0" indent="0" algn="l" rtl="0">
                        <a:spcBef>
                          <a:spcPts val="0"/>
                        </a:spcBef>
                        <a:spcAft>
                          <a:spcPts val="0"/>
                        </a:spcAft>
                        <a:buNone/>
                      </a:pPr>
                      <a:r>
                        <a:rPr lang="en-US" sz="1800" dirty="0"/>
                        <a:t>2,008</a:t>
                      </a:r>
                      <a:endParaRPr sz="1800" dirty="0"/>
                    </a:p>
                  </a:txBody>
                  <a:tcPr marL="91450" marR="91450" marT="45725" marB="45725"/>
                </a:tc>
                <a:extLst>
                  <a:ext uri="{0D108BD9-81ED-4DB2-BD59-A6C34878D82A}">
                    <a16:rowId xmlns:a16="http://schemas.microsoft.com/office/drawing/2014/main" val="10005"/>
                  </a:ext>
                </a:extLst>
              </a:tr>
            </a:tbl>
          </a:graphicData>
        </a:graphic>
      </p:graphicFrame>
      <p:sp>
        <p:nvSpPr>
          <p:cNvPr id="223" name="Google Shape;223;p17"/>
          <p:cNvSpPr txBox="1"/>
          <p:nvPr/>
        </p:nvSpPr>
        <p:spPr>
          <a:xfrm>
            <a:off x="281472" y="138900"/>
            <a:ext cx="7612225" cy="7386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200" b="1" dirty="0">
                <a:solidFill>
                  <a:srgbClr val="1F3864"/>
                </a:solidFill>
                <a:latin typeface="Calibri"/>
                <a:ea typeface="Calibri"/>
                <a:cs typeface="Calibri"/>
                <a:sym typeface="Calibri"/>
              </a:rPr>
              <a:t>OVERALL SENTIMENT RESULTS</a:t>
            </a:r>
            <a:endParaRPr sz="4200" dirty="0">
              <a:solidFill>
                <a:srgbClr val="1F3864"/>
              </a:solidFill>
              <a:latin typeface="Calibri"/>
              <a:ea typeface="Calibri"/>
              <a:cs typeface="Calibri"/>
              <a:sym typeface="Calibri"/>
            </a:endParaRPr>
          </a:p>
        </p:txBody>
      </p:sp>
      <p:sp>
        <p:nvSpPr>
          <p:cNvPr id="224" name="Google Shape;224;p17"/>
          <p:cNvSpPr txBox="1"/>
          <p:nvPr/>
        </p:nvSpPr>
        <p:spPr>
          <a:xfrm>
            <a:off x="2037113" y="911276"/>
            <a:ext cx="2614800" cy="46170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2400" b="1" dirty="0">
                <a:solidFill>
                  <a:srgbClr val="1F3864"/>
                </a:solidFill>
                <a:latin typeface="Calibri"/>
                <a:ea typeface="Calibri"/>
                <a:cs typeface="Calibri"/>
                <a:sym typeface="Calibri"/>
              </a:rPr>
              <a:t>Toys &amp; Games</a:t>
            </a:r>
            <a:endParaRPr sz="2400" dirty="0">
              <a:solidFill>
                <a:srgbClr val="1F3864"/>
              </a:solidFill>
              <a:latin typeface="Calibri"/>
              <a:ea typeface="Calibri"/>
              <a:cs typeface="Calibri"/>
              <a:sym typeface="Calibri"/>
            </a:endParaRPr>
          </a:p>
        </p:txBody>
      </p:sp>
      <p:sp>
        <p:nvSpPr>
          <p:cNvPr id="226" name="Google Shape;226;p17"/>
          <p:cNvSpPr/>
          <p:nvPr/>
        </p:nvSpPr>
        <p:spPr>
          <a:xfrm>
            <a:off x="1111031" y="1044616"/>
            <a:ext cx="714900" cy="714900"/>
          </a:xfrm>
          <a:prstGeom prst="ellipse">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227" name="Google Shape;227;p17"/>
          <p:cNvSpPr/>
          <p:nvPr/>
        </p:nvSpPr>
        <p:spPr>
          <a:xfrm>
            <a:off x="1292381" y="1227040"/>
            <a:ext cx="352172" cy="350026"/>
          </a:xfrm>
          <a:custGeom>
            <a:avLst/>
            <a:gdLst/>
            <a:ahLst/>
            <a:cxnLst/>
            <a:rect l="l" t="t" r="r" b="b"/>
            <a:pathLst>
              <a:path w="796" h="793" extrusionOk="0">
                <a:moveTo>
                  <a:pt x="643" y="721"/>
                </a:moveTo>
                <a:lnTo>
                  <a:pt x="556" y="721"/>
                </a:lnTo>
                <a:lnTo>
                  <a:pt x="556" y="553"/>
                </a:lnTo>
                <a:cubicBezTo>
                  <a:pt x="556" y="547"/>
                  <a:pt x="550" y="542"/>
                  <a:pt x="544" y="542"/>
                </a:cubicBezTo>
                <a:cubicBezTo>
                  <a:pt x="537" y="542"/>
                  <a:pt x="532" y="547"/>
                  <a:pt x="532" y="553"/>
                </a:cubicBezTo>
                <a:lnTo>
                  <a:pt x="532" y="721"/>
                </a:lnTo>
                <a:lnTo>
                  <a:pt x="377" y="721"/>
                </a:lnTo>
                <a:lnTo>
                  <a:pt x="377" y="417"/>
                </a:lnTo>
                <a:lnTo>
                  <a:pt x="431" y="409"/>
                </a:lnTo>
                <a:cubicBezTo>
                  <a:pt x="434" y="408"/>
                  <a:pt x="437" y="406"/>
                  <a:pt x="439" y="403"/>
                </a:cubicBezTo>
                <a:lnTo>
                  <a:pt x="456" y="375"/>
                </a:lnTo>
                <a:lnTo>
                  <a:pt x="502" y="434"/>
                </a:lnTo>
                <a:cubicBezTo>
                  <a:pt x="496" y="443"/>
                  <a:pt x="491" y="454"/>
                  <a:pt x="491" y="465"/>
                </a:cubicBezTo>
                <a:cubicBezTo>
                  <a:pt x="491" y="494"/>
                  <a:pt x="515" y="517"/>
                  <a:pt x="544" y="517"/>
                </a:cubicBezTo>
                <a:cubicBezTo>
                  <a:pt x="572" y="517"/>
                  <a:pt x="596" y="494"/>
                  <a:pt x="596" y="465"/>
                </a:cubicBezTo>
                <a:cubicBezTo>
                  <a:pt x="596" y="463"/>
                  <a:pt x="595" y="461"/>
                  <a:pt x="595" y="458"/>
                </a:cubicBezTo>
                <a:lnTo>
                  <a:pt x="643" y="439"/>
                </a:lnTo>
                <a:lnTo>
                  <a:pt x="643" y="721"/>
                </a:lnTo>
                <a:close/>
                <a:moveTo>
                  <a:pt x="365" y="320"/>
                </a:moveTo>
                <a:lnTo>
                  <a:pt x="365" y="320"/>
                </a:lnTo>
                <a:cubicBezTo>
                  <a:pt x="358" y="320"/>
                  <a:pt x="353" y="325"/>
                  <a:pt x="353" y="332"/>
                </a:cubicBezTo>
                <a:lnTo>
                  <a:pt x="353" y="396"/>
                </a:lnTo>
                <a:lnTo>
                  <a:pt x="307" y="404"/>
                </a:lnTo>
                <a:cubicBezTo>
                  <a:pt x="303" y="404"/>
                  <a:pt x="300" y="406"/>
                  <a:pt x="298" y="410"/>
                </a:cubicBezTo>
                <a:lnTo>
                  <a:pt x="264" y="479"/>
                </a:lnTo>
                <a:cubicBezTo>
                  <a:pt x="259" y="478"/>
                  <a:pt x="255" y="478"/>
                  <a:pt x="251" y="478"/>
                </a:cubicBezTo>
                <a:cubicBezTo>
                  <a:pt x="229" y="478"/>
                  <a:pt x="211" y="491"/>
                  <a:pt x="203" y="510"/>
                </a:cubicBezTo>
                <a:lnTo>
                  <a:pt x="164" y="504"/>
                </a:lnTo>
                <a:cubicBezTo>
                  <a:pt x="160" y="504"/>
                  <a:pt x="155" y="506"/>
                  <a:pt x="153" y="509"/>
                </a:cubicBezTo>
                <a:lnTo>
                  <a:pt x="73" y="629"/>
                </a:lnTo>
                <a:lnTo>
                  <a:pt x="73" y="249"/>
                </a:lnTo>
                <a:lnTo>
                  <a:pt x="180" y="174"/>
                </a:lnTo>
                <a:lnTo>
                  <a:pt x="247" y="281"/>
                </a:lnTo>
                <a:cubicBezTo>
                  <a:pt x="251" y="285"/>
                  <a:pt x="256" y="287"/>
                  <a:pt x="261" y="285"/>
                </a:cubicBezTo>
                <a:lnTo>
                  <a:pt x="320" y="269"/>
                </a:lnTo>
                <a:cubicBezTo>
                  <a:pt x="329" y="285"/>
                  <a:pt x="345" y="296"/>
                  <a:pt x="365" y="296"/>
                </a:cubicBezTo>
                <a:cubicBezTo>
                  <a:pt x="373" y="296"/>
                  <a:pt x="380" y="294"/>
                  <a:pt x="387" y="291"/>
                </a:cubicBezTo>
                <a:lnTo>
                  <a:pt x="440" y="356"/>
                </a:lnTo>
                <a:lnTo>
                  <a:pt x="421" y="386"/>
                </a:lnTo>
                <a:lnTo>
                  <a:pt x="377" y="393"/>
                </a:lnTo>
                <a:lnTo>
                  <a:pt x="377" y="332"/>
                </a:lnTo>
                <a:cubicBezTo>
                  <a:pt x="377" y="325"/>
                  <a:pt x="372" y="320"/>
                  <a:pt x="365" y="320"/>
                </a:cubicBezTo>
                <a:close/>
                <a:moveTo>
                  <a:pt x="279" y="529"/>
                </a:moveTo>
                <a:lnTo>
                  <a:pt x="279" y="529"/>
                </a:lnTo>
                <a:cubicBezTo>
                  <a:pt x="279" y="545"/>
                  <a:pt x="267" y="557"/>
                  <a:pt x="251" y="557"/>
                </a:cubicBezTo>
                <a:cubicBezTo>
                  <a:pt x="236" y="557"/>
                  <a:pt x="223" y="545"/>
                  <a:pt x="223" y="529"/>
                </a:cubicBezTo>
                <a:cubicBezTo>
                  <a:pt x="223" y="514"/>
                  <a:pt x="236" y="502"/>
                  <a:pt x="251" y="502"/>
                </a:cubicBezTo>
                <a:cubicBezTo>
                  <a:pt x="267" y="502"/>
                  <a:pt x="279" y="514"/>
                  <a:pt x="279" y="529"/>
                </a:cubicBezTo>
                <a:close/>
                <a:moveTo>
                  <a:pt x="353" y="721"/>
                </a:moveTo>
                <a:lnTo>
                  <a:pt x="264" y="721"/>
                </a:lnTo>
                <a:lnTo>
                  <a:pt x="264" y="617"/>
                </a:lnTo>
                <a:cubicBezTo>
                  <a:pt x="264" y="611"/>
                  <a:pt x="257" y="606"/>
                  <a:pt x="251" y="606"/>
                </a:cubicBezTo>
                <a:cubicBezTo>
                  <a:pt x="245" y="606"/>
                  <a:pt x="239" y="611"/>
                  <a:pt x="239" y="617"/>
                </a:cubicBezTo>
                <a:lnTo>
                  <a:pt x="239" y="721"/>
                </a:lnTo>
                <a:lnTo>
                  <a:pt x="73" y="721"/>
                </a:lnTo>
                <a:lnTo>
                  <a:pt x="73" y="671"/>
                </a:lnTo>
                <a:lnTo>
                  <a:pt x="168" y="529"/>
                </a:lnTo>
                <a:lnTo>
                  <a:pt x="199" y="534"/>
                </a:lnTo>
                <a:cubicBezTo>
                  <a:pt x="202" y="560"/>
                  <a:pt x="224" y="582"/>
                  <a:pt x="251" y="582"/>
                </a:cubicBezTo>
                <a:cubicBezTo>
                  <a:pt x="280" y="582"/>
                  <a:pt x="303" y="558"/>
                  <a:pt x="303" y="529"/>
                </a:cubicBezTo>
                <a:cubicBezTo>
                  <a:pt x="303" y="514"/>
                  <a:pt x="296" y="499"/>
                  <a:pt x="285" y="490"/>
                </a:cubicBezTo>
                <a:lnTo>
                  <a:pt x="317" y="426"/>
                </a:lnTo>
                <a:lnTo>
                  <a:pt x="353" y="421"/>
                </a:lnTo>
                <a:lnTo>
                  <a:pt x="353" y="721"/>
                </a:lnTo>
                <a:close/>
                <a:moveTo>
                  <a:pt x="365" y="216"/>
                </a:moveTo>
                <a:lnTo>
                  <a:pt x="365" y="216"/>
                </a:lnTo>
                <a:cubicBezTo>
                  <a:pt x="380" y="216"/>
                  <a:pt x="393" y="229"/>
                  <a:pt x="393" y="244"/>
                </a:cubicBezTo>
                <a:cubicBezTo>
                  <a:pt x="393" y="259"/>
                  <a:pt x="380" y="272"/>
                  <a:pt x="365" y="272"/>
                </a:cubicBezTo>
                <a:cubicBezTo>
                  <a:pt x="349" y="272"/>
                  <a:pt x="337" y="259"/>
                  <a:pt x="337" y="244"/>
                </a:cubicBezTo>
                <a:cubicBezTo>
                  <a:pt x="337" y="229"/>
                  <a:pt x="349" y="216"/>
                  <a:pt x="365" y="216"/>
                </a:cubicBezTo>
                <a:close/>
                <a:moveTo>
                  <a:pt x="572" y="465"/>
                </a:moveTo>
                <a:lnTo>
                  <a:pt x="572" y="465"/>
                </a:lnTo>
                <a:cubicBezTo>
                  <a:pt x="572" y="481"/>
                  <a:pt x="559" y="494"/>
                  <a:pt x="544" y="494"/>
                </a:cubicBezTo>
                <a:cubicBezTo>
                  <a:pt x="528" y="494"/>
                  <a:pt x="516" y="481"/>
                  <a:pt x="516" y="465"/>
                </a:cubicBezTo>
                <a:cubicBezTo>
                  <a:pt x="516" y="450"/>
                  <a:pt x="528" y="438"/>
                  <a:pt x="544" y="438"/>
                </a:cubicBezTo>
                <a:cubicBezTo>
                  <a:pt x="559" y="438"/>
                  <a:pt x="572" y="450"/>
                  <a:pt x="572" y="465"/>
                </a:cubicBezTo>
                <a:close/>
                <a:moveTo>
                  <a:pt x="655" y="224"/>
                </a:moveTo>
                <a:lnTo>
                  <a:pt x="655" y="224"/>
                </a:lnTo>
                <a:cubicBezTo>
                  <a:pt x="670" y="224"/>
                  <a:pt x="683" y="237"/>
                  <a:pt x="683" y="252"/>
                </a:cubicBezTo>
                <a:cubicBezTo>
                  <a:pt x="683" y="267"/>
                  <a:pt x="670" y="280"/>
                  <a:pt x="655" y="280"/>
                </a:cubicBezTo>
                <a:cubicBezTo>
                  <a:pt x="639" y="280"/>
                  <a:pt x="627" y="267"/>
                  <a:pt x="627" y="252"/>
                </a:cubicBezTo>
                <a:cubicBezTo>
                  <a:pt x="627" y="237"/>
                  <a:pt x="639" y="224"/>
                  <a:pt x="655" y="224"/>
                </a:cubicBezTo>
                <a:close/>
                <a:moveTo>
                  <a:pt x="781" y="721"/>
                </a:moveTo>
                <a:lnTo>
                  <a:pt x="667" y="721"/>
                </a:lnTo>
                <a:lnTo>
                  <a:pt x="667" y="429"/>
                </a:lnTo>
                <a:lnTo>
                  <a:pt x="696" y="418"/>
                </a:lnTo>
                <a:lnTo>
                  <a:pt x="771" y="542"/>
                </a:lnTo>
                <a:cubicBezTo>
                  <a:pt x="773" y="546"/>
                  <a:pt x="777" y="547"/>
                  <a:pt x="781" y="547"/>
                </a:cubicBezTo>
                <a:cubicBezTo>
                  <a:pt x="783" y="547"/>
                  <a:pt x="786" y="547"/>
                  <a:pt x="787" y="546"/>
                </a:cubicBezTo>
                <a:cubicBezTo>
                  <a:pt x="793" y="543"/>
                  <a:pt x="795" y="535"/>
                  <a:pt x="791" y="529"/>
                </a:cubicBezTo>
                <a:lnTo>
                  <a:pt x="712" y="396"/>
                </a:lnTo>
                <a:cubicBezTo>
                  <a:pt x="709" y="391"/>
                  <a:pt x="702" y="390"/>
                  <a:pt x="697" y="392"/>
                </a:cubicBezTo>
                <a:lnTo>
                  <a:pt x="667" y="404"/>
                </a:lnTo>
                <a:lnTo>
                  <a:pt x="667" y="340"/>
                </a:lnTo>
                <a:cubicBezTo>
                  <a:pt x="667" y="334"/>
                  <a:pt x="662" y="328"/>
                  <a:pt x="655" y="328"/>
                </a:cubicBezTo>
                <a:cubicBezTo>
                  <a:pt x="648" y="328"/>
                  <a:pt x="643" y="334"/>
                  <a:pt x="643" y="340"/>
                </a:cubicBezTo>
                <a:lnTo>
                  <a:pt x="643" y="413"/>
                </a:lnTo>
                <a:lnTo>
                  <a:pt x="587" y="436"/>
                </a:lnTo>
                <a:cubicBezTo>
                  <a:pt x="577" y="423"/>
                  <a:pt x="561" y="414"/>
                  <a:pt x="544" y="414"/>
                </a:cubicBezTo>
                <a:cubicBezTo>
                  <a:pt x="535" y="414"/>
                  <a:pt x="528" y="415"/>
                  <a:pt x="521" y="419"/>
                </a:cubicBezTo>
                <a:lnTo>
                  <a:pt x="469" y="354"/>
                </a:lnTo>
                <a:lnTo>
                  <a:pt x="535" y="244"/>
                </a:lnTo>
                <a:lnTo>
                  <a:pt x="603" y="255"/>
                </a:lnTo>
                <a:cubicBezTo>
                  <a:pt x="605" y="283"/>
                  <a:pt x="628" y="304"/>
                  <a:pt x="655" y="304"/>
                </a:cubicBezTo>
                <a:cubicBezTo>
                  <a:pt x="683" y="304"/>
                  <a:pt x="707" y="281"/>
                  <a:pt x="707" y="252"/>
                </a:cubicBezTo>
                <a:cubicBezTo>
                  <a:pt x="707" y="241"/>
                  <a:pt x="703" y="230"/>
                  <a:pt x="697" y="222"/>
                </a:cubicBezTo>
                <a:lnTo>
                  <a:pt x="790" y="116"/>
                </a:lnTo>
                <a:cubicBezTo>
                  <a:pt x="795" y="111"/>
                  <a:pt x="794" y="103"/>
                  <a:pt x="789" y="99"/>
                </a:cubicBezTo>
                <a:cubicBezTo>
                  <a:pt x="784" y="94"/>
                  <a:pt x="777" y="95"/>
                  <a:pt x="772" y="100"/>
                </a:cubicBezTo>
                <a:lnTo>
                  <a:pt x="679" y="206"/>
                </a:lnTo>
                <a:cubicBezTo>
                  <a:pt x="672" y="202"/>
                  <a:pt x="663" y="200"/>
                  <a:pt x="655" y="200"/>
                </a:cubicBezTo>
                <a:cubicBezTo>
                  <a:pt x="633" y="200"/>
                  <a:pt x="615" y="213"/>
                  <a:pt x="607" y="232"/>
                </a:cubicBezTo>
                <a:lnTo>
                  <a:pt x="531" y="220"/>
                </a:lnTo>
                <a:cubicBezTo>
                  <a:pt x="526" y="219"/>
                  <a:pt x="521" y="221"/>
                  <a:pt x="519" y="225"/>
                </a:cubicBezTo>
                <a:lnTo>
                  <a:pt x="453" y="334"/>
                </a:lnTo>
                <a:lnTo>
                  <a:pt x="406" y="275"/>
                </a:lnTo>
                <a:cubicBezTo>
                  <a:pt x="413" y="267"/>
                  <a:pt x="417" y="255"/>
                  <a:pt x="417" y="244"/>
                </a:cubicBezTo>
                <a:cubicBezTo>
                  <a:pt x="417" y="215"/>
                  <a:pt x="393" y="192"/>
                  <a:pt x="365" y="192"/>
                </a:cubicBezTo>
                <a:cubicBezTo>
                  <a:pt x="336" y="192"/>
                  <a:pt x="313" y="215"/>
                  <a:pt x="313" y="244"/>
                </a:cubicBezTo>
                <a:cubicBezTo>
                  <a:pt x="313" y="244"/>
                  <a:pt x="313" y="245"/>
                  <a:pt x="313" y="246"/>
                </a:cubicBezTo>
                <a:lnTo>
                  <a:pt x="264" y="260"/>
                </a:lnTo>
                <a:lnTo>
                  <a:pt x="194" y="151"/>
                </a:lnTo>
                <a:cubicBezTo>
                  <a:pt x="192" y="148"/>
                  <a:pt x="189" y="146"/>
                  <a:pt x="185" y="146"/>
                </a:cubicBezTo>
                <a:cubicBezTo>
                  <a:pt x="182" y="145"/>
                  <a:pt x="179" y="146"/>
                  <a:pt x="176" y="148"/>
                </a:cubicBezTo>
                <a:lnTo>
                  <a:pt x="73" y="219"/>
                </a:lnTo>
                <a:lnTo>
                  <a:pt x="73" y="11"/>
                </a:lnTo>
                <a:cubicBezTo>
                  <a:pt x="73" y="5"/>
                  <a:pt x="67" y="0"/>
                  <a:pt x="60" y="0"/>
                </a:cubicBezTo>
                <a:cubicBezTo>
                  <a:pt x="54" y="0"/>
                  <a:pt x="49" y="5"/>
                  <a:pt x="49" y="11"/>
                </a:cubicBezTo>
                <a:lnTo>
                  <a:pt x="49" y="48"/>
                </a:lnTo>
                <a:lnTo>
                  <a:pt x="12" y="48"/>
                </a:lnTo>
                <a:cubicBezTo>
                  <a:pt x="6" y="48"/>
                  <a:pt x="0" y="53"/>
                  <a:pt x="0" y="59"/>
                </a:cubicBezTo>
                <a:cubicBezTo>
                  <a:pt x="0" y="66"/>
                  <a:pt x="6" y="72"/>
                  <a:pt x="12" y="72"/>
                </a:cubicBezTo>
                <a:lnTo>
                  <a:pt x="49" y="72"/>
                </a:lnTo>
                <a:lnTo>
                  <a:pt x="49" y="160"/>
                </a:lnTo>
                <a:lnTo>
                  <a:pt x="12" y="160"/>
                </a:lnTo>
                <a:cubicBezTo>
                  <a:pt x="6" y="160"/>
                  <a:pt x="0" y="165"/>
                  <a:pt x="0" y="172"/>
                </a:cubicBezTo>
                <a:cubicBezTo>
                  <a:pt x="0" y="178"/>
                  <a:pt x="6" y="184"/>
                  <a:pt x="12" y="184"/>
                </a:cubicBezTo>
                <a:lnTo>
                  <a:pt x="49" y="184"/>
                </a:lnTo>
                <a:lnTo>
                  <a:pt x="49" y="272"/>
                </a:lnTo>
                <a:lnTo>
                  <a:pt x="12" y="272"/>
                </a:lnTo>
                <a:cubicBezTo>
                  <a:pt x="6" y="272"/>
                  <a:pt x="0" y="277"/>
                  <a:pt x="0" y="284"/>
                </a:cubicBezTo>
                <a:cubicBezTo>
                  <a:pt x="0" y="290"/>
                  <a:pt x="6" y="296"/>
                  <a:pt x="12" y="296"/>
                </a:cubicBezTo>
                <a:lnTo>
                  <a:pt x="49" y="296"/>
                </a:lnTo>
                <a:lnTo>
                  <a:pt x="49" y="384"/>
                </a:lnTo>
                <a:lnTo>
                  <a:pt x="12" y="384"/>
                </a:lnTo>
                <a:cubicBezTo>
                  <a:pt x="6" y="384"/>
                  <a:pt x="0" y="390"/>
                  <a:pt x="0" y="396"/>
                </a:cubicBezTo>
                <a:cubicBezTo>
                  <a:pt x="0" y="403"/>
                  <a:pt x="6" y="408"/>
                  <a:pt x="12" y="408"/>
                </a:cubicBezTo>
                <a:lnTo>
                  <a:pt x="49" y="408"/>
                </a:lnTo>
                <a:lnTo>
                  <a:pt x="49" y="496"/>
                </a:lnTo>
                <a:lnTo>
                  <a:pt x="12" y="496"/>
                </a:lnTo>
                <a:cubicBezTo>
                  <a:pt x="6" y="496"/>
                  <a:pt x="0" y="502"/>
                  <a:pt x="0" y="508"/>
                </a:cubicBezTo>
                <a:cubicBezTo>
                  <a:pt x="0" y="515"/>
                  <a:pt x="6" y="520"/>
                  <a:pt x="12" y="520"/>
                </a:cubicBezTo>
                <a:lnTo>
                  <a:pt x="49" y="520"/>
                </a:lnTo>
                <a:lnTo>
                  <a:pt x="49" y="609"/>
                </a:lnTo>
                <a:lnTo>
                  <a:pt x="12" y="609"/>
                </a:lnTo>
                <a:cubicBezTo>
                  <a:pt x="6" y="609"/>
                  <a:pt x="0" y="614"/>
                  <a:pt x="0" y="620"/>
                </a:cubicBezTo>
                <a:cubicBezTo>
                  <a:pt x="0" y="627"/>
                  <a:pt x="6" y="632"/>
                  <a:pt x="12" y="632"/>
                </a:cubicBezTo>
                <a:lnTo>
                  <a:pt x="49" y="632"/>
                </a:lnTo>
                <a:lnTo>
                  <a:pt x="49" y="721"/>
                </a:lnTo>
                <a:lnTo>
                  <a:pt x="12" y="721"/>
                </a:lnTo>
                <a:cubicBezTo>
                  <a:pt x="6" y="721"/>
                  <a:pt x="0" y="726"/>
                  <a:pt x="0" y="732"/>
                </a:cubicBezTo>
                <a:cubicBezTo>
                  <a:pt x="0" y="739"/>
                  <a:pt x="6" y="744"/>
                  <a:pt x="12" y="744"/>
                </a:cubicBezTo>
                <a:lnTo>
                  <a:pt x="49" y="744"/>
                </a:lnTo>
                <a:lnTo>
                  <a:pt x="49" y="781"/>
                </a:lnTo>
                <a:cubicBezTo>
                  <a:pt x="49" y="787"/>
                  <a:pt x="54" y="792"/>
                  <a:pt x="60" y="792"/>
                </a:cubicBezTo>
                <a:cubicBezTo>
                  <a:pt x="67" y="792"/>
                  <a:pt x="73" y="787"/>
                  <a:pt x="73" y="781"/>
                </a:cubicBezTo>
                <a:lnTo>
                  <a:pt x="73" y="744"/>
                </a:lnTo>
                <a:lnTo>
                  <a:pt x="781" y="744"/>
                </a:lnTo>
                <a:cubicBezTo>
                  <a:pt x="788" y="744"/>
                  <a:pt x="793" y="739"/>
                  <a:pt x="793" y="732"/>
                </a:cubicBezTo>
                <a:cubicBezTo>
                  <a:pt x="793" y="726"/>
                  <a:pt x="788" y="721"/>
                  <a:pt x="781" y="7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aphicFrame>
        <p:nvGraphicFramePr>
          <p:cNvPr id="228" name="Google Shape;228;p17"/>
          <p:cNvGraphicFramePr/>
          <p:nvPr>
            <p:extLst>
              <p:ext uri="{D42A27DB-BD31-4B8C-83A1-F6EECF244321}">
                <p14:modId xmlns:p14="http://schemas.microsoft.com/office/powerpoint/2010/main" val="4154238111"/>
              </p:ext>
            </p:extLst>
          </p:nvPr>
        </p:nvGraphicFramePr>
        <p:xfrm>
          <a:off x="2037113" y="1372985"/>
          <a:ext cx="3948100" cy="2228645"/>
        </p:xfrm>
        <a:graphic>
          <a:graphicData uri="http://schemas.openxmlformats.org/drawingml/2006/table">
            <a:tbl>
              <a:tblPr firstRow="1" bandRow="1">
                <a:noFill/>
                <a:tableStyleId>{01FA7930-EF22-45EA-B1E0-A49ED5296422}</a:tableStyleId>
              </a:tblPr>
              <a:tblGrid>
                <a:gridCol w="2133671">
                  <a:extLst>
                    <a:ext uri="{9D8B030D-6E8A-4147-A177-3AD203B41FA5}">
                      <a16:colId xmlns:a16="http://schemas.microsoft.com/office/drawing/2014/main" val="20000"/>
                    </a:ext>
                  </a:extLst>
                </a:gridCol>
                <a:gridCol w="1814429">
                  <a:extLst>
                    <a:ext uri="{9D8B030D-6E8A-4147-A177-3AD203B41FA5}">
                      <a16:colId xmlns:a16="http://schemas.microsoft.com/office/drawing/2014/main" val="20001"/>
                    </a:ext>
                  </a:extLst>
                </a:gridCol>
              </a:tblGrid>
              <a:tr h="364350">
                <a:tc>
                  <a:txBody>
                    <a:bodyPr/>
                    <a:lstStyle/>
                    <a:p>
                      <a:pPr marL="0" marR="0" lvl="0" indent="0" algn="ctr" rtl="0">
                        <a:spcBef>
                          <a:spcPts val="0"/>
                        </a:spcBef>
                        <a:spcAft>
                          <a:spcPts val="0"/>
                        </a:spcAft>
                        <a:buNone/>
                      </a:pPr>
                      <a:r>
                        <a:rPr lang="en-US" sz="1800" dirty="0"/>
                        <a:t>Sentiments (Output)</a:t>
                      </a:r>
                      <a:endParaRPr dirty="0"/>
                    </a:p>
                  </a:txBody>
                  <a:tcPr marL="91450" marR="91450" marT="45725" marB="45725">
                    <a:solidFill>
                      <a:srgbClr val="1F3864"/>
                    </a:solidFill>
                  </a:tcPr>
                </a:tc>
                <a:tc>
                  <a:txBody>
                    <a:bodyPr/>
                    <a:lstStyle/>
                    <a:p>
                      <a:pPr marL="0" marR="0" lvl="0" indent="0" algn="ctr" rtl="0">
                        <a:spcBef>
                          <a:spcPts val="0"/>
                        </a:spcBef>
                        <a:spcAft>
                          <a:spcPts val="0"/>
                        </a:spcAft>
                        <a:buNone/>
                      </a:pPr>
                      <a:r>
                        <a:rPr lang="en-US" sz="1800"/>
                        <a:t>Reviews c</a:t>
                      </a:r>
                      <a:r>
                        <a:rPr lang="en-US" sz="1800" u="none" strike="noStrike" cap="none"/>
                        <a:t>ount </a:t>
                      </a:r>
                      <a:endParaRPr/>
                    </a:p>
                  </a:txBody>
                  <a:tcPr marL="91450" marR="91450" marT="45725" marB="45725">
                    <a:solidFill>
                      <a:srgbClr val="1F3864"/>
                    </a:solidFill>
                  </a:tcPr>
                </a:tc>
                <a:extLst>
                  <a:ext uri="{0D108BD9-81ED-4DB2-BD59-A6C34878D82A}">
                    <a16:rowId xmlns:a16="http://schemas.microsoft.com/office/drawing/2014/main" val="10000"/>
                  </a:ext>
                </a:extLst>
              </a:tr>
              <a:tr h="372575">
                <a:tc>
                  <a:txBody>
                    <a:bodyPr/>
                    <a:lstStyle/>
                    <a:p>
                      <a:pPr marL="0" marR="0" lvl="0" indent="0" algn="l" rtl="0">
                        <a:spcBef>
                          <a:spcPts val="0"/>
                        </a:spcBef>
                        <a:spcAft>
                          <a:spcPts val="0"/>
                        </a:spcAft>
                        <a:buNone/>
                      </a:pPr>
                      <a:r>
                        <a:rPr lang="en-US" sz="1800"/>
                        <a:t>Extreme </a:t>
                      </a:r>
                      <a:r>
                        <a:rPr lang="en-US" sz="1800" u="none" strike="noStrike" cap="none"/>
                        <a:t>Positive</a:t>
                      </a:r>
                      <a:endParaRPr/>
                    </a:p>
                  </a:txBody>
                  <a:tcPr marL="91450" marR="91450" marT="45725" marB="45725"/>
                </a:tc>
                <a:tc>
                  <a:txBody>
                    <a:bodyPr/>
                    <a:lstStyle/>
                    <a:p>
                      <a:pPr marL="0" marR="0" lvl="0" indent="0" algn="l" rtl="0">
                        <a:spcBef>
                          <a:spcPts val="0"/>
                        </a:spcBef>
                        <a:spcAft>
                          <a:spcPts val="0"/>
                        </a:spcAft>
                        <a:buNone/>
                      </a:pPr>
                      <a:r>
                        <a:rPr lang="en-US" sz="1800"/>
                        <a:t>1,44,747</a:t>
                      </a:r>
                      <a:endParaRPr sz="1800"/>
                    </a:p>
                  </a:txBody>
                  <a:tcPr marL="91450" marR="91450" marT="45725" marB="45725"/>
                </a:tc>
                <a:extLst>
                  <a:ext uri="{0D108BD9-81ED-4DB2-BD59-A6C34878D82A}">
                    <a16:rowId xmlns:a16="http://schemas.microsoft.com/office/drawing/2014/main" val="10001"/>
                  </a:ext>
                </a:extLst>
              </a:tr>
              <a:tr h="372575">
                <a:tc>
                  <a:txBody>
                    <a:bodyPr/>
                    <a:lstStyle/>
                    <a:p>
                      <a:pPr marL="0" marR="0" lvl="0" indent="0" algn="l" rtl="0">
                        <a:spcBef>
                          <a:spcPts val="0"/>
                        </a:spcBef>
                        <a:spcAft>
                          <a:spcPts val="0"/>
                        </a:spcAft>
                        <a:buNone/>
                      </a:pPr>
                      <a:r>
                        <a:rPr lang="en-US" sz="1800"/>
                        <a:t>Positive</a:t>
                      </a:r>
                      <a:endParaRPr sz="1800"/>
                    </a:p>
                  </a:txBody>
                  <a:tcPr marL="91450" marR="91450" marT="45725" marB="45725"/>
                </a:tc>
                <a:tc>
                  <a:txBody>
                    <a:bodyPr/>
                    <a:lstStyle/>
                    <a:p>
                      <a:pPr marL="0" marR="0" lvl="0" indent="0" algn="l" rtl="0">
                        <a:spcBef>
                          <a:spcPts val="0"/>
                        </a:spcBef>
                        <a:spcAft>
                          <a:spcPts val="0"/>
                        </a:spcAft>
                        <a:buNone/>
                      </a:pPr>
                      <a:r>
                        <a:rPr lang="en-US" sz="1800"/>
                        <a:t>13,856</a:t>
                      </a:r>
                      <a:endParaRPr sz="1800"/>
                    </a:p>
                  </a:txBody>
                  <a:tcPr marL="91450" marR="91450" marT="45725" marB="45725"/>
                </a:tc>
                <a:extLst>
                  <a:ext uri="{0D108BD9-81ED-4DB2-BD59-A6C34878D82A}">
                    <a16:rowId xmlns:a16="http://schemas.microsoft.com/office/drawing/2014/main" val="10002"/>
                  </a:ext>
                </a:extLst>
              </a:tr>
              <a:tr h="372575">
                <a:tc>
                  <a:txBody>
                    <a:bodyPr/>
                    <a:lstStyle/>
                    <a:p>
                      <a:pPr marL="0" marR="0" lvl="0" indent="0" algn="l" rtl="0">
                        <a:spcBef>
                          <a:spcPts val="0"/>
                        </a:spcBef>
                        <a:spcAft>
                          <a:spcPts val="0"/>
                        </a:spcAft>
                        <a:buNone/>
                      </a:pPr>
                      <a:r>
                        <a:rPr lang="en-US" sz="1800"/>
                        <a:t>Neutral</a:t>
                      </a:r>
                      <a:endParaRPr/>
                    </a:p>
                  </a:txBody>
                  <a:tcPr marL="91450" marR="91450" marT="45725" marB="45725"/>
                </a:tc>
                <a:tc>
                  <a:txBody>
                    <a:bodyPr/>
                    <a:lstStyle/>
                    <a:p>
                      <a:pPr marL="0" marR="0" lvl="0" indent="0" algn="l" rtl="0">
                        <a:spcBef>
                          <a:spcPts val="0"/>
                        </a:spcBef>
                        <a:spcAft>
                          <a:spcPts val="0"/>
                        </a:spcAft>
                        <a:buNone/>
                      </a:pPr>
                      <a:r>
                        <a:rPr lang="en-US" sz="1800"/>
                        <a:t>3,606</a:t>
                      </a:r>
                      <a:endParaRPr sz="1800"/>
                    </a:p>
                  </a:txBody>
                  <a:tcPr marL="91450" marR="91450" marT="45725" marB="45725"/>
                </a:tc>
                <a:extLst>
                  <a:ext uri="{0D108BD9-81ED-4DB2-BD59-A6C34878D82A}">
                    <a16:rowId xmlns:a16="http://schemas.microsoft.com/office/drawing/2014/main" val="10003"/>
                  </a:ext>
                </a:extLst>
              </a:tr>
              <a:tr h="372575">
                <a:tc>
                  <a:txBody>
                    <a:bodyPr/>
                    <a:lstStyle/>
                    <a:p>
                      <a:pPr marL="0" marR="0" lvl="0" indent="0" algn="l" rtl="0">
                        <a:spcBef>
                          <a:spcPts val="0"/>
                        </a:spcBef>
                        <a:spcAft>
                          <a:spcPts val="0"/>
                        </a:spcAft>
                        <a:buNone/>
                      </a:pPr>
                      <a:r>
                        <a:rPr lang="en-US" sz="1800"/>
                        <a:t>Negative</a:t>
                      </a:r>
                      <a:endParaRPr/>
                    </a:p>
                  </a:txBody>
                  <a:tcPr marL="91450" marR="91450" marT="45725" marB="45725"/>
                </a:tc>
                <a:tc>
                  <a:txBody>
                    <a:bodyPr/>
                    <a:lstStyle/>
                    <a:p>
                      <a:pPr marL="0" marR="0" lvl="0" indent="0" algn="l" rtl="0">
                        <a:spcBef>
                          <a:spcPts val="0"/>
                        </a:spcBef>
                        <a:spcAft>
                          <a:spcPts val="0"/>
                        </a:spcAft>
                        <a:buNone/>
                      </a:pPr>
                      <a:r>
                        <a:rPr lang="en-US" sz="1800"/>
                        <a:t>3,004</a:t>
                      </a:r>
                      <a:endParaRPr sz="1800"/>
                    </a:p>
                  </a:txBody>
                  <a:tcPr marL="91450" marR="91450" marT="45725" marB="45725"/>
                </a:tc>
                <a:extLst>
                  <a:ext uri="{0D108BD9-81ED-4DB2-BD59-A6C34878D82A}">
                    <a16:rowId xmlns:a16="http://schemas.microsoft.com/office/drawing/2014/main" val="10004"/>
                  </a:ext>
                </a:extLst>
              </a:tr>
              <a:tr h="372575">
                <a:tc>
                  <a:txBody>
                    <a:bodyPr/>
                    <a:lstStyle/>
                    <a:p>
                      <a:pPr marL="0" marR="0" lvl="0" indent="0" algn="l" rtl="0">
                        <a:spcBef>
                          <a:spcPts val="0"/>
                        </a:spcBef>
                        <a:spcAft>
                          <a:spcPts val="0"/>
                        </a:spcAft>
                        <a:buNone/>
                      </a:pPr>
                      <a:r>
                        <a:rPr lang="en-US" sz="1800"/>
                        <a:t>Extreme Negative</a:t>
                      </a:r>
                      <a:endParaRPr sz="1800"/>
                    </a:p>
                  </a:txBody>
                  <a:tcPr marL="91450" marR="91450" marT="45725" marB="45725"/>
                </a:tc>
                <a:tc>
                  <a:txBody>
                    <a:bodyPr/>
                    <a:lstStyle/>
                    <a:p>
                      <a:pPr marL="0" marR="0" lvl="0" indent="0" algn="l" rtl="0">
                        <a:spcBef>
                          <a:spcPts val="0"/>
                        </a:spcBef>
                        <a:spcAft>
                          <a:spcPts val="0"/>
                        </a:spcAft>
                        <a:buNone/>
                      </a:pPr>
                      <a:r>
                        <a:rPr lang="en-US" sz="1800" dirty="0"/>
                        <a:t>1,453</a:t>
                      </a:r>
                      <a:endParaRPr sz="1800" dirty="0"/>
                    </a:p>
                  </a:txBody>
                  <a:tcPr marL="91450" marR="91450" marT="45725" marB="45725"/>
                </a:tc>
                <a:extLst>
                  <a:ext uri="{0D108BD9-81ED-4DB2-BD59-A6C34878D82A}">
                    <a16:rowId xmlns:a16="http://schemas.microsoft.com/office/drawing/2014/main" val="10005"/>
                  </a:ext>
                </a:extLst>
              </a:tr>
            </a:tbl>
          </a:graphicData>
        </a:graphic>
      </p:graphicFrame>
      <p:sp>
        <p:nvSpPr>
          <p:cNvPr id="229" name="Google Shape;229;p17"/>
          <p:cNvSpPr txBox="1"/>
          <p:nvPr/>
        </p:nvSpPr>
        <p:spPr>
          <a:xfrm>
            <a:off x="2037113" y="3863201"/>
            <a:ext cx="2614800" cy="46170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2400" b="1" dirty="0">
                <a:solidFill>
                  <a:srgbClr val="1F3864"/>
                </a:solidFill>
                <a:latin typeface="Calibri"/>
                <a:ea typeface="Calibri"/>
                <a:cs typeface="Calibri"/>
                <a:sym typeface="Calibri"/>
              </a:rPr>
              <a:t>Baby</a:t>
            </a:r>
            <a:endParaRPr sz="2400" dirty="0">
              <a:solidFill>
                <a:srgbClr val="1F3864"/>
              </a:solidFill>
              <a:latin typeface="Calibri"/>
              <a:ea typeface="Calibri"/>
              <a:cs typeface="Calibri"/>
              <a:sym typeface="Calibri"/>
            </a:endParaRPr>
          </a:p>
        </p:txBody>
      </p:sp>
      <p:pic>
        <p:nvPicPr>
          <p:cNvPr id="230" name="Google Shape;230;p17"/>
          <p:cNvPicPr preferRelativeResize="0"/>
          <p:nvPr/>
        </p:nvPicPr>
        <p:blipFill>
          <a:blip r:embed="rId3">
            <a:alphaModFix/>
          </a:blip>
          <a:stretch>
            <a:fillRect/>
          </a:stretch>
        </p:blipFill>
        <p:spPr>
          <a:xfrm>
            <a:off x="8690907" y="3936510"/>
            <a:ext cx="2733725" cy="2575100"/>
          </a:xfrm>
          <a:prstGeom prst="rect">
            <a:avLst/>
          </a:prstGeom>
          <a:noFill/>
          <a:ln>
            <a:noFill/>
          </a:ln>
        </p:spPr>
      </p:pic>
      <p:grpSp>
        <p:nvGrpSpPr>
          <p:cNvPr id="231" name="Google Shape;231;p17"/>
          <p:cNvGrpSpPr/>
          <p:nvPr/>
        </p:nvGrpSpPr>
        <p:grpSpPr>
          <a:xfrm>
            <a:off x="1320038" y="4144729"/>
            <a:ext cx="296865" cy="298444"/>
            <a:chOff x="-1" y="-1"/>
            <a:chExt cx="791640" cy="795852"/>
          </a:xfrm>
        </p:grpSpPr>
        <p:sp>
          <p:nvSpPr>
            <p:cNvPr id="232" name="Google Shape;232;p17"/>
            <p:cNvSpPr/>
            <p:nvPr/>
          </p:nvSpPr>
          <p:spPr>
            <a:xfrm>
              <a:off x="-1" y="-1"/>
              <a:ext cx="791640" cy="795852"/>
            </a:xfrm>
            <a:custGeom>
              <a:avLst/>
              <a:gdLst/>
              <a:ahLst/>
              <a:cxnLst/>
              <a:rect l="l" t="t" r="r" b="b"/>
              <a:pathLst>
                <a:path w="21600" h="21600" extrusionOk="0">
                  <a:moveTo>
                    <a:pt x="17317" y="13034"/>
                  </a:moveTo>
                  <a:cubicBezTo>
                    <a:pt x="18434" y="11731"/>
                    <a:pt x="18993" y="10055"/>
                    <a:pt x="18993" y="8193"/>
                  </a:cubicBezTo>
                  <a:cubicBezTo>
                    <a:pt x="18993" y="3724"/>
                    <a:pt x="15269" y="0"/>
                    <a:pt x="10800" y="0"/>
                  </a:cubicBezTo>
                  <a:cubicBezTo>
                    <a:pt x="8566" y="0"/>
                    <a:pt x="6517" y="931"/>
                    <a:pt x="5028" y="2607"/>
                  </a:cubicBezTo>
                  <a:cubicBezTo>
                    <a:pt x="5028" y="2607"/>
                    <a:pt x="4841" y="2607"/>
                    <a:pt x="4841" y="2793"/>
                  </a:cubicBezTo>
                  <a:cubicBezTo>
                    <a:pt x="4841" y="2793"/>
                    <a:pt x="4655" y="2979"/>
                    <a:pt x="4655" y="2979"/>
                  </a:cubicBezTo>
                  <a:cubicBezTo>
                    <a:pt x="3724" y="4097"/>
                    <a:pt x="2793" y="6703"/>
                    <a:pt x="2979" y="6703"/>
                  </a:cubicBezTo>
                  <a:cubicBezTo>
                    <a:pt x="2793" y="7262"/>
                    <a:pt x="2793" y="7634"/>
                    <a:pt x="2793" y="8193"/>
                  </a:cubicBezTo>
                  <a:cubicBezTo>
                    <a:pt x="2793" y="10055"/>
                    <a:pt x="3352" y="11731"/>
                    <a:pt x="4469" y="13034"/>
                  </a:cubicBezTo>
                  <a:cubicBezTo>
                    <a:pt x="1862" y="14897"/>
                    <a:pt x="0" y="18062"/>
                    <a:pt x="0" y="21600"/>
                  </a:cubicBezTo>
                  <a:cubicBezTo>
                    <a:pt x="8193" y="21600"/>
                    <a:pt x="8193" y="21600"/>
                    <a:pt x="8193" y="21600"/>
                  </a:cubicBezTo>
                  <a:cubicBezTo>
                    <a:pt x="9497" y="17690"/>
                    <a:pt x="9497" y="17690"/>
                    <a:pt x="9497" y="17690"/>
                  </a:cubicBezTo>
                  <a:cubicBezTo>
                    <a:pt x="9497" y="16200"/>
                    <a:pt x="9497" y="16200"/>
                    <a:pt x="9497" y="16200"/>
                  </a:cubicBezTo>
                  <a:cubicBezTo>
                    <a:pt x="12290" y="16200"/>
                    <a:pt x="12290" y="16200"/>
                    <a:pt x="12290" y="16200"/>
                  </a:cubicBezTo>
                  <a:cubicBezTo>
                    <a:pt x="12290" y="17690"/>
                    <a:pt x="12290" y="17690"/>
                    <a:pt x="12290" y="17690"/>
                  </a:cubicBezTo>
                  <a:cubicBezTo>
                    <a:pt x="13593" y="21600"/>
                    <a:pt x="13593" y="21600"/>
                    <a:pt x="13593" y="21600"/>
                  </a:cubicBezTo>
                  <a:cubicBezTo>
                    <a:pt x="21600" y="21600"/>
                    <a:pt x="21600" y="21600"/>
                    <a:pt x="21600" y="21600"/>
                  </a:cubicBezTo>
                  <a:cubicBezTo>
                    <a:pt x="21600" y="18062"/>
                    <a:pt x="19924" y="14897"/>
                    <a:pt x="17317" y="13034"/>
                  </a:cubicBezTo>
                  <a:close/>
                  <a:moveTo>
                    <a:pt x="10800" y="14897"/>
                  </a:moveTo>
                  <a:cubicBezTo>
                    <a:pt x="7076" y="14897"/>
                    <a:pt x="4097" y="11917"/>
                    <a:pt x="4097" y="8193"/>
                  </a:cubicBezTo>
                  <a:cubicBezTo>
                    <a:pt x="4097" y="7448"/>
                    <a:pt x="4283" y="6890"/>
                    <a:pt x="4469" y="6331"/>
                  </a:cubicBezTo>
                  <a:cubicBezTo>
                    <a:pt x="6145" y="5586"/>
                    <a:pt x="7634" y="4283"/>
                    <a:pt x="8379" y="2607"/>
                  </a:cubicBezTo>
                  <a:cubicBezTo>
                    <a:pt x="9869" y="4469"/>
                    <a:pt x="12290" y="5586"/>
                    <a:pt x="14710" y="5586"/>
                  </a:cubicBezTo>
                  <a:cubicBezTo>
                    <a:pt x="15455" y="5586"/>
                    <a:pt x="16200" y="5400"/>
                    <a:pt x="16945" y="5214"/>
                  </a:cubicBezTo>
                  <a:cubicBezTo>
                    <a:pt x="17317" y="6145"/>
                    <a:pt x="17690" y="7076"/>
                    <a:pt x="17690" y="8193"/>
                  </a:cubicBezTo>
                  <a:cubicBezTo>
                    <a:pt x="17690" y="11917"/>
                    <a:pt x="14524" y="14897"/>
                    <a:pt x="10800" y="14897"/>
                  </a:cubicBezTo>
                  <a:close/>
                </a:path>
              </a:pathLst>
            </a:custGeom>
            <a:solidFill>
              <a:schemeClr val="l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17"/>
            <p:cNvSpPr/>
            <p:nvPr/>
          </p:nvSpPr>
          <p:spPr>
            <a:xfrm>
              <a:off x="258232" y="262466"/>
              <a:ext cx="84600" cy="88800"/>
            </a:xfrm>
            <a:prstGeom prst="ellipse">
              <a:avLst/>
            </a:prstGeom>
            <a:solidFill>
              <a:schemeClr val="l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17"/>
            <p:cNvSpPr/>
            <p:nvPr/>
          </p:nvSpPr>
          <p:spPr>
            <a:xfrm>
              <a:off x="452965" y="262466"/>
              <a:ext cx="80400" cy="88800"/>
            </a:xfrm>
            <a:prstGeom prst="ellipse">
              <a:avLst/>
            </a:prstGeom>
            <a:solidFill>
              <a:schemeClr val="l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182;p14">
            <a:extLst>
              <a:ext uri="{FF2B5EF4-FFF2-40B4-BE49-F238E27FC236}">
                <a16:creationId xmlns:a16="http://schemas.microsoft.com/office/drawing/2014/main" id="{AD896C5C-A697-4714-BB9E-7D10888900A1}"/>
              </a:ext>
            </a:extLst>
          </p:cNvPr>
          <p:cNvSpPr/>
          <p:nvPr/>
        </p:nvSpPr>
        <p:spPr>
          <a:xfrm>
            <a:off x="6596627" y="5008125"/>
            <a:ext cx="878201" cy="929130"/>
          </a:xfrm>
          <a:prstGeom prst="chevron">
            <a:avLst>
              <a:gd name="adj" fmla="val 50000"/>
            </a:avLst>
          </a:prstGeom>
          <a:solidFill>
            <a:srgbClr val="CF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 name="Google Shape;182;p14">
            <a:extLst>
              <a:ext uri="{FF2B5EF4-FFF2-40B4-BE49-F238E27FC236}">
                <a16:creationId xmlns:a16="http://schemas.microsoft.com/office/drawing/2014/main" id="{B33F8028-9E75-79A7-41C9-1E9748BC2B46}"/>
              </a:ext>
            </a:extLst>
          </p:cNvPr>
          <p:cNvSpPr/>
          <p:nvPr/>
        </p:nvSpPr>
        <p:spPr>
          <a:xfrm>
            <a:off x="6596627" y="1933329"/>
            <a:ext cx="878201" cy="959591"/>
          </a:xfrm>
          <a:prstGeom prst="chevron">
            <a:avLst>
              <a:gd name="adj" fmla="val 50000"/>
            </a:avLst>
          </a:prstGeom>
          <a:solidFill>
            <a:srgbClr val="CF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FAB10994-AB13-7595-EDDB-F2B462A17709}"/>
              </a:ext>
            </a:extLst>
          </p:cNvPr>
          <p:cNvPicPr>
            <a:picLocks noChangeAspect="1"/>
          </p:cNvPicPr>
          <p:nvPr/>
        </p:nvPicPr>
        <p:blipFill>
          <a:blip r:embed="rId4"/>
          <a:stretch>
            <a:fillRect/>
          </a:stretch>
        </p:blipFill>
        <p:spPr>
          <a:xfrm>
            <a:off x="8690907" y="1021170"/>
            <a:ext cx="2763717" cy="25804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20"/>
        <p:cNvGrpSpPr/>
        <p:nvPr/>
      </p:nvGrpSpPr>
      <p:grpSpPr>
        <a:xfrm>
          <a:off x="0" y="0"/>
          <a:ext cx="0" cy="0"/>
          <a:chOff x="0" y="0"/>
          <a:chExt cx="0" cy="0"/>
        </a:xfrm>
      </p:grpSpPr>
      <p:sp>
        <p:nvSpPr>
          <p:cNvPr id="223" name="Google Shape;223;p17"/>
          <p:cNvSpPr txBox="1"/>
          <p:nvPr/>
        </p:nvSpPr>
        <p:spPr>
          <a:xfrm>
            <a:off x="281472" y="138900"/>
            <a:ext cx="11152967" cy="7386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200" b="1" dirty="0">
                <a:solidFill>
                  <a:srgbClr val="1F3864"/>
                </a:solidFill>
                <a:latin typeface="Calibri"/>
                <a:ea typeface="Calibri"/>
                <a:cs typeface="Calibri"/>
                <a:sym typeface="Calibri"/>
              </a:rPr>
              <a:t>CLASSIFICATION USING MACHINE LEARNING </a:t>
            </a:r>
            <a:endParaRPr sz="4200" dirty="0">
              <a:solidFill>
                <a:srgbClr val="1F3864"/>
              </a:solidFill>
              <a:latin typeface="Calibri"/>
              <a:ea typeface="Calibri"/>
              <a:cs typeface="Calibri"/>
              <a:sym typeface="Calibri"/>
            </a:endParaRPr>
          </a:p>
        </p:txBody>
      </p:sp>
      <p:sp>
        <p:nvSpPr>
          <p:cNvPr id="16" name="Google Shape;221;p17">
            <a:extLst>
              <a:ext uri="{FF2B5EF4-FFF2-40B4-BE49-F238E27FC236}">
                <a16:creationId xmlns:a16="http://schemas.microsoft.com/office/drawing/2014/main" id="{16DC778A-568A-F425-DA64-6CA2077A77EE}"/>
              </a:ext>
            </a:extLst>
          </p:cNvPr>
          <p:cNvSpPr/>
          <p:nvPr/>
        </p:nvSpPr>
        <p:spPr>
          <a:xfrm>
            <a:off x="6788165" y="1862293"/>
            <a:ext cx="714900" cy="714900"/>
          </a:xfrm>
          <a:prstGeom prst="ellipse">
            <a:avLst/>
          </a:prstGeom>
          <a:solidFill>
            <a:srgbClr val="0737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grpSp>
        <p:nvGrpSpPr>
          <p:cNvPr id="7" name="Group 6">
            <a:extLst>
              <a:ext uri="{FF2B5EF4-FFF2-40B4-BE49-F238E27FC236}">
                <a16:creationId xmlns:a16="http://schemas.microsoft.com/office/drawing/2014/main" id="{95CCF574-1048-2660-4004-492328DDCC0B}"/>
              </a:ext>
            </a:extLst>
          </p:cNvPr>
          <p:cNvGrpSpPr/>
          <p:nvPr/>
        </p:nvGrpSpPr>
        <p:grpSpPr>
          <a:xfrm>
            <a:off x="794992" y="1836656"/>
            <a:ext cx="10602015" cy="4476945"/>
            <a:chOff x="524584" y="1327836"/>
            <a:chExt cx="10602015" cy="4476945"/>
          </a:xfrm>
        </p:grpSpPr>
        <p:sp>
          <p:nvSpPr>
            <p:cNvPr id="2" name="Google Shape;224;p17">
              <a:extLst>
                <a:ext uri="{FF2B5EF4-FFF2-40B4-BE49-F238E27FC236}">
                  <a16:creationId xmlns:a16="http://schemas.microsoft.com/office/drawing/2014/main" id="{D4B4AF60-6807-4D5E-70DD-6C86AB50F7E2}"/>
                </a:ext>
              </a:extLst>
            </p:cNvPr>
            <p:cNvSpPr txBox="1"/>
            <p:nvPr/>
          </p:nvSpPr>
          <p:spPr>
            <a:xfrm>
              <a:off x="1420833" y="1456944"/>
              <a:ext cx="3496399" cy="461624"/>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2400" b="1" dirty="0">
                  <a:solidFill>
                    <a:srgbClr val="1F3864"/>
                  </a:solidFill>
                  <a:latin typeface="Calibri"/>
                  <a:ea typeface="Calibri"/>
                  <a:cs typeface="Calibri"/>
                  <a:sym typeface="Calibri"/>
                </a:rPr>
                <a:t>‘Toys &amp; Games’ Dataset</a:t>
              </a:r>
              <a:endParaRPr sz="2400" dirty="0">
                <a:solidFill>
                  <a:srgbClr val="1F3864"/>
                </a:solidFill>
                <a:latin typeface="Calibri"/>
                <a:ea typeface="Calibri"/>
                <a:cs typeface="Calibri"/>
                <a:sym typeface="Calibri"/>
              </a:endParaRPr>
            </a:p>
          </p:txBody>
        </p:sp>
        <p:sp>
          <p:nvSpPr>
            <p:cNvPr id="3" name="Google Shape;229;p17">
              <a:extLst>
                <a:ext uri="{FF2B5EF4-FFF2-40B4-BE49-F238E27FC236}">
                  <a16:creationId xmlns:a16="http://schemas.microsoft.com/office/drawing/2014/main" id="{695FC3EC-B943-B385-7F90-41767FB331A7}"/>
                </a:ext>
              </a:extLst>
            </p:cNvPr>
            <p:cNvSpPr txBox="1"/>
            <p:nvPr/>
          </p:nvSpPr>
          <p:spPr>
            <a:xfrm>
              <a:off x="7461792" y="1456868"/>
              <a:ext cx="2614800" cy="46170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2400" b="1" dirty="0">
                  <a:solidFill>
                    <a:srgbClr val="1F3864"/>
                  </a:solidFill>
                  <a:latin typeface="Calibri"/>
                  <a:ea typeface="Calibri"/>
                  <a:cs typeface="Calibri"/>
                  <a:sym typeface="Calibri"/>
                </a:rPr>
                <a:t>‘Baby’ Dataset</a:t>
              </a:r>
              <a:endParaRPr sz="2400" dirty="0">
                <a:solidFill>
                  <a:srgbClr val="1F3864"/>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40DAFA61-FF88-ECC4-2D1D-D252B348BA5E}"/>
                </a:ext>
              </a:extLst>
            </p:cNvPr>
            <p:cNvPicPr>
              <a:picLocks noChangeAspect="1"/>
            </p:cNvPicPr>
            <p:nvPr/>
          </p:nvPicPr>
          <p:blipFill rotWithShape="1">
            <a:blip r:embed="rId3"/>
            <a:srcRect l="19978"/>
            <a:stretch/>
          </p:blipFill>
          <p:spPr>
            <a:xfrm>
              <a:off x="1190315" y="2979415"/>
              <a:ext cx="3530573" cy="2825366"/>
            </a:xfrm>
            <a:prstGeom prst="rect">
              <a:avLst/>
            </a:prstGeom>
          </p:spPr>
        </p:pic>
        <p:sp>
          <p:nvSpPr>
            <p:cNvPr id="8" name="Google Shape;224;p17">
              <a:extLst>
                <a:ext uri="{FF2B5EF4-FFF2-40B4-BE49-F238E27FC236}">
                  <a16:creationId xmlns:a16="http://schemas.microsoft.com/office/drawing/2014/main" id="{82658901-E3C8-65CE-EDC4-4CF20A8487C8}"/>
                </a:ext>
              </a:extLst>
            </p:cNvPr>
            <p:cNvSpPr txBox="1"/>
            <p:nvPr/>
          </p:nvSpPr>
          <p:spPr>
            <a:xfrm>
              <a:off x="812040" y="2231438"/>
              <a:ext cx="4287125" cy="461624"/>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2400" b="1" dirty="0">
                  <a:solidFill>
                    <a:srgbClr val="1F3864"/>
                  </a:solidFill>
                  <a:latin typeface="Calibri"/>
                  <a:ea typeface="Calibri"/>
                  <a:cs typeface="Calibri"/>
                  <a:sym typeface="Calibri"/>
                </a:rPr>
                <a:t>Accuracy of the model : 91.16%</a:t>
              </a:r>
              <a:endParaRPr sz="2400" dirty="0">
                <a:solidFill>
                  <a:srgbClr val="1F3864"/>
                </a:solidFill>
                <a:latin typeface="Calibri"/>
                <a:ea typeface="Calibri"/>
                <a:cs typeface="Calibri"/>
                <a:sym typeface="Calibri"/>
              </a:endParaRPr>
            </a:p>
          </p:txBody>
        </p:sp>
        <p:sp>
          <p:nvSpPr>
            <p:cNvPr id="9" name="Google Shape;224;p17">
              <a:extLst>
                <a:ext uri="{FF2B5EF4-FFF2-40B4-BE49-F238E27FC236}">
                  <a16:creationId xmlns:a16="http://schemas.microsoft.com/office/drawing/2014/main" id="{C037B304-C354-FC47-B2A0-49F0F1110132}"/>
                </a:ext>
              </a:extLst>
            </p:cNvPr>
            <p:cNvSpPr txBox="1"/>
            <p:nvPr/>
          </p:nvSpPr>
          <p:spPr>
            <a:xfrm>
              <a:off x="6839474" y="2218179"/>
              <a:ext cx="4287125" cy="461624"/>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2400" b="1" dirty="0">
                  <a:solidFill>
                    <a:srgbClr val="1F3864"/>
                  </a:solidFill>
                  <a:latin typeface="Calibri"/>
                  <a:ea typeface="Calibri"/>
                  <a:cs typeface="Calibri"/>
                  <a:sym typeface="Calibri"/>
                </a:rPr>
                <a:t>Accuracy of the model : 88.20%</a:t>
              </a:r>
              <a:endParaRPr sz="2400" dirty="0">
                <a:solidFill>
                  <a:srgbClr val="1F3864"/>
                </a:solidFill>
                <a:latin typeface="Calibri"/>
                <a:ea typeface="Calibri"/>
                <a:cs typeface="Calibri"/>
                <a:sym typeface="Calibri"/>
              </a:endParaRPr>
            </a:p>
          </p:txBody>
        </p:sp>
        <p:pic>
          <p:nvPicPr>
            <p:cNvPr id="11" name="Picture 10">
              <a:extLst>
                <a:ext uri="{FF2B5EF4-FFF2-40B4-BE49-F238E27FC236}">
                  <a16:creationId xmlns:a16="http://schemas.microsoft.com/office/drawing/2014/main" id="{5041294F-E87C-CF0F-8853-7ADD29C9E2C0}"/>
                </a:ext>
              </a:extLst>
            </p:cNvPr>
            <p:cNvPicPr>
              <a:picLocks noChangeAspect="1"/>
            </p:cNvPicPr>
            <p:nvPr/>
          </p:nvPicPr>
          <p:blipFill rotWithShape="1">
            <a:blip r:embed="rId4"/>
            <a:srcRect l="19096"/>
            <a:stretch/>
          </p:blipFill>
          <p:spPr>
            <a:xfrm>
              <a:off x="7232658" y="2979415"/>
              <a:ext cx="3530574" cy="2825366"/>
            </a:xfrm>
            <a:prstGeom prst="rect">
              <a:avLst/>
            </a:prstGeom>
          </p:spPr>
        </p:pic>
        <p:sp>
          <p:nvSpPr>
            <p:cNvPr id="14" name="Google Shape;226;p17">
              <a:extLst>
                <a:ext uri="{FF2B5EF4-FFF2-40B4-BE49-F238E27FC236}">
                  <a16:creationId xmlns:a16="http://schemas.microsoft.com/office/drawing/2014/main" id="{93D90F86-565A-2E97-8041-9B0E021F9E65}"/>
                </a:ext>
              </a:extLst>
            </p:cNvPr>
            <p:cNvSpPr/>
            <p:nvPr/>
          </p:nvSpPr>
          <p:spPr>
            <a:xfrm>
              <a:off x="524584" y="1327836"/>
              <a:ext cx="714900" cy="714900"/>
            </a:xfrm>
            <a:prstGeom prst="ellipse">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15" name="Google Shape;227;p17">
              <a:extLst>
                <a:ext uri="{FF2B5EF4-FFF2-40B4-BE49-F238E27FC236}">
                  <a16:creationId xmlns:a16="http://schemas.microsoft.com/office/drawing/2014/main" id="{07E8B095-A70E-9189-3F36-9392A696B8EE}"/>
                </a:ext>
              </a:extLst>
            </p:cNvPr>
            <p:cNvSpPr/>
            <p:nvPr/>
          </p:nvSpPr>
          <p:spPr>
            <a:xfrm>
              <a:off x="705934" y="1510260"/>
              <a:ext cx="352172" cy="350026"/>
            </a:xfrm>
            <a:custGeom>
              <a:avLst/>
              <a:gdLst/>
              <a:ahLst/>
              <a:cxnLst/>
              <a:rect l="l" t="t" r="r" b="b"/>
              <a:pathLst>
                <a:path w="796" h="793" extrusionOk="0">
                  <a:moveTo>
                    <a:pt x="643" y="721"/>
                  </a:moveTo>
                  <a:lnTo>
                    <a:pt x="556" y="721"/>
                  </a:lnTo>
                  <a:lnTo>
                    <a:pt x="556" y="553"/>
                  </a:lnTo>
                  <a:cubicBezTo>
                    <a:pt x="556" y="547"/>
                    <a:pt x="550" y="542"/>
                    <a:pt x="544" y="542"/>
                  </a:cubicBezTo>
                  <a:cubicBezTo>
                    <a:pt x="537" y="542"/>
                    <a:pt x="532" y="547"/>
                    <a:pt x="532" y="553"/>
                  </a:cubicBezTo>
                  <a:lnTo>
                    <a:pt x="532" y="721"/>
                  </a:lnTo>
                  <a:lnTo>
                    <a:pt x="377" y="721"/>
                  </a:lnTo>
                  <a:lnTo>
                    <a:pt x="377" y="417"/>
                  </a:lnTo>
                  <a:lnTo>
                    <a:pt x="431" y="409"/>
                  </a:lnTo>
                  <a:cubicBezTo>
                    <a:pt x="434" y="408"/>
                    <a:pt x="437" y="406"/>
                    <a:pt x="439" y="403"/>
                  </a:cubicBezTo>
                  <a:lnTo>
                    <a:pt x="456" y="375"/>
                  </a:lnTo>
                  <a:lnTo>
                    <a:pt x="502" y="434"/>
                  </a:lnTo>
                  <a:cubicBezTo>
                    <a:pt x="496" y="443"/>
                    <a:pt x="491" y="454"/>
                    <a:pt x="491" y="465"/>
                  </a:cubicBezTo>
                  <a:cubicBezTo>
                    <a:pt x="491" y="494"/>
                    <a:pt x="515" y="517"/>
                    <a:pt x="544" y="517"/>
                  </a:cubicBezTo>
                  <a:cubicBezTo>
                    <a:pt x="572" y="517"/>
                    <a:pt x="596" y="494"/>
                    <a:pt x="596" y="465"/>
                  </a:cubicBezTo>
                  <a:cubicBezTo>
                    <a:pt x="596" y="463"/>
                    <a:pt x="595" y="461"/>
                    <a:pt x="595" y="458"/>
                  </a:cubicBezTo>
                  <a:lnTo>
                    <a:pt x="643" y="439"/>
                  </a:lnTo>
                  <a:lnTo>
                    <a:pt x="643" y="721"/>
                  </a:lnTo>
                  <a:close/>
                  <a:moveTo>
                    <a:pt x="365" y="320"/>
                  </a:moveTo>
                  <a:lnTo>
                    <a:pt x="365" y="320"/>
                  </a:lnTo>
                  <a:cubicBezTo>
                    <a:pt x="358" y="320"/>
                    <a:pt x="353" y="325"/>
                    <a:pt x="353" y="332"/>
                  </a:cubicBezTo>
                  <a:lnTo>
                    <a:pt x="353" y="396"/>
                  </a:lnTo>
                  <a:lnTo>
                    <a:pt x="307" y="404"/>
                  </a:lnTo>
                  <a:cubicBezTo>
                    <a:pt x="303" y="404"/>
                    <a:pt x="300" y="406"/>
                    <a:pt x="298" y="410"/>
                  </a:cubicBezTo>
                  <a:lnTo>
                    <a:pt x="264" y="479"/>
                  </a:lnTo>
                  <a:cubicBezTo>
                    <a:pt x="259" y="478"/>
                    <a:pt x="255" y="478"/>
                    <a:pt x="251" y="478"/>
                  </a:cubicBezTo>
                  <a:cubicBezTo>
                    <a:pt x="229" y="478"/>
                    <a:pt x="211" y="491"/>
                    <a:pt x="203" y="510"/>
                  </a:cubicBezTo>
                  <a:lnTo>
                    <a:pt x="164" y="504"/>
                  </a:lnTo>
                  <a:cubicBezTo>
                    <a:pt x="160" y="504"/>
                    <a:pt x="155" y="506"/>
                    <a:pt x="153" y="509"/>
                  </a:cubicBezTo>
                  <a:lnTo>
                    <a:pt x="73" y="629"/>
                  </a:lnTo>
                  <a:lnTo>
                    <a:pt x="73" y="249"/>
                  </a:lnTo>
                  <a:lnTo>
                    <a:pt x="180" y="174"/>
                  </a:lnTo>
                  <a:lnTo>
                    <a:pt x="247" y="281"/>
                  </a:lnTo>
                  <a:cubicBezTo>
                    <a:pt x="251" y="285"/>
                    <a:pt x="256" y="287"/>
                    <a:pt x="261" y="285"/>
                  </a:cubicBezTo>
                  <a:lnTo>
                    <a:pt x="320" y="269"/>
                  </a:lnTo>
                  <a:cubicBezTo>
                    <a:pt x="329" y="285"/>
                    <a:pt x="345" y="296"/>
                    <a:pt x="365" y="296"/>
                  </a:cubicBezTo>
                  <a:cubicBezTo>
                    <a:pt x="373" y="296"/>
                    <a:pt x="380" y="294"/>
                    <a:pt x="387" y="291"/>
                  </a:cubicBezTo>
                  <a:lnTo>
                    <a:pt x="440" y="356"/>
                  </a:lnTo>
                  <a:lnTo>
                    <a:pt x="421" y="386"/>
                  </a:lnTo>
                  <a:lnTo>
                    <a:pt x="377" y="393"/>
                  </a:lnTo>
                  <a:lnTo>
                    <a:pt x="377" y="332"/>
                  </a:lnTo>
                  <a:cubicBezTo>
                    <a:pt x="377" y="325"/>
                    <a:pt x="372" y="320"/>
                    <a:pt x="365" y="320"/>
                  </a:cubicBezTo>
                  <a:close/>
                  <a:moveTo>
                    <a:pt x="279" y="529"/>
                  </a:moveTo>
                  <a:lnTo>
                    <a:pt x="279" y="529"/>
                  </a:lnTo>
                  <a:cubicBezTo>
                    <a:pt x="279" y="545"/>
                    <a:pt x="267" y="557"/>
                    <a:pt x="251" y="557"/>
                  </a:cubicBezTo>
                  <a:cubicBezTo>
                    <a:pt x="236" y="557"/>
                    <a:pt x="223" y="545"/>
                    <a:pt x="223" y="529"/>
                  </a:cubicBezTo>
                  <a:cubicBezTo>
                    <a:pt x="223" y="514"/>
                    <a:pt x="236" y="502"/>
                    <a:pt x="251" y="502"/>
                  </a:cubicBezTo>
                  <a:cubicBezTo>
                    <a:pt x="267" y="502"/>
                    <a:pt x="279" y="514"/>
                    <a:pt x="279" y="529"/>
                  </a:cubicBezTo>
                  <a:close/>
                  <a:moveTo>
                    <a:pt x="353" y="721"/>
                  </a:moveTo>
                  <a:lnTo>
                    <a:pt x="264" y="721"/>
                  </a:lnTo>
                  <a:lnTo>
                    <a:pt x="264" y="617"/>
                  </a:lnTo>
                  <a:cubicBezTo>
                    <a:pt x="264" y="611"/>
                    <a:pt x="257" y="606"/>
                    <a:pt x="251" y="606"/>
                  </a:cubicBezTo>
                  <a:cubicBezTo>
                    <a:pt x="245" y="606"/>
                    <a:pt x="239" y="611"/>
                    <a:pt x="239" y="617"/>
                  </a:cubicBezTo>
                  <a:lnTo>
                    <a:pt x="239" y="721"/>
                  </a:lnTo>
                  <a:lnTo>
                    <a:pt x="73" y="721"/>
                  </a:lnTo>
                  <a:lnTo>
                    <a:pt x="73" y="671"/>
                  </a:lnTo>
                  <a:lnTo>
                    <a:pt x="168" y="529"/>
                  </a:lnTo>
                  <a:lnTo>
                    <a:pt x="199" y="534"/>
                  </a:lnTo>
                  <a:cubicBezTo>
                    <a:pt x="202" y="560"/>
                    <a:pt x="224" y="582"/>
                    <a:pt x="251" y="582"/>
                  </a:cubicBezTo>
                  <a:cubicBezTo>
                    <a:pt x="280" y="582"/>
                    <a:pt x="303" y="558"/>
                    <a:pt x="303" y="529"/>
                  </a:cubicBezTo>
                  <a:cubicBezTo>
                    <a:pt x="303" y="514"/>
                    <a:pt x="296" y="499"/>
                    <a:pt x="285" y="490"/>
                  </a:cubicBezTo>
                  <a:lnTo>
                    <a:pt x="317" y="426"/>
                  </a:lnTo>
                  <a:lnTo>
                    <a:pt x="353" y="421"/>
                  </a:lnTo>
                  <a:lnTo>
                    <a:pt x="353" y="721"/>
                  </a:lnTo>
                  <a:close/>
                  <a:moveTo>
                    <a:pt x="365" y="216"/>
                  </a:moveTo>
                  <a:lnTo>
                    <a:pt x="365" y="216"/>
                  </a:lnTo>
                  <a:cubicBezTo>
                    <a:pt x="380" y="216"/>
                    <a:pt x="393" y="229"/>
                    <a:pt x="393" y="244"/>
                  </a:cubicBezTo>
                  <a:cubicBezTo>
                    <a:pt x="393" y="259"/>
                    <a:pt x="380" y="272"/>
                    <a:pt x="365" y="272"/>
                  </a:cubicBezTo>
                  <a:cubicBezTo>
                    <a:pt x="349" y="272"/>
                    <a:pt x="337" y="259"/>
                    <a:pt x="337" y="244"/>
                  </a:cubicBezTo>
                  <a:cubicBezTo>
                    <a:pt x="337" y="229"/>
                    <a:pt x="349" y="216"/>
                    <a:pt x="365" y="216"/>
                  </a:cubicBezTo>
                  <a:close/>
                  <a:moveTo>
                    <a:pt x="572" y="465"/>
                  </a:moveTo>
                  <a:lnTo>
                    <a:pt x="572" y="465"/>
                  </a:lnTo>
                  <a:cubicBezTo>
                    <a:pt x="572" y="481"/>
                    <a:pt x="559" y="494"/>
                    <a:pt x="544" y="494"/>
                  </a:cubicBezTo>
                  <a:cubicBezTo>
                    <a:pt x="528" y="494"/>
                    <a:pt x="516" y="481"/>
                    <a:pt x="516" y="465"/>
                  </a:cubicBezTo>
                  <a:cubicBezTo>
                    <a:pt x="516" y="450"/>
                    <a:pt x="528" y="438"/>
                    <a:pt x="544" y="438"/>
                  </a:cubicBezTo>
                  <a:cubicBezTo>
                    <a:pt x="559" y="438"/>
                    <a:pt x="572" y="450"/>
                    <a:pt x="572" y="465"/>
                  </a:cubicBezTo>
                  <a:close/>
                  <a:moveTo>
                    <a:pt x="655" y="224"/>
                  </a:moveTo>
                  <a:lnTo>
                    <a:pt x="655" y="224"/>
                  </a:lnTo>
                  <a:cubicBezTo>
                    <a:pt x="670" y="224"/>
                    <a:pt x="683" y="237"/>
                    <a:pt x="683" y="252"/>
                  </a:cubicBezTo>
                  <a:cubicBezTo>
                    <a:pt x="683" y="267"/>
                    <a:pt x="670" y="280"/>
                    <a:pt x="655" y="280"/>
                  </a:cubicBezTo>
                  <a:cubicBezTo>
                    <a:pt x="639" y="280"/>
                    <a:pt x="627" y="267"/>
                    <a:pt x="627" y="252"/>
                  </a:cubicBezTo>
                  <a:cubicBezTo>
                    <a:pt x="627" y="237"/>
                    <a:pt x="639" y="224"/>
                    <a:pt x="655" y="224"/>
                  </a:cubicBezTo>
                  <a:close/>
                  <a:moveTo>
                    <a:pt x="781" y="721"/>
                  </a:moveTo>
                  <a:lnTo>
                    <a:pt x="667" y="721"/>
                  </a:lnTo>
                  <a:lnTo>
                    <a:pt x="667" y="429"/>
                  </a:lnTo>
                  <a:lnTo>
                    <a:pt x="696" y="418"/>
                  </a:lnTo>
                  <a:lnTo>
                    <a:pt x="771" y="542"/>
                  </a:lnTo>
                  <a:cubicBezTo>
                    <a:pt x="773" y="546"/>
                    <a:pt x="777" y="547"/>
                    <a:pt x="781" y="547"/>
                  </a:cubicBezTo>
                  <a:cubicBezTo>
                    <a:pt x="783" y="547"/>
                    <a:pt x="786" y="547"/>
                    <a:pt x="787" y="546"/>
                  </a:cubicBezTo>
                  <a:cubicBezTo>
                    <a:pt x="793" y="543"/>
                    <a:pt x="795" y="535"/>
                    <a:pt x="791" y="529"/>
                  </a:cubicBezTo>
                  <a:lnTo>
                    <a:pt x="712" y="396"/>
                  </a:lnTo>
                  <a:cubicBezTo>
                    <a:pt x="709" y="391"/>
                    <a:pt x="702" y="390"/>
                    <a:pt x="697" y="392"/>
                  </a:cubicBezTo>
                  <a:lnTo>
                    <a:pt x="667" y="404"/>
                  </a:lnTo>
                  <a:lnTo>
                    <a:pt x="667" y="340"/>
                  </a:lnTo>
                  <a:cubicBezTo>
                    <a:pt x="667" y="334"/>
                    <a:pt x="662" y="328"/>
                    <a:pt x="655" y="328"/>
                  </a:cubicBezTo>
                  <a:cubicBezTo>
                    <a:pt x="648" y="328"/>
                    <a:pt x="643" y="334"/>
                    <a:pt x="643" y="340"/>
                  </a:cubicBezTo>
                  <a:lnTo>
                    <a:pt x="643" y="413"/>
                  </a:lnTo>
                  <a:lnTo>
                    <a:pt x="587" y="436"/>
                  </a:lnTo>
                  <a:cubicBezTo>
                    <a:pt x="577" y="423"/>
                    <a:pt x="561" y="414"/>
                    <a:pt x="544" y="414"/>
                  </a:cubicBezTo>
                  <a:cubicBezTo>
                    <a:pt x="535" y="414"/>
                    <a:pt x="528" y="415"/>
                    <a:pt x="521" y="419"/>
                  </a:cubicBezTo>
                  <a:lnTo>
                    <a:pt x="469" y="354"/>
                  </a:lnTo>
                  <a:lnTo>
                    <a:pt x="535" y="244"/>
                  </a:lnTo>
                  <a:lnTo>
                    <a:pt x="603" y="255"/>
                  </a:lnTo>
                  <a:cubicBezTo>
                    <a:pt x="605" y="283"/>
                    <a:pt x="628" y="304"/>
                    <a:pt x="655" y="304"/>
                  </a:cubicBezTo>
                  <a:cubicBezTo>
                    <a:pt x="683" y="304"/>
                    <a:pt x="707" y="281"/>
                    <a:pt x="707" y="252"/>
                  </a:cubicBezTo>
                  <a:cubicBezTo>
                    <a:pt x="707" y="241"/>
                    <a:pt x="703" y="230"/>
                    <a:pt x="697" y="222"/>
                  </a:cubicBezTo>
                  <a:lnTo>
                    <a:pt x="790" y="116"/>
                  </a:lnTo>
                  <a:cubicBezTo>
                    <a:pt x="795" y="111"/>
                    <a:pt x="794" y="103"/>
                    <a:pt x="789" y="99"/>
                  </a:cubicBezTo>
                  <a:cubicBezTo>
                    <a:pt x="784" y="94"/>
                    <a:pt x="777" y="95"/>
                    <a:pt x="772" y="100"/>
                  </a:cubicBezTo>
                  <a:lnTo>
                    <a:pt x="679" y="206"/>
                  </a:lnTo>
                  <a:cubicBezTo>
                    <a:pt x="672" y="202"/>
                    <a:pt x="663" y="200"/>
                    <a:pt x="655" y="200"/>
                  </a:cubicBezTo>
                  <a:cubicBezTo>
                    <a:pt x="633" y="200"/>
                    <a:pt x="615" y="213"/>
                    <a:pt x="607" y="232"/>
                  </a:cubicBezTo>
                  <a:lnTo>
                    <a:pt x="531" y="220"/>
                  </a:lnTo>
                  <a:cubicBezTo>
                    <a:pt x="526" y="219"/>
                    <a:pt x="521" y="221"/>
                    <a:pt x="519" y="225"/>
                  </a:cubicBezTo>
                  <a:lnTo>
                    <a:pt x="453" y="334"/>
                  </a:lnTo>
                  <a:lnTo>
                    <a:pt x="406" y="275"/>
                  </a:lnTo>
                  <a:cubicBezTo>
                    <a:pt x="413" y="267"/>
                    <a:pt x="417" y="255"/>
                    <a:pt x="417" y="244"/>
                  </a:cubicBezTo>
                  <a:cubicBezTo>
                    <a:pt x="417" y="215"/>
                    <a:pt x="393" y="192"/>
                    <a:pt x="365" y="192"/>
                  </a:cubicBezTo>
                  <a:cubicBezTo>
                    <a:pt x="336" y="192"/>
                    <a:pt x="313" y="215"/>
                    <a:pt x="313" y="244"/>
                  </a:cubicBezTo>
                  <a:cubicBezTo>
                    <a:pt x="313" y="244"/>
                    <a:pt x="313" y="245"/>
                    <a:pt x="313" y="246"/>
                  </a:cubicBezTo>
                  <a:lnTo>
                    <a:pt x="264" y="260"/>
                  </a:lnTo>
                  <a:lnTo>
                    <a:pt x="194" y="151"/>
                  </a:lnTo>
                  <a:cubicBezTo>
                    <a:pt x="192" y="148"/>
                    <a:pt x="189" y="146"/>
                    <a:pt x="185" y="146"/>
                  </a:cubicBezTo>
                  <a:cubicBezTo>
                    <a:pt x="182" y="145"/>
                    <a:pt x="179" y="146"/>
                    <a:pt x="176" y="148"/>
                  </a:cubicBezTo>
                  <a:lnTo>
                    <a:pt x="73" y="219"/>
                  </a:lnTo>
                  <a:lnTo>
                    <a:pt x="73" y="11"/>
                  </a:lnTo>
                  <a:cubicBezTo>
                    <a:pt x="73" y="5"/>
                    <a:pt x="67" y="0"/>
                    <a:pt x="60" y="0"/>
                  </a:cubicBezTo>
                  <a:cubicBezTo>
                    <a:pt x="54" y="0"/>
                    <a:pt x="49" y="5"/>
                    <a:pt x="49" y="11"/>
                  </a:cubicBezTo>
                  <a:lnTo>
                    <a:pt x="49" y="48"/>
                  </a:lnTo>
                  <a:lnTo>
                    <a:pt x="12" y="48"/>
                  </a:lnTo>
                  <a:cubicBezTo>
                    <a:pt x="6" y="48"/>
                    <a:pt x="0" y="53"/>
                    <a:pt x="0" y="59"/>
                  </a:cubicBezTo>
                  <a:cubicBezTo>
                    <a:pt x="0" y="66"/>
                    <a:pt x="6" y="72"/>
                    <a:pt x="12" y="72"/>
                  </a:cubicBezTo>
                  <a:lnTo>
                    <a:pt x="49" y="72"/>
                  </a:lnTo>
                  <a:lnTo>
                    <a:pt x="49" y="160"/>
                  </a:lnTo>
                  <a:lnTo>
                    <a:pt x="12" y="160"/>
                  </a:lnTo>
                  <a:cubicBezTo>
                    <a:pt x="6" y="160"/>
                    <a:pt x="0" y="165"/>
                    <a:pt x="0" y="172"/>
                  </a:cubicBezTo>
                  <a:cubicBezTo>
                    <a:pt x="0" y="178"/>
                    <a:pt x="6" y="184"/>
                    <a:pt x="12" y="184"/>
                  </a:cubicBezTo>
                  <a:lnTo>
                    <a:pt x="49" y="184"/>
                  </a:lnTo>
                  <a:lnTo>
                    <a:pt x="49" y="272"/>
                  </a:lnTo>
                  <a:lnTo>
                    <a:pt x="12" y="272"/>
                  </a:lnTo>
                  <a:cubicBezTo>
                    <a:pt x="6" y="272"/>
                    <a:pt x="0" y="277"/>
                    <a:pt x="0" y="284"/>
                  </a:cubicBezTo>
                  <a:cubicBezTo>
                    <a:pt x="0" y="290"/>
                    <a:pt x="6" y="296"/>
                    <a:pt x="12" y="296"/>
                  </a:cubicBezTo>
                  <a:lnTo>
                    <a:pt x="49" y="296"/>
                  </a:lnTo>
                  <a:lnTo>
                    <a:pt x="49" y="384"/>
                  </a:lnTo>
                  <a:lnTo>
                    <a:pt x="12" y="384"/>
                  </a:lnTo>
                  <a:cubicBezTo>
                    <a:pt x="6" y="384"/>
                    <a:pt x="0" y="390"/>
                    <a:pt x="0" y="396"/>
                  </a:cubicBezTo>
                  <a:cubicBezTo>
                    <a:pt x="0" y="403"/>
                    <a:pt x="6" y="408"/>
                    <a:pt x="12" y="408"/>
                  </a:cubicBezTo>
                  <a:lnTo>
                    <a:pt x="49" y="408"/>
                  </a:lnTo>
                  <a:lnTo>
                    <a:pt x="49" y="496"/>
                  </a:lnTo>
                  <a:lnTo>
                    <a:pt x="12" y="496"/>
                  </a:lnTo>
                  <a:cubicBezTo>
                    <a:pt x="6" y="496"/>
                    <a:pt x="0" y="502"/>
                    <a:pt x="0" y="508"/>
                  </a:cubicBezTo>
                  <a:cubicBezTo>
                    <a:pt x="0" y="515"/>
                    <a:pt x="6" y="520"/>
                    <a:pt x="12" y="520"/>
                  </a:cubicBezTo>
                  <a:lnTo>
                    <a:pt x="49" y="520"/>
                  </a:lnTo>
                  <a:lnTo>
                    <a:pt x="49" y="609"/>
                  </a:lnTo>
                  <a:lnTo>
                    <a:pt x="12" y="609"/>
                  </a:lnTo>
                  <a:cubicBezTo>
                    <a:pt x="6" y="609"/>
                    <a:pt x="0" y="614"/>
                    <a:pt x="0" y="620"/>
                  </a:cubicBezTo>
                  <a:cubicBezTo>
                    <a:pt x="0" y="627"/>
                    <a:pt x="6" y="632"/>
                    <a:pt x="12" y="632"/>
                  </a:cubicBezTo>
                  <a:lnTo>
                    <a:pt x="49" y="632"/>
                  </a:lnTo>
                  <a:lnTo>
                    <a:pt x="49" y="721"/>
                  </a:lnTo>
                  <a:lnTo>
                    <a:pt x="12" y="721"/>
                  </a:lnTo>
                  <a:cubicBezTo>
                    <a:pt x="6" y="721"/>
                    <a:pt x="0" y="726"/>
                    <a:pt x="0" y="732"/>
                  </a:cubicBezTo>
                  <a:cubicBezTo>
                    <a:pt x="0" y="739"/>
                    <a:pt x="6" y="744"/>
                    <a:pt x="12" y="744"/>
                  </a:cubicBezTo>
                  <a:lnTo>
                    <a:pt x="49" y="744"/>
                  </a:lnTo>
                  <a:lnTo>
                    <a:pt x="49" y="781"/>
                  </a:lnTo>
                  <a:cubicBezTo>
                    <a:pt x="49" y="787"/>
                    <a:pt x="54" y="792"/>
                    <a:pt x="60" y="792"/>
                  </a:cubicBezTo>
                  <a:cubicBezTo>
                    <a:pt x="67" y="792"/>
                    <a:pt x="73" y="787"/>
                    <a:pt x="73" y="781"/>
                  </a:cubicBezTo>
                  <a:lnTo>
                    <a:pt x="73" y="744"/>
                  </a:lnTo>
                  <a:lnTo>
                    <a:pt x="781" y="744"/>
                  </a:lnTo>
                  <a:cubicBezTo>
                    <a:pt x="788" y="744"/>
                    <a:pt x="793" y="739"/>
                    <a:pt x="793" y="732"/>
                  </a:cubicBezTo>
                  <a:cubicBezTo>
                    <a:pt x="793" y="726"/>
                    <a:pt x="788" y="721"/>
                    <a:pt x="781" y="7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nvGrpSpPr>
            <p:cNvPr id="17" name="Google Shape;231;p17">
              <a:extLst>
                <a:ext uri="{FF2B5EF4-FFF2-40B4-BE49-F238E27FC236}">
                  <a16:creationId xmlns:a16="http://schemas.microsoft.com/office/drawing/2014/main" id="{4E6A86BB-B751-A6AD-5F12-4227302D2E86}"/>
                </a:ext>
              </a:extLst>
            </p:cNvPr>
            <p:cNvGrpSpPr/>
            <p:nvPr/>
          </p:nvGrpSpPr>
          <p:grpSpPr>
            <a:xfrm>
              <a:off x="6726775" y="1527604"/>
              <a:ext cx="296865" cy="298444"/>
              <a:chOff x="-1" y="-1"/>
              <a:chExt cx="791640" cy="795852"/>
            </a:xfrm>
          </p:grpSpPr>
          <p:sp>
            <p:nvSpPr>
              <p:cNvPr id="18" name="Google Shape;232;p17">
                <a:extLst>
                  <a:ext uri="{FF2B5EF4-FFF2-40B4-BE49-F238E27FC236}">
                    <a16:creationId xmlns:a16="http://schemas.microsoft.com/office/drawing/2014/main" id="{6A8B8661-E5B4-4C17-0B4C-D7CB596CB246}"/>
                  </a:ext>
                </a:extLst>
              </p:cNvPr>
              <p:cNvSpPr/>
              <p:nvPr/>
            </p:nvSpPr>
            <p:spPr>
              <a:xfrm>
                <a:off x="-1" y="-1"/>
                <a:ext cx="791640" cy="795852"/>
              </a:xfrm>
              <a:custGeom>
                <a:avLst/>
                <a:gdLst/>
                <a:ahLst/>
                <a:cxnLst/>
                <a:rect l="l" t="t" r="r" b="b"/>
                <a:pathLst>
                  <a:path w="21600" h="21600" extrusionOk="0">
                    <a:moveTo>
                      <a:pt x="17317" y="13034"/>
                    </a:moveTo>
                    <a:cubicBezTo>
                      <a:pt x="18434" y="11731"/>
                      <a:pt x="18993" y="10055"/>
                      <a:pt x="18993" y="8193"/>
                    </a:cubicBezTo>
                    <a:cubicBezTo>
                      <a:pt x="18993" y="3724"/>
                      <a:pt x="15269" y="0"/>
                      <a:pt x="10800" y="0"/>
                    </a:cubicBezTo>
                    <a:cubicBezTo>
                      <a:pt x="8566" y="0"/>
                      <a:pt x="6517" y="931"/>
                      <a:pt x="5028" y="2607"/>
                    </a:cubicBezTo>
                    <a:cubicBezTo>
                      <a:pt x="5028" y="2607"/>
                      <a:pt x="4841" y="2607"/>
                      <a:pt x="4841" y="2793"/>
                    </a:cubicBezTo>
                    <a:cubicBezTo>
                      <a:pt x="4841" y="2793"/>
                      <a:pt x="4655" y="2979"/>
                      <a:pt x="4655" y="2979"/>
                    </a:cubicBezTo>
                    <a:cubicBezTo>
                      <a:pt x="3724" y="4097"/>
                      <a:pt x="2793" y="6703"/>
                      <a:pt x="2979" y="6703"/>
                    </a:cubicBezTo>
                    <a:cubicBezTo>
                      <a:pt x="2793" y="7262"/>
                      <a:pt x="2793" y="7634"/>
                      <a:pt x="2793" y="8193"/>
                    </a:cubicBezTo>
                    <a:cubicBezTo>
                      <a:pt x="2793" y="10055"/>
                      <a:pt x="3352" y="11731"/>
                      <a:pt x="4469" y="13034"/>
                    </a:cubicBezTo>
                    <a:cubicBezTo>
                      <a:pt x="1862" y="14897"/>
                      <a:pt x="0" y="18062"/>
                      <a:pt x="0" y="21600"/>
                    </a:cubicBezTo>
                    <a:cubicBezTo>
                      <a:pt x="8193" y="21600"/>
                      <a:pt x="8193" y="21600"/>
                      <a:pt x="8193" y="21600"/>
                    </a:cubicBezTo>
                    <a:cubicBezTo>
                      <a:pt x="9497" y="17690"/>
                      <a:pt x="9497" y="17690"/>
                      <a:pt x="9497" y="17690"/>
                    </a:cubicBezTo>
                    <a:cubicBezTo>
                      <a:pt x="9497" y="16200"/>
                      <a:pt x="9497" y="16200"/>
                      <a:pt x="9497" y="16200"/>
                    </a:cubicBezTo>
                    <a:cubicBezTo>
                      <a:pt x="12290" y="16200"/>
                      <a:pt x="12290" y="16200"/>
                      <a:pt x="12290" y="16200"/>
                    </a:cubicBezTo>
                    <a:cubicBezTo>
                      <a:pt x="12290" y="17690"/>
                      <a:pt x="12290" y="17690"/>
                      <a:pt x="12290" y="17690"/>
                    </a:cubicBezTo>
                    <a:cubicBezTo>
                      <a:pt x="13593" y="21600"/>
                      <a:pt x="13593" y="21600"/>
                      <a:pt x="13593" y="21600"/>
                    </a:cubicBezTo>
                    <a:cubicBezTo>
                      <a:pt x="21600" y="21600"/>
                      <a:pt x="21600" y="21600"/>
                      <a:pt x="21600" y="21600"/>
                    </a:cubicBezTo>
                    <a:cubicBezTo>
                      <a:pt x="21600" y="18062"/>
                      <a:pt x="19924" y="14897"/>
                      <a:pt x="17317" y="13034"/>
                    </a:cubicBezTo>
                    <a:close/>
                    <a:moveTo>
                      <a:pt x="10800" y="14897"/>
                    </a:moveTo>
                    <a:cubicBezTo>
                      <a:pt x="7076" y="14897"/>
                      <a:pt x="4097" y="11917"/>
                      <a:pt x="4097" y="8193"/>
                    </a:cubicBezTo>
                    <a:cubicBezTo>
                      <a:pt x="4097" y="7448"/>
                      <a:pt x="4283" y="6890"/>
                      <a:pt x="4469" y="6331"/>
                    </a:cubicBezTo>
                    <a:cubicBezTo>
                      <a:pt x="6145" y="5586"/>
                      <a:pt x="7634" y="4283"/>
                      <a:pt x="8379" y="2607"/>
                    </a:cubicBezTo>
                    <a:cubicBezTo>
                      <a:pt x="9869" y="4469"/>
                      <a:pt x="12290" y="5586"/>
                      <a:pt x="14710" y="5586"/>
                    </a:cubicBezTo>
                    <a:cubicBezTo>
                      <a:pt x="15455" y="5586"/>
                      <a:pt x="16200" y="5400"/>
                      <a:pt x="16945" y="5214"/>
                    </a:cubicBezTo>
                    <a:cubicBezTo>
                      <a:pt x="17317" y="6145"/>
                      <a:pt x="17690" y="7076"/>
                      <a:pt x="17690" y="8193"/>
                    </a:cubicBezTo>
                    <a:cubicBezTo>
                      <a:pt x="17690" y="11917"/>
                      <a:pt x="14524" y="14897"/>
                      <a:pt x="10800" y="14897"/>
                    </a:cubicBezTo>
                    <a:close/>
                  </a:path>
                </a:pathLst>
              </a:custGeom>
              <a:solidFill>
                <a:schemeClr val="l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33;p17">
                <a:extLst>
                  <a:ext uri="{FF2B5EF4-FFF2-40B4-BE49-F238E27FC236}">
                    <a16:creationId xmlns:a16="http://schemas.microsoft.com/office/drawing/2014/main" id="{848FE115-A3D7-6AA8-F884-06AC07194CA9}"/>
                  </a:ext>
                </a:extLst>
              </p:cNvPr>
              <p:cNvSpPr/>
              <p:nvPr/>
            </p:nvSpPr>
            <p:spPr>
              <a:xfrm>
                <a:off x="258232" y="262466"/>
                <a:ext cx="84600" cy="88800"/>
              </a:xfrm>
              <a:prstGeom prst="ellipse">
                <a:avLst/>
              </a:prstGeom>
              <a:solidFill>
                <a:schemeClr val="l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34;p17">
                <a:extLst>
                  <a:ext uri="{FF2B5EF4-FFF2-40B4-BE49-F238E27FC236}">
                    <a16:creationId xmlns:a16="http://schemas.microsoft.com/office/drawing/2014/main" id="{74DDB10A-C3DE-1A5F-9966-7AB67CCF7AE1}"/>
                  </a:ext>
                </a:extLst>
              </p:cNvPr>
              <p:cNvSpPr/>
              <p:nvPr/>
            </p:nvSpPr>
            <p:spPr>
              <a:xfrm>
                <a:off x="452965" y="262466"/>
                <a:ext cx="80400" cy="88800"/>
              </a:xfrm>
              <a:prstGeom prst="ellipse">
                <a:avLst/>
              </a:prstGeom>
              <a:solidFill>
                <a:schemeClr val="lt1"/>
              </a:solidFill>
              <a:ln>
                <a:noFill/>
              </a:ln>
            </p:spPr>
            <p:txBody>
              <a:bodyPr spcFirstLastPara="1" wrap="square" lIns="45700" tIns="45700" rIns="45700"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 name="Google Shape;180;p14">
            <a:extLst>
              <a:ext uri="{FF2B5EF4-FFF2-40B4-BE49-F238E27FC236}">
                <a16:creationId xmlns:a16="http://schemas.microsoft.com/office/drawing/2014/main" id="{962153D8-57B5-96F5-8331-3F1AB4BE947C}"/>
              </a:ext>
            </a:extLst>
          </p:cNvPr>
          <p:cNvSpPr txBox="1"/>
          <p:nvPr/>
        </p:nvSpPr>
        <p:spPr>
          <a:xfrm>
            <a:off x="915641" y="1006211"/>
            <a:ext cx="4934743" cy="83095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Arial" panose="020B0604020202020204" pitchFamily="34" charset="0"/>
              <a:buChar char="•"/>
            </a:pPr>
            <a:r>
              <a:rPr lang="en-US" sz="2400" b="1" dirty="0">
                <a:solidFill>
                  <a:srgbClr val="1F3864"/>
                </a:solidFill>
                <a:latin typeface="Calibri"/>
                <a:ea typeface="Calibri"/>
                <a:cs typeface="Calibri"/>
                <a:sym typeface="Calibri"/>
              </a:rPr>
              <a:t>Model – Logistic regression cv</a:t>
            </a:r>
          </a:p>
          <a:p>
            <a:pPr lvl="2"/>
            <a:r>
              <a:rPr lang="en-US" sz="2400" b="1" dirty="0">
                <a:solidFill>
                  <a:srgbClr val="1F3864"/>
                </a:solidFill>
                <a:latin typeface="Calibri"/>
                <a:ea typeface="Calibri"/>
                <a:cs typeface="Calibri"/>
                <a:sym typeface="Calibri"/>
              </a:rPr>
              <a:t>		</a:t>
            </a:r>
            <a:endParaRPr sz="2400" dirty="0">
              <a:solidFill>
                <a:srgbClr val="1F3864"/>
              </a:solidFill>
              <a:latin typeface="Calibri"/>
              <a:ea typeface="Calibri"/>
              <a:cs typeface="Calibri"/>
              <a:sym typeface="Calibri"/>
            </a:endParaRPr>
          </a:p>
        </p:txBody>
      </p:sp>
    </p:spTree>
    <p:extLst>
      <p:ext uri="{BB962C8B-B14F-4D97-AF65-F5344CB8AC3E}">
        <p14:creationId xmlns:p14="http://schemas.microsoft.com/office/powerpoint/2010/main" val="3944757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39"/>
        <p:cNvGrpSpPr/>
        <p:nvPr/>
      </p:nvGrpSpPr>
      <p:grpSpPr>
        <a:xfrm>
          <a:off x="0" y="0"/>
          <a:ext cx="0" cy="0"/>
          <a:chOff x="0" y="0"/>
          <a:chExt cx="0" cy="0"/>
        </a:xfrm>
      </p:grpSpPr>
      <p:sp>
        <p:nvSpPr>
          <p:cNvPr id="240" name="Google Shape;240;g17efe450570_0_53"/>
          <p:cNvSpPr txBox="1"/>
          <p:nvPr/>
        </p:nvSpPr>
        <p:spPr>
          <a:xfrm>
            <a:off x="-38426" y="81325"/>
            <a:ext cx="11916295" cy="7389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200" b="1" dirty="0">
                <a:solidFill>
                  <a:srgbClr val="1F3864"/>
                </a:solidFill>
                <a:latin typeface="Calibri"/>
                <a:ea typeface="Calibri"/>
                <a:cs typeface="Calibri"/>
                <a:sym typeface="Calibri"/>
              </a:rPr>
              <a:t>Word cloud of Positive Sentiments (Baby Dataset) </a:t>
            </a:r>
            <a:endParaRPr sz="4200" dirty="0">
              <a:solidFill>
                <a:srgbClr val="1F3864"/>
              </a:solidFill>
              <a:latin typeface="Calibri"/>
              <a:ea typeface="Calibri"/>
              <a:cs typeface="Calibri"/>
              <a:sym typeface="Calibri"/>
            </a:endParaRPr>
          </a:p>
        </p:txBody>
      </p:sp>
      <p:pic>
        <p:nvPicPr>
          <p:cNvPr id="1026" name="Picture 2">
            <a:extLst>
              <a:ext uri="{FF2B5EF4-FFF2-40B4-BE49-F238E27FC236}">
                <a16:creationId xmlns:a16="http://schemas.microsoft.com/office/drawing/2014/main" id="{9A78776B-5B9A-DC72-17E3-88CF92A2E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127" y="1743502"/>
            <a:ext cx="5637851" cy="356534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9224110-1B02-C810-9C84-F442F008B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24" y="1743502"/>
            <a:ext cx="5637851" cy="35653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9346AB3-6DAD-A2EA-BF26-B80A212A14BC}"/>
              </a:ext>
            </a:extLst>
          </p:cNvPr>
          <p:cNvSpPr txBox="1"/>
          <p:nvPr/>
        </p:nvSpPr>
        <p:spPr>
          <a:xfrm>
            <a:off x="204127" y="1087488"/>
            <a:ext cx="3480047" cy="461665"/>
          </a:xfrm>
          <a:prstGeom prst="rect">
            <a:avLst/>
          </a:prstGeom>
          <a:noFill/>
        </p:spPr>
        <p:txBody>
          <a:bodyPr wrap="square" rtlCol="0">
            <a:spAutoFit/>
          </a:bodyPr>
          <a:lstStyle/>
          <a:p>
            <a:r>
              <a:rPr lang="en-US" sz="2400" dirty="0">
                <a:solidFill>
                  <a:srgbClr val="1F3864"/>
                </a:solidFill>
                <a:latin typeface="Calibri"/>
                <a:cs typeface="Calibri"/>
              </a:rPr>
              <a:t>Product id: B0089RPUHO</a:t>
            </a:r>
            <a:endParaRPr lang="en-IN" sz="2400" dirty="0">
              <a:solidFill>
                <a:srgbClr val="1F3864"/>
              </a:solidFill>
              <a:latin typeface="Calibri"/>
              <a:cs typeface="Calibri"/>
            </a:endParaRPr>
          </a:p>
        </p:txBody>
      </p:sp>
      <p:sp>
        <p:nvSpPr>
          <p:cNvPr id="4" name="TextBox 3">
            <a:extLst>
              <a:ext uri="{FF2B5EF4-FFF2-40B4-BE49-F238E27FC236}">
                <a16:creationId xmlns:a16="http://schemas.microsoft.com/office/drawing/2014/main" id="{84CAFC5C-3EA0-66C0-934F-A3412A3C89D4}"/>
              </a:ext>
            </a:extLst>
          </p:cNvPr>
          <p:cNvSpPr txBox="1"/>
          <p:nvPr/>
        </p:nvSpPr>
        <p:spPr>
          <a:xfrm>
            <a:off x="6350024" y="1087487"/>
            <a:ext cx="3480047" cy="461665"/>
          </a:xfrm>
          <a:prstGeom prst="rect">
            <a:avLst/>
          </a:prstGeom>
          <a:noFill/>
        </p:spPr>
        <p:txBody>
          <a:bodyPr wrap="square" rtlCol="0">
            <a:spAutoFit/>
          </a:bodyPr>
          <a:lstStyle/>
          <a:p>
            <a:r>
              <a:rPr lang="en-US" sz="2400" dirty="0">
                <a:solidFill>
                  <a:srgbClr val="1F3864"/>
                </a:solidFill>
                <a:latin typeface="Calibri"/>
                <a:cs typeface="Calibri"/>
              </a:rPr>
              <a:t>Product id: B002NPBT50</a:t>
            </a:r>
            <a:endParaRPr lang="en-IN" sz="2400" dirty="0">
              <a:solidFill>
                <a:srgbClr val="1F3864"/>
              </a:solidFill>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45"/>
        <p:cNvGrpSpPr/>
        <p:nvPr/>
      </p:nvGrpSpPr>
      <p:grpSpPr>
        <a:xfrm>
          <a:off x="0" y="0"/>
          <a:ext cx="0" cy="0"/>
          <a:chOff x="0" y="0"/>
          <a:chExt cx="0" cy="0"/>
        </a:xfrm>
      </p:grpSpPr>
      <p:sp>
        <p:nvSpPr>
          <p:cNvPr id="246" name="Google Shape;246;g17efe450570_0_58"/>
          <p:cNvSpPr txBox="1"/>
          <p:nvPr/>
        </p:nvSpPr>
        <p:spPr>
          <a:xfrm>
            <a:off x="4699" y="89125"/>
            <a:ext cx="11677227" cy="7386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200" b="1" dirty="0">
                <a:solidFill>
                  <a:srgbClr val="1F3864"/>
                </a:solidFill>
                <a:latin typeface="Calibri"/>
                <a:ea typeface="Calibri"/>
                <a:cs typeface="Calibri"/>
                <a:sym typeface="Calibri"/>
              </a:rPr>
              <a:t>Word cloud of Negative Sentiments (Baby Dataset)</a:t>
            </a:r>
            <a:endParaRPr sz="4200" dirty="0">
              <a:solidFill>
                <a:srgbClr val="1F3864"/>
              </a:solidFill>
              <a:latin typeface="Calibri"/>
              <a:ea typeface="Calibri"/>
              <a:cs typeface="Calibri"/>
              <a:sym typeface="Calibri"/>
            </a:endParaRPr>
          </a:p>
        </p:txBody>
      </p:sp>
      <p:pic>
        <p:nvPicPr>
          <p:cNvPr id="2050" name="Picture 2">
            <a:extLst>
              <a:ext uri="{FF2B5EF4-FFF2-40B4-BE49-F238E27FC236}">
                <a16:creationId xmlns:a16="http://schemas.microsoft.com/office/drawing/2014/main" id="{9C899FB9-03E2-5CA8-2664-2B893550D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127" y="1734549"/>
            <a:ext cx="5567820" cy="35210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BE02731-E488-F71A-4F2E-BEFF0AB6998A}"/>
              </a:ext>
            </a:extLst>
          </p:cNvPr>
          <p:cNvSpPr txBox="1"/>
          <p:nvPr/>
        </p:nvSpPr>
        <p:spPr>
          <a:xfrm>
            <a:off x="204127" y="1087488"/>
            <a:ext cx="3480047" cy="461665"/>
          </a:xfrm>
          <a:prstGeom prst="rect">
            <a:avLst/>
          </a:prstGeom>
          <a:noFill/>
        </p:spPr>
        <p:txBody>
          <a:bodyPr wrap="square" rtlCol="0">
            <a:spAutoFit/>
          </a:bodyPr>
          <a:lstStyle/>
          <a:p>
            <a:r>
              <a:rPr lang="en-US" sz="2400" dirty="0">
                <a:solidFill>
                  <a:srgbClr val="1F3864"/>
                </a:solidFill>
                <a:latin typeface="Calibri"/>
                <a:cs typeface="Calibri"/>
              </a:rPr>
              <a:t>Product id: B000N5QNSK</a:t>
            </a:r>
            <a:endParaRPr lang="en-IN" sz="2400" dirty="0">
              <a:solidFill>
                <a:srgbClr val="1F3864"/>
              </a:solidFill>
              <a:latin typeface="Calibri"/>
              <a:cs typeface="Calibri"/>
            </a:endParaRPr>
          </a:p>
        </p:txBody>
      </p:sp>
      <p:pic>
        <p:nvPicPr>
          <p:cNvPr id="2052" name="Picture 4">
            <a:extLst>
              <a:ext uri="{FF2B5EF4-FFF2-40B4-BE49-F238E27FC236}">
                <a16:creationId xmlns:a16="http://schemas.microsoft.com/office/drawing/2014/main" id="{EEC5CC0B-D25C-8464-0422-A29F834DC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396" y="1734549"/>
            <a:ext cx="5567821" cy="35210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F20C35-26D3-CBF7-25E3-BB9580B625BE}"/>
              </a:ext>
            </a:extLst>
          </p:cNvPr>
          <p:cNvSpPr txBox="1"/>
          <p:nvPr/>
        </p:nvSpPr>
        <p:spPr>
          <a:xfrm>
            <a:off x="6322396" y="1087488"/>
            <a:ext cx="3480047" cy="461665"/>
          </a:xfrm>
          <a:prstGeom prst="rect">
            <a:avLst/>
          </a:prstGeom>
          <a:noFill/>
        </p:spPr>
        <p:txBody>
          <a:bodyPr wrap="square" rtlCol="0">
            <a:spAutoFit/>
          </a:bodyPr>
          <a:lstStyle/>
          <a:p>
            <a:r>
              <a:rPr lang="en-US" sz="2400" dirty="0">
                <a:solidFill>
                  <a:srgbClr val="1F3864"/>
                </a:solidFill>
                <a:latin typeface="Calibri"/>
                <a:cs typeface="Calibri"/>
              </a:rPr>
              <a:t>Product id: B001W9AM1K</a:t>
            </a:r>
            <a:endParaRPr lang="en-IN" sz="2400" dirty="0">
              <a:solidFill>
                <a:srgbClr val="1F3864"/>
              </a:solidFill>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93"/>
        <p:cNvGrpSpPr/>
        <p:nvPr/>
      </p:nvGrpSpPr>
      <p:grpSpPr>
        <a:xfrm>
          <a:off x="0" y="0"/>
          <a:ext cx="0" cy="0"/>
          <a:chOff x="0" y="0"/>
          <a:chExt cx="0" cy="0"/>
        </a:xfrm>
      </p:grpSpPr>
      <p:sp>
        <p:nvSpPr>
          <p:cNvPr id="2" name="Google Shape;201;p16">
            <a:extLst>
              <a:ext uri="{FF2B5EF4-FFF2-40B4-BE49-F238E27FC236}">
                <a16:creationId xmlns:a16="http://schemas.microsoft.com/office/drawing/2014/main" id="{E56F3D98-9399-2B4E-8677-741BCED1D924}"/>
              </a:ext>
            </a:extLst>
          </p:cNvPr>
          <p:cNvSpPr txBox="1"/>
          <p:nvPr/>
        </p:nvSpPr>
        <p:spPr>
          <a:xfrm>
            <a:off x="559247" y="487961"/>
            <a:ext cx="101058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rgbClr val="1F3864"/>
                </a:solidFill>
                <a:latin typeface="Calibri"/>
                <a:ea typeface="Calibri"/>
                <a:cs typeface="Calibri"/>
                <a:sym typeface="Calibri"/>
              </a:rPr>
              <a:t>PROBLEM STATEMENT:- 2</a:t>
            </a:r>
            <a:endParaRPr sz="4800" dirty="0">
              <a:solidFill>
                <a:srgbClr val="1F3864"/>
              </a:solidFill>
              <a:latin typeface="Calibri"/>
              <a:ea typeface="Calibri"/>
              <a:cs typeface="Calibri"/>
              <a:sym typeface="Calibri"/>
            </a:endParaRPr>
          </a:p>
        </p:txBody>
      </p:sp>
      <p:sp>
        <p:nvSpPr>
          <p:cNvPr id="6" name="Google Shape;204;p16">
            <a:extLst>
              <a:ext uri="{FF2B5EF4-FFF2-40B4-BE49-F238E27FC236}">
                <a16:creationId xmlns:a16="http://schemas.microsoft.com/office/drawing/2014/main" id="{C30C6CA1-3B55-B51B-3C50-B0A5B6E38527}"/>
              </a:ext>
            </a:extLst>
          </p:cNvPr>
          <p:cNvSpPr txBox="1"/>
          <p:nvPr/>
        </p:nvSpPr>
        <p:spPr>
          <a:xfrm>
            <a:off x="816691" y="1896502"/>
            <a:ext cx="9337202" cy="1200288"/>
          </a:xfrm>
          <a:prstGeom prst="rect">
            <a:avLst/>
          </a:prstGeom>
          <a:noFill/>
          <a:ln>
            <a:noFill/>
          </a:ln>
        </p:spPr>
        <p:txBody>
          <a:bodyPr spcFirstLastPara="1" wrap="square" lIns="91425" tIns="45700" rIns="91425" bIns="45700" anchor="b" anchorCtr="0">
            <a:spAutoFit/>
          </a:bodyPr>
          <a:lstStyle/>
          <a:p>
            <a:pPr algn="just"/>
            <a:r>
              <a:rPr lang="en-US" sz="2400" dirty="0">
                <a:solidFill>
                  <a:srgbClr val="1F3864"/>
                </a:solidFill>
                <a:latin typeface="Calibri"/>
                <a:cs typeface="Calibri"/>
              </a:rPr>
              <a:t>Identify the name of negative products by analyzing your input text data and find out the reason behind it. Suggest a strategy to overcome this?  </a:t>
            </a:r>
          </a:p>
          <a:p>
            <a:pPr marL="0" marR="0" lvl="0" indent="0" algn="l" rtl="0">
              <a:spcBef>
                <a:spcPts val="0"/>
              </a:spcBef>
              <a:spcAft>
                <a:spcPts val="0"/>
              </a:spcAft>
              <a:buNone/>
            </a:pPr>
            <a:endParaRPr sz="2400" b="1" dirty="0">
              <a:solidFill>
                <a:srgbClr val="1F3864"/>
              </a:solidFill>
              <a:latin typeface="Calibri"/>
              <a:ea typeface="Calibri"/>
              <a:cs typeface="Calibri"/>
              <a:sym typeface="Calibri"/>
            </a:endParaRPr>
          </a:p>
        </p:txBody>
      </p:sp>
      <p:pic>
        <p:nvPicPr>
          <p:cNvPr id="5" name="Picture 2" descr="Image result for sentiment analysis logo">
            <a:extLst>
              <a:ext uri="{FF2B5EF4-FFF2-40B4-BE49-F238E27FC236}">
                <a16:creationId xmlns:a16="http://schemas.microsoft.com/office/drawing/2014/main" id="{36218FAA-CF36-6640-28B7-081CD50FF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567" y="3674375"/>
            <a:ext cx="2323480" cy="2323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51"/>
        <p:cNvGrpSpPr/>
        <p:nvPr/>
      </p:nvGrpSpPr>
      <p:grpSpPr>
        <a:xfrm>
          <a:off x="0" y="0"/>
          <a:ext cx="0" cy="0"/>
          <a:chOff x="0" y="0"/>
          <a:chExt cx="0" cy="0"/>
        </a:xfrm>
      </p:grpSpPr>
      <p:sp>
        <p:nvSpPr>
          <p:cNvPr id="252" name="Google Shape;252;g17efe450570_0_9"/>
          <p:cNvSpPr txBox="1">
            <a:spLocks noGrp="1"/>
          </p:cNvSpPr>
          <p:nvPr>
            <p:ph type="title"/>
          </p:nvPr>
        </p:nvSpPr>
        <p:spPr>
          <a:xfrm>
            <a:off x="415650" y="-88609"/>
            <a:ext cx="11360700" cy="136314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Font typeface="Arial"/>
              <a:buNone/>
            </a:pPr>
            <a:r>
              <a:rPr lang="en-US" sz="4200" b="1" dirty="0">
                <a:solidFill>
                  <a:srgbClr val="1F3864"/>
                </a:solidFill>
                <a:latin typeface="Calibri"/>
                <a:ea typeface="Calibri"/>
                <a:cs typeface="Calibri"/>
                <a:sym typeface="Calibri"/>
              </a:rPr>
              <a:t>Products needing attention: Negative Reviews Toys and Games Dataset</a:t>
            </a:r>
            <a:endParaRPr sz="4200" b="1" dirty="0">
              <a:solidFill>
                <a:srgbClr val="1F3864"/>
              </a:solidFill>
              <a:latin typeface="Calibri"/>
              <a:ea typeface="Calibri"/>
              <a:cs typeface="Calibri"/>
              <a:sym typeface="Calibri"/>
            </a:endParaRPr>
          </a:p>
          <a:p>
            <a:pPr marL="0" lvl="0" indent="0" algn="l" rtl="0">
              <a:spcBef>
                <a:spcPts val="0"/>
              </a:spcBef>
              <a:spcAft>
                <a:spcPts val="0"/>
              </a:spcAft>
              <a:buNone/>
            </a:pPr>
            <a:endParaRPr sz="4200" b="1" dirty="0">
              <a:solidFill>
                <a:srgbClr val="1F3864"/>
              </a:solidFill>
              <a:latin typeface="Calibri"/>
              <a:ea typeface="Calibri"/>
              <a:cs typeface="Calibri"/>
              <a:sym typeface="Calibri"/>
            </a:endParaRPr>
          </a:p>
        </p:txBody>
      </p:sp>
      <p:sp>
        <p:nvSpPr>
          <p:cNvPr id="254" name="Google Shape;254;g17efe450570_0_9"/>
          <p:cNvSpPr/>
          <p:nvPr/>
        </p:nvSpPr>
        <p:spPr>
          <a:xfrm rot="-5400000" flipH="1">
            <a:off x="1174218" y="1806174"/>
            <a:ext cx="708600" cy="843900"/>
          </a:xfrm>
          <a:prstGeom prst="round2SameRect">
            <a:avLst>
              <a:gd name="adj1" fmla="val 17873"/>
              <a:gd name="adj2" fmla="val 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1F3864"/>
              </a:solidFill>
              <a:latin typeface="Calibri"/>
              <a:ea typeface="Calibri"/>
              <a:cs typeface="Calibri"/>
              <a:sym typeface="Calibri"/>
            </a:endParaRPr>
          </a:p>
        </p:txBody>
      </p:sp>
      <p:graphicFrame>
        <p:nvGraphicFramePr>
          <p:cNvPr id="4" name="Table 4">
            <a:extLst>
              <a:ext uri="{FF2B5EF4-FFF2-40B4-BE49-F238E27FC236}">
                <a16:creationId xmlns:a16="http://schemas.microsoft.com/office/drawing/2014/main" id="{10F8CF2A-CD8A-7728-1812-6248ED6147ED}"/>
              </a:ext>
            </a:extLst>
          </p:cNvPr>
          <p:cNvGraphicFramePr>
            <a:graphicFrameLocks noGrp="1"/>
          </p:cNvGraphicFramePr>
          <p:nvPr>
            <p:extLst>
              <p:ext uri="{D42A27DB-BD31-4B8C-83A1-F6EECF244321}">
                <p14:modId xmlns:p14="http://schemas.microsoft.com/office/powerpoint/2010/main" val="3544592904"/>
              </p:ext>
            </p:extLst>
          </p:nvPr>
        </p:nvGraphicFramePr>
        <p:xfrm>
          <a:off x="576384" y="2228124"/>
          <a:ext cx="10890939" cy="3857301"/>
        </p:xfrm>
        <a:graphic>
          <a:graphicData uri="http://schemas.openxmlformats.org/drawingml/2006/table">
            <a:tbl>
              <a:tblPr firstRow="1" bandRow="1">
                <a:tableStyleId>{01FA7930-EF22-45EA-B1E0-A49ED5296422}</a:tableStyleId>
              </a:tblPr>
              <a:tblGrid>
                <a:gridCol w="1882731">
                  <a:extLst>
                    <a:ext uri="{9D8B030D-6E8A-4147-A177-3AD203B41FA5}">
                      <a16:colId xmlns:a16="http://schemas.microsoft.com/office/drawing/2014/main" val="2955837140"/>
                    </a:ext>
                  </a:extLst>
                </a:gridCol>
                <a:gridCol w="4696287">
                  <a:extLst>
                    <a:ext uri="{9D8B030D-6E8A-4147-A177-3AD203B41FA5}">
                      <a16:colId xmlns:a16="http://schemas.microsoft.com/office/drawing/2014/main" val="206262999"/>
                    </a:ext>
                  </a:extLst>
                </a:gridCol>
                <a:gridCol w="2275053">
                  <a:extLst>
                    <a:ext uri="{9D8B030D-6E8A-4147-A177-3AD203B41FA5}">
                      <a16:colId xmlns:a16="http://schemas.microsoft.com/office/drawing/2014/main" val="1969272151"/>
                    </a:ext>
                  </a:extLst>
                </a:gridCol>
                <a:gridCol w="2036868">
                  <a:extLst>
                    <a:ext uri="{9D8B030D-6E8A-4147-A177-3AD203B41FA5}">
                      <a16:colId xmlns:a16="http://schemas.microsoft.com/office/drawing/2014/main" val="526537776"/>
                    </a:ext>
                  </a:extLst>
                </a:gridCol>
              </a:tblGrid>
              <a:tr h="573250">
                <a:tc>
                  <a:txBody>
                    <a:bodyPr/>
                    <a:lstStyle/>
                    <a:p>
                      <a:pPr>
                        <a:lnSpc>
                          <a:spcPct val="100000"/>
                        </a:lnSpc>
                      </a:pPr>
                      <a:r>
                        <a:rPr lang="en-IN" sz="2400" b="1" i="0" u="none" strike="noStrike" cap="none" dirty="0">
                          <a:solidFill>
                            <a:schemeClr val="lt1"/>
                          </a:solidFill>
                          <a:latin typeface="Calibri"/>
                          <a:cs typeface="Calibri"/>
                          <a:sym typeface="Arial"/>
                        </a:rPr>
                        <a:t>Product Id</a:t>
                      </a:r>
                    </a:p>
                  </a:txBody>
                  <a:tcPr>
                    <a:solidFill>
                      <a:schemeClr val="accent1">
                        <a:lumMod val="40000"/>
                        <a:lumOff val="60000"/>
                      </a:schemeClr>
                    </a:solidFill>
                  </a:tcPr>
                </a:tc>
                <a:tc>
                  <a:txBody>
                    <a:bodyPr/>
                    <a:lstStyle/>
                    <a:p>
                      <a:pPr>
                        <a:lnSpc>
                          <a:spcPct val="100000"/>
                        </a:lnSpc>
                      </a:pPr>
                      <a:r>
                        <a:rPr lang="en-IN" sz="2400" b="1" i="0" u="none" strike="noStrike" cap="none" dirty="0">
                          <a:solidFill>
                            <a:schemeClr val="lt1"/>
                          </a:solidFill>
                          <a:latin typeface="Calibri"/>
                          <a:cs typeface="Calibri"/>
                          <a:sym typeface="Arial"/>
                        </a:rPr>
                        <a:t>Product Name</a:t>
                      </a:r>
                    </a:p>
                  </a:txBody>
                  <a:tcPr>
                    <a:solidFill>
                      <a:schemeClr val="accent1">
                        <a:lumMod val="40000"/>
                        <a:lumOff val="60000"/>
                      </a:schemeClr>
                    </a:solidFill>
                  </a:tcPr>
                </a:tc>
                <a:tc>
                  <a:txBody>
                    <a:bodyPr/>
                    <a:lstStyle/>
                    <a:p>
                      <a:pPr>
                        <a:lnSpc>
                          <a:spcPct val="100000"/>
                        </a:lnSpc>
                      </a:pPr>
                      <a:r>
                        <a:rPr lang="en-US" sz="2400" b="1" i="0" u="none" strike="noStrike" cap="none" dirty="0">
                          <a:solidFill>
                            <a:schemeClr val="lt1"/>
                          </a:solidFill>
                          <a:latin typeface="Calibri"/>
                          <a:cs typeface="Calibri"/>
                          <a:sym typeface="Arial"/>
                        </a:rPr>
                        <a:t>Sentiment Score</a:t>
                      </a:r>
                      <a:endParaRPr lang="en-IN" sz="2400" b="1" i="0" u="none" strike="noStrike" cap="none" dirty="0">
                        <a:solidFill>
                          <a:schemeClr val="lt1"/>
                        </a:solidFill>
                        <a:latin typeface="Calibri"/>
                        <a:cs typeface="Calibri"/>
                        <a:sym typeface="Arial"/>
                      </a:endParaRPr>
                    </a:p>
                  </a:txBody>
                  <a:tcPr>
                    <a:solidFill>
                      <a:schemeClr val="accent1">
                        <a:lumMod val="40000"/>
                        <a:lumOff val="60000"/>
                      </a:schemeClr>
                    </a:solidFill>
                  </a:tcPr>
                </a:tc>
                <a:tc>
                  <a:txBody>
                    <a:bodyPr/>
                    <a:lstStyle/>
                    <a:p>
                      <a:pPr>
                        <a:lnSpc>
                          <a:spcPct val="100000"/>
                        </a:lnSpc>
                      </a:pPr>
                      <a:r>
                        <a:rPr lang="en-IN" sz="2400" b="1" i="0" u="none" strike="noStrike" cap="none" dirty="0">
                          <a:solidFill>
                            <a:schemeClr val="lt1"/>
                          </a:solidFill>
                          <a:latin typeface="Calibri"/>
                          <a:cs typeface="Calibri"/>
                          <a:sym typeface="Arial"/>
                        </a:rPr>
                        <a:t>Word</a:t>
                      </a:r>
                    </a:p>
                  </a:txBody>
                  <a:tcPr>
                    <a:solidFill>
                      <a:schemeClr val="accent1">
                        <a:lumMod val="40000"/>
                        <a:lumOff val="60000"/>
                      </a:schemeClr>
                    </a:solidFill>
                  </a:tcPr>
                </a:tc>
                <a:extLst>
                  <a:ext uri="{0D108BD9-81ED-4DB2-BD59-A6C34878D82A}">
                    <a16:rowId xmlns:a16="http://schemas.microsoft.com/office/drawing/2014/main" val="1764174194"/>
                  </a:ext>
                </a:extLst>
              </a:tr>
              <a:tr h="522306">
                <a:tc>
                  <a:txBody>
                    <a:bodyPr/>
                    <a:lstStyle/>
                    <a:p>
                      <a:pPr>
                        <a:lnSpc>
                          <a:spcPct val="100000"/>
                        </a:lnSpc>
                      </a:pPr>
                      <a:r>
                        <a:rPr lang="en-US" sz="2400" b="1" dirty="0">
                          <a:solidFill>
                            <a:schemeClr val="lt1"/>
                          </a:solidFill>
                          <a:latin typeface="Calibri"/>
                          <a:ea typeface="Calibri"/>
                          <a:cs typeface="Calibri"/>
                          <a:sym typeface="Calibri"/>
                        </a:rPr>
                        <a:t>B0002717BW</a:t>
                      </a:r>
                      <a:endParaRPr lang="en-IN" sz="2400" b="1" i="0" u="none" strike="noStrike" cap="none" dirty="0">
                        <a:solidFill>
                          <a:schemeClr val="lt1"/>
                        </a:solidFill>
                        <a:latin typeface="Calibri"/>
                        <a:cs typeface="Calibri"/>
                        <a:sym typeface="Arial"/>
                      </a:endParaRPr>
                    </a:p>
                  </a:txBody>
                  <a:tcPr>
                    <a:solidFill>
                      <a:schemeClr val="accent1">
                        <a:lumMod val="40000"/>
                        <a:lumOff val="60000"/>
                      </a:schemeClr>
                    </a:solidFill>
                  </a:tcPr>
                </a:tc>
                <a:tc>
                  <a:txBody>
                    <a:bodyPr/>
                    <a:lstStyle/>
                    <a:p>
                      <a:pPr>
                        <a:lnSpc>
                          <a:spcPct val="100000"/>
                        </a:lnSpc>
                      </a:pPr>
                      <a:r>
                        <a:rPr lang="en-US" sz="2400" b="1" dirty="0">
                          <a:solidFill>
                            <a:schemeClr val="lt1"/>
                          </a:solidFill>
                          <a:latin typeface="Calibri"/>
                          <a:ea typeface="Calibri"/>
                          <a:cs typeface="Calibri"/>
                          <a:sym typeface="Calibri"/>
                        </a:rPr>
                        <a:t>Butterfly Punk Barbie doll </a:t>
                      </a:r>
                      <a:endParaRPr lang="en-IN" sz="2400" b="1" i="0" u="none" strike="noStrike" cap="none" dirty="0">
                        <a:solidFill>
                          <a:schemeClr val="lt1"/>
                        </a:solidFill>
                        <a:latin typeface="Calibri"/>
                        <a:cs typeface="Calibri"/>
                        <a:sym typeface="Arial"/>
                      </a:endParaRPr>
                    </a:p>
                  </a:txBody>
                  <a:tcPr>
                    <a:solidFill>
                      <a:schemeClr val="accent1">
                        <a:lumMod val="40000"/>
                        <a:lumOff val="60000"/>
                      </a:schemeClr>
                    </a:solidFill>
                  </a:tcPr>
                </a:tc>
                <a:tc>
                  <a:txBody>
                    <a:bodyPr/>
                    <a:lstStyle/>
                    <a:p>
                      <a:pPr>
                        <a:lnSpc>
                          <a:spcPct val="100000"/>
                        </a:lnSpc>
                      </a:pPr>
                      <a:r>
                        <a:rPr lang="en-US" sz="2400" b="1" i="0" u="none" strike="noStrike" cap="none" dirty="0">
                          <a:solidFill>
                            <a:schemeClr val="lt1"/>
                          </a:solidFill>
                          <a:latin typeface="Calibri"/>
                          <a:cs typeface="Calibri"/>
                          <a:sym typeface="Arial"/>
                        </a:rPr>
                        <a:t>-0.771</a:t>
                      </a:r>
                      <a:endParaRPr lang="en-IN" sz="2400" b="1" i="0" u="none" strike="noStrike" cap="none" dirty="0">
                        <a:solidFill>
                          <a:schemeClr val="lt1"/>
                        </a:solidFill>
                        <a:latin typeface="Calibri"/>
                        <a:cs typeface="Calibri"/>
                        <a:sym typeface="Arial"/>
                      </a:endParaRPr>
                    </a:p>
                  </a:txBody>
                  <a:tcPr>
                    <a:solidFill>
                      <a:schemeClr val="accent1">
                        <a:lumMod val="40000"/>
                        <a:lumOff val="60000"/>
                      </a:schemeClr>
                    </a:solidFill>
                  </a:tcPr>
                </a:tc>
                <a:tc>
                  <a:txBody>
                    <a:bodyPr/>
                    <a:lstStyle/>
                    <a:p>
                      <a:pPr>
                        <a:lnSpc>
                          <a:spcPct val="100000"/>
                        </a:lnSpc>
                      </a:pPr>
                      <a:r>
                        <a:rPr lang="en-US" sz="2400" b="1" dirty="0">
                          <a:solidFill>
                            <a:schemeClr val="lt1"/>
                          </a:solidFill>
                          <a:latin typeface="Calibri"/>
                          <a:ea typeface="Calibri"/>
                          <a:cs typeface="Calibri"/>
                          <a:sym typeface="Calibri"/>
                        </a:rPr>
                        <a:t>Idiotic</a:t>
                      </a:r>
                      <a:endParaRPr lang="en-IN" sz="2400" b="1" i="0" u="none" strike="noStrike" cap="none" dirty="0">
                        <a:solidFill>
                          <a:schemeClr val="lt1"/>
                        </a:solidFill>
                        <a:latin typeface="Calibri"/>
                        <a:cs typeface="Calibri"/>
                        <a:sym typeface="Arial"/>
                      </a:endParaRPr>
                    </a:p>
                  </a:txBody>
                  <a:tcPr>
                    <a:solidFill>
                      <a:schemeClr val="accent1">
                        <a:lumMod val="40000"/>
                        <a:lumOff val="60000"/>
                      </a:schemeClr>
                    </a:solidFill>
                  </a:tcPr>
                </a:tc>
                <a:extLst>
                  <a:ext uri="{0D108BD9-81ED-4DB2-BD59-A6C34878D82A}">
                    <a16:rowId xmlns:a16="http://schemas.microsoft.com/office/drawing/2014/main" val="1495149846"/>
                  </a:ext>
                </a:extLst>
              </a:tr>
              <a:tr h="538807">
                <a:tc>
                  <a:txBody>
                    <a:bodyPr/>
                    <a:lstStyle/>
                    <a:p>
                      <a:pPr>
                        <a:lnSpc>
                          <a:spcPct val="100000"/>
                        </a:lnSpc>
                      </a:pPr>
                      <a:r>
                        <a:rPr lang="en-US" sz="2400" b="1" dirty="0">
                          <a:solidFill>
                            <a:schemeClr val="lt1"/>
                          </a:solidFill>
                          <a:latin typeface="Calibri"/>
                          <a:ea typeface="Calibri"/>
                          <a:cs typeface="Calibri"/>
                          <a:sym typeface="Calibri"/>
                        </a:rPr>
                        <a:t>B004U52VPS</a:t>
                      </a:r>
                      <a:endParaRPr lang="en-IN" sz="2400" b="1" i="0" u="none" strike="noStrike" cap="none" dirty="0">
                        <a:solidFill>
                          <a:schemeClr val="lt1"/>
                        </a:solidFill>
                        <a:latin typeface="Calibri"/>
                        <a:cs typeface="Calibri"/>
                        <a:sym typeface="Arial"/>
                      </a:endParaRPr>
                    </a:p>
                  </a:txBody>
                  <a:tcPr>
                    <a:solidFill>
                      <a:srgbClr val="6FA8DC"/>
                    </a:solidFill>
                  </a:tcPr>
                </a:tc>
                <a:tc>
                  <a:txBody>
                    <a:bodyPr/>
                    <a:lstStyle/>
                    <a:p>
                      <a:pPr>
                        <a:lnSpc>
                          <a:spcPct val="100000"/>
                        </a:lnSpc>
                      </a:pPr>
                      <a:r>
                        <a:rPr lang="en-US" sz="2400" b="1" dirty="0">
                          <a:solidFill>
                            <a:schemeClr val="lt1"/>
                          </a:solidFill>
                          <a:latin typeface="Calibri"/>
                          <a:ea typeface="Calibri"/>
                          <a:cs typeface="Calibri"/>
                          <a:sym typeface="Calibri"/>
                        </a:rPr>
                        <a:t>Angry Birds: Knock On Wood Game </a:t>
                      </a:r>
                      <a:endParaRPr lang="en-IN" sz="2400" b="1" i="0" u="none" strike="noStrike" cap="none" dirty="0">
                        <a:solidFill>
                          <a:schemeClr val="lt1"/>
                        </a:solidFill>
                        <a:latin typeface="Calibri"/>
                        <a:cs typeface="Calibri"/>
                        <a:sym typeface="Arial"/>
                      </a:endParaRPr>
                    </a:p>
                  </a:txBody>
                  <a:tcPr>
                    <a:solidFill>
                      <a:srgbClr val="6FA8DC"/>
                    </a:solidFill>
                  </a:tcPr>
                </a:tc>
                <a:tc>
                  <a:txBody>
                    <a:bodyPr/>
                    <a:lstStyle/>
                    <a:p>
                      <a:pPr>
                        <a:lnSpc>
                          <a:spcPct val="100000"/>
                        </a:lnSpc>
                      </a:pPr>
                      <a:r>
                        <a:rPr lang="en-US" sz="2400" b="1" i="0" u="none" strike="noStrike" cap="none" dirty="0">
                          <a:solidFill>
                            <a:schemeClr val="lt1"/>
                          </a:solidFill>
                          <a:latin typeface="Calibri"/>
                          <a:cs typeface="Calibri"/>
                          <a:sym typeface="Arial"/>
                        </a:rPr>
                        <a:t>-0.946</a:t>
                      </a:r>
                      <a:endParaRPr lang="en-IN" sz="2400" b="1" i="0" u="none" strike="noStrike" cap="none" dirty="0">
                        <a:solidFill>
                          <a:schemeClr val="lt1"/>
                        </a:solidFill>
                        <a:latin typeface="Calibri"/>
                        <a:cs typeface="Calibri"/>
                        <a:sym typeface="Arial"/>
                      </a:endParaRPr>
                    </a:p>
                  </a:txBody>
                  <a:tcPr>
                    <a:solidFill>
                      <a:srgbClr val="6FA8DC"/>
                    </a:solidFill>
                  </a:tcPr>
                </a:tc>
                <a:tc>
                  <a:txBody>
                    <a:bodyPr/>
                    <a:lstStyle/>
                    <a:p>
                      <a:pPr>
                        <a:lnSpc>
                          <a:spcPct val="100000"/>
                        </a:lnSpc>
                      </a:pPr>
                      <a:r>
                        <a:rPr lang="en-US" sz="2400" b="1" dirty="0">
                          <a:solidFill>
                            <a:schemeClr val="lt1"/>
                          </a:solidFill>
                          <a:latin typeface="Calibri"/>
                          <a:ea typeface="Calibri"/>
                          <a:cs typeface="Calibri"/>
                          <a:sym typeface="Calibri"/>
                        </a:rPr>
                        <a:t>Crap</a:t>
                      </a:r>
                      <a:endParaRPr lang="en-IN" sz="2400" b="1" i="0" u="none" strike="noStrike" cap="none" dirty="0">
                        <a:solidFill>
                          <a:schemeClr val="lt1"/>
                        </a:solidFill>
                        <a:latin typeface="Calibri"/>
                        <a:cs typeface="Calibri"/>
                        <a:sym typeface="Arial"/>
                      </a:endParaRPr>
                    </a:p>
                  </a:txBody>
                  <a:tcPr>
                    <a:solidFill>
                      <a:srgbClr val="6FA8DC"/>
                    </a:solidFill>
                  </a:tcPr>
                </a:tc>
                <a:extLst>
                  <a:ext uri="{0D108BD9-81ED-4DB2-BD59-A6C34878D82A}">
                    <a16:rowId xmlns:a16="http://schemas.microsoft.com/office/drawing/2014/main" val="3246460888"/>
                  </a:ext>
                </a:extLst>
              </a:tr>
              <a:tr h="573250">
                <a:tc>
                  <a:txBody>
                    <a:bodyPr/>
                    <a:lstStyle/>
                    <a:p>
                      <a:pPr>
                        <a:lnSpc>
                          <a:spcPct val="100000"/>
                        </a:lnSpc>
                      </a:pPr>
                      <a:r>
                        <a:rPr lang="en-US" sz="2400" b="1" dirty="0">
                          <a:solidFill>
                            <a:srgbClr val="F0F0F0"/>
                          </a:solidFill>
                          <a:latin typeface="Calibri"/>
                          <a:ea typeface="Calibri"/>
                          <a:cs typeface="Calibri"/>
                          <a:sym typeface="Calibri"/>
                        </a:rPr>
                        <a:t>B002VBXPPI</a:t>
                      </a:r>
                      <a:endParaRPr lang="en-IN" sz="2400" b="1" i="0" u="none" strike="noStrike" cap="none" dirty="0">
                        <a:solidFill>
                          <a:schemeClr val="lt1"/>
                        </a:solidFill>
                        <a:latin typeface="Calibri"/>
                        <a:cs typeface="Calibri"/>
                        <a:sym typeface="Arial"/>
                      </a:endParaRPr>
                    </a:p>
                  </a:txBody>
                  <a:tcPr>
                    <a:solidFill>
                      <a:srgbClr val="3D85C6"/>
                    </a:solidFill>
                  </a:tcPr>
                </a:tc>
                <a:tc>
                  <a:txBody>
                    <a:bodyPr/>
                    <a:lstStyle/>
                    <a:p>
                      <a:pPr>
                        <a:lnSpc>
                          <a:spcPct val="100000"/>
                        </a:lnSpc>
                      </a:pPr>
                      <a:r>
                        <a:rPr lang="en-US" sz="2400" b="1" dirty="0">
                          <a:solidFill>
                            <a:srgbClr val="F0F0F0"/>
                          </a:solidFill>
                          <a:latin typeface="Calibri"/>
                          <a:ea typeface="Calibri"/>
                          <a:cs typeface="Calibri"/>
                          <a:sym typeface="Calibri"/>
                        </a:rPr>
                        <a:t>Gun, CS-6 Dart Blaster</a:t>
                      </a:r>
                      <a:endParaRPr lang="en-IN" sz="2400" b="1" i="0" u="none" strike="noStrike" cap="none" dirty="0">
                        <a:solidFill>
                          <a:schemeClr val="lt1"/>
                        </a:solidFill>
                        <a:latin typeface="Calibri"/>
                        <a:cs typeface="Calibri"/>
                        <a:sym typeface="Arial"/>
                      </a:endParaRPr>
                    </a:p>
                  </a:txBody>
                  <a:tcPr>
                    <a:solidFill>
                      <a:srgbClr val="3D85C6"/>
                    </a:solidFill>
                  </a:tcPr>
                </a:tc>
                <a:tc>
                  <a:txBody>
                    <a:bodyPr/>
                    <a:lstStyle/>
                    <a:p>
                      <a:pPr>
                        <a:lnSpc>
                          <a:spcPct val="100000"/>
                        </a:lnSpc>
                      </a:pPr>
                      <a:r>
                        <a:rPr lang="en-US" sz="2400" b="1" i="0" u="none" strike="noStrike" cap="none" dirty="0">
                          <a:solidFill>
                            <a:schemeClr val="lt1"/>
                          </a:solidFill>
                          <a:latin typeface="Calibri"/>
                          <a:cs typeface="Calibri"/>
                          <a:sym typeface="Arial"/>
                        </a:rPr>
                        <a:t>-0.970</a:t>
                      </a:r>
                      <a:endParaRPr lang="en-IN" sz="2400" b="1" i="0" u="none" strike="noStrike" cap="none" dirty="0">
                        <a:solidFill>
                          <a:schemeClr val="lt1"/>
                        </a:solidFill>
                        <a:latin typeface="Calibri"/>
                        <a:cs typeface="Calibri"/>
                        <a:sym typeface="Arial"/>
                      </a:endParaRPr>
                    </a:p>
                  </a:txBody>
                  <a:tcPr>
                    <a:solidFill>
                      <a:srgbClr val="3D85C6"/>
                    </a:solidFill>
                  </a:tcPr>
                </a:tc>
                <a:tc>
                  <a:txBody>
                    <a:bodyPr/>
                    <a:lstStyle/>
                    <a:p>
                      <a:pPr>
                        <a:lnSpc>
                          <a:spcPct val="100000"/>
                        </a:lnSpc>
                      </a:pPr>
                      <a:r>
                        <a:rPr lang="en-US" sz="2400" b="1" dirty="0">
                          <a:solidFill>
                            <a:srgbClr val="F0F0F0"/>
                          </a:solidFill>
                          <a:latin typeface="Calibri"/>
                          <a:ea typeface="Calibri"/>
                          <a:cs typeface="Calibri"/>
                          <a:sym typeface="Calibri"/>
                        </a:rPr>
                        <a:t>Noisy, Slow</a:t>
                      </a:r>
                      <a:endParaRPr lang="en-IN" sz="2400" b="1" i="0" u="none" strike="noStrike" cap="none" dirty="0">
                        <a:solidFill>
                          <a:schemeClr val="lt1"/>
                        </a:solidFill>
                        <a:latin typeface="Calibri"/>
                        <a:cs typeface="Calibri"/>
                        <a:sym typeface="Arial"/>
                      </a:endParaRPr>
                    </a:p>
                  </a:txBody>
                  <a:tcPr>
                    <a:solidFill>
                      <a:srgbClr val="3D85C6"/>
                    </a:solidFill>
                  </a:tcPr>
                </a:tc>
                <a:extLst>
                  <a:ext uri="{0D108BD9-81ED-4DB2-BD59-A6C34878D82A}">
                    <a16:rowId xmlns:a16="http://schemas.microsoft.com/office/drawing/2014/main" val="2439149778"/>
                  </a:ext>
                </a:extLst>
              </a:tr>
              <a:tr h="826728">
                <a:tc>
                  <a:txBody>
                    <a:bodyPr/>
                    <a:lstStyle/>
                    <a:p>
                      <a:pPr>
                        <a:lnSpc>
                          <a:spcPct val="100000"/>
                        </a:lnSpc>
                      </a:pPr>
                      <a:r>
                        <a:rPr lang="en-US" sz="2400" b="1" dirty="0">
                          <a:solidFill>
                            <a:srgbClr val="F0F0F0"/>
                          </a:solidFill>
                          <a:latin typeface="Calibri"/>
                          <a:ea typeface="Calibri"/>
                          <a:cs typeface="Calibri"/>
                          <a:sym typeface="Calibri"/>
                        </a:rPr>
                        <a:t>048645195X</a:t>
                      </a:r>
                      <a:endParaRPr lang="en-IN" sz="2400" b="1" i="0" u="none" strike="noStrike" cap="none" dirty="0">
                        <a:solidFill>
                          <a:schemeClr val="lt1"/>
                        </a:solidFill>
                        <a:latin typeface="Calibri"/>
                        <a:cs typeface="Calibri"/>
                        <a:sym typeface="Arial"/>
                      </a:endParaRPr>
                    </a:p>
                  </a:txBody>
                  <a:tcPr>
                    <a:solidFill>
                      <a:srgbClr val="0B5394"/>
                    </a:solidFill>
                  </a:tcPr>
                </a:tc>
                <a:tc>
                  <a:txBody>
                    <a:bodyPr/>
                    <a:lstStyle/>
                    <a:p>
                      <a:pPr>
                        <a:lnSpc>
                          <a:spcPct val="100000"/>
                        </a:lnSpc>
                      </a:pPr>
                      <a:r>
                        <a:rPr lang="en-US" sz="2400" b="1" dirty="0">
                          <a:solidFill>
                            <a:srgbClr val="F0F0F0"/>
                          </a:solidFill>
                          <a:latin typeface="Calibri"/>
                          <a:ea typeface="Calibri"/>
                          <a:cs typeface="Calibri"/>
                          <a:sym typeface="Calibri"/>
                        </a:rPr>
                        <a:t>Dover Publications Tile Designs Coloring Book </a:t>
                      </a:r>
                      <a:endParaRPr lang="en-IN" sz="2400" b="1" i="0" u="none" strike="noStrike" cap="none" dirty="0">
                        <a:solidFill>
                          <a:schemeClr val="lt1"/>
                        </a:solidFill>
                        <a:latin typeface="Calibri"/>
                        <a:cs typeface="Calibri"/>
                        <a:sym typeface="Arial"/>
                      </a:endParaRPr>
                    </a:p>
                  </a:txBody>
                  <a:tcPr>
                    <a:solidFill>
                      <a:srgbClr val="0B5394"/>
                    </a:solidFill>
                  </a:tcPr>
                </a:tc>
                <a:tc>
                  <a:txBody>
                    <a:bodyPr/>
                    <a:lstStyle/>
                    <a:p>
                      <a:pPr>
                        <a:lnSpc>
                          <a:spcPct val="100000"/>
                        </a:lnSpc>
                      </a:pPr>
                      <a:r>
                        <a:rPr lang="en-US" sz="2400" b="1" i="0" u="none" strike="noStrike" cap="none" dirty="0">
                          <a:solidFill>
                            <a:schemeClr val="lt1"/>
                          </a:solidFill>
                          <a:latin typeface="Calibri"/>
                          <a:cs typeface="Calibri"/>
                          <a:sym typeface="Arial"/>
                        </a:rPr>
                        <a:t>-0.743</a:t>
                      </a:r>
                      <a:endParaRPr lang="en-IN" sz="2400" b="1" i="0" u="none" strike="noStrike" cap="none" dirty="0">
                        <a:solidFill>
                          <a:schemeClr val="lt1"/>
                        </a:solidFill>
                        <a:latin typeface="Calibri"/>
                        <a:cs typeface="Calibri"/>
                        <a:sym typeface="Arial"/>
                      </a:endParaRPr>
                    </a:p>
                  </a:txBody>
                  <a:tcPr>
                    <a:solidFill>
                      <a:srgbClr val="0B5394"/>
                    </a:solidFill>
                  </a:tcPr>
                </a:tc>
                <a:tc>
                  <a:txBody>
                    <a:bodyPr/>
                    <a:lstStyle/>
                    <a:p>
                      <a:pPr>
                        <a:lnSpc>
                          <a:spcPct val="100000"/>
                        </a:lnSpc>
                      </a:pPr>
                      <a:r>
                        <a:rPr lang="en-US" sz="2400" b="1" dirty="0">
                          <a:solidFill>
                            <a:srgbClr val="F0F0F0"/>
                          </a:solidFill>
                          <a:latin typeface="Calibri"/>
                          <a:ea typeface="Calibri"/>
                          <a:cs typeface="Calibri"/>
                          <a:sym typeface="Calibri"/>
                        </a:rPr>
                        <a:t>Bore, Bad</a:t>
                      </a:r>
                      <a:endParaRPr lang="en-IN" sz="2400" b="1" i="0" u="none" strike="noStrike" cap="none" dirty="0">
                        <a:solidFill>
                          <a:schemeClr val="lt1"/>
                        </a:solidFill>
                        <a:latin typeface="Calibri"/>
                        <a:cs typeface="Calibri"/>
                        <a:sym typeface="Arial"/>
                      </a:endParaRPr>
                    </a:p>
                  </a:txBody>
                  <a:tcPr>
                    <a:solidFill>
                      <a:srgbClr val="0B5394"/>
                    </a:solidFill>
                  </a:tcPr>
                </a:tc>
                <a:extLst>
                  <a:ext uri="{0D108BD9-81ED-4DB2-BD59-A6C34878D82A}">
                    <a16:rowId xmlns:a16="http://schemas.microsoft.com/office/drawing/2014/main" val="1733383808"/>
                  </a:ext>
                </a:extLst>
              </a:tr>
              <a:tr h="555882">
                <a:tc>
                  <a:txBody>
                    <a:bodyPr/>
                    <a:lstStyle/>
                    <a:p>
                      <a:pPr>
                        <a:lnSpc>
                          <a:spcPct val="100000"/>
                        </a:lnSpc>
                      </a:pPr>
                      <a:r>
                        <a:rPr lang="en-US" sz="2400" b="1" i="0" u="none" strike="noStrike" cap="none" dirty="0">
                          <a:solidFill>
                            <a:schemeClr val="lt1"/>
                          </a:solidFill>
                          <a:latin typeface="Calibri"/>
                          <a:cs typeface="Calibri"/>
                          <a:sym typeface="Calibri"/>
                        </a:rPr>
                        <a:t>B000VSAEYI</a:t>
                      </a:r>
                      <a:endParaRPr lang="en-IN" sz="2400" b="1" i="0" u="none" strike="noStrike" cap="none" dirty="0">
                        <a:solidFill>
                          <a:schemeClr val="lt1"/>
                        </a:solidFill>
                        <a:latin typeface="Calibri"/>
                        <a:cs typeface="Calibri"/>
                        <a:sym typeface="Arial"/>
                      </a:endParaRPr>
                    </a:p>
                  </a:txBody>
                  <a:tcPr>
                    <a:solidFill>
                      <a:srgbClr val="20124D"/>
                    </a:solidFill>
                  </a:tcPr>
                </a:tc>
                <a:tc>
                  <a:txBody>
                    <a:bodyPr/>
                    <a:lstStyle/>
                    <a:p>
                      <a:pPr>
                        <a:lnSpc>
                          <a:spcPct val="100000"/>
                        </a:lnSpc>
                      </a:pPr>
                      <a:r>
                        <a:rPr lang="en-US" sz="2400" b="1" i="0" u="none" strike="noStrike" cap="none" dirty="0">
                          <a:solidFill>
                            <a:schemeClr val="lt1"/>
                          </a:solidFill>
                          <a:latin typeface="Calibri"/>
                          <a:cs typeface="Calibri"/>
                          <a:sym typeface="Calibri"/>
                        </a:rPr>
                        <a:t>Pool, Ocean Play Center </a:t>
                      </a:r>
                      <a:endParaRPr lang="en-IN" sz="2400" b="1" i="0" u="none" strike="noStrike" cap="none" dirty="0">
                        <a:solidFill>
                          <a:schemeClr val="lt1"/>
                        </a:solidFill>
                        <a:latin typeface="Calibri"/>
                        <a:cs typeface="Calibri"/>
                        <a:sym typeface="Arial"/>
                      </a:endParaRPr>
                    </a:p>
                  </a:txBody>
                  <a:tcPr>
                    <a:solidFill>
                      <a:srgbClr val="20124D"/>
                    </a:solidFill>
                  </a:tcPr>
                </a:tc>
                <a:tc>
                  <a:txBody>
                    <a:bodyPr/>
                    <a:lstStyle/>
                    <a:p>
                      <a:pPr>
                        <a:lnSpc>
                          <a:spcPct val="100000"/>
                        </a:lnSpc>
                      </a:pPr>
                      <a:r>
                        <a:rPr lang="en-US" sz="2400" b="1" i="0" u="none" strike="noStrike" cap="none" dirty="0">
                          <a:solidFill>
                            <a:schemeClr val="lt1"/>
                          </a:solidFill>
                          <a:latin typeface="Calibri"/>
                          <a:cs typeface="Calibri"/>
                          <a:sym typeface="Arial"/>
                        </a:rPr>
                        <a:t>-0.938</a:t>
                      </a:r>
                      <a:endParaRPr lang="en-IN" sz="2400" b="1" i="0" u="none" strike="noStrike" cap="none" dirty="0">
                        <a:solidFill>
                          <a:schemeClr val="lt1"/>
                        </a:solidFill>
                        <a:latin typeface="Calibri"/>
                        <a:cs typeface="Calibri"/>
                        <a:sym typeface="Arial"/>
                      </a:endParaRPr>
                    </a:p>
                  </a:txBody>
                  <a:tcPr>
                    <a:solidFill>
                      <a:srgbClr val="20124D"/>
                    </a:solidFill>
                  </a:tcPr>
                </a:tc>
                <a:tc>
                  <a:txBody>
                    <a:bodyPr/>
                    <a:lstStyle/>
                    <a:p>
                      <a:pPr marL="0" marR="0" lvl="0" indent="0" algn="l" rtl="0">
                        <a:lnSpc>
                          <a:spcPct val="100000"/>
                        </a:lnSpc>
                        <a:spcBef>
                          <a:spcPts val="0"/>
                        </a:spcBef>
                        <a:spcAft>
                          <a:spcPts val="0"/>
                        </a:spcAft>
                        <a:buClr>
                          <a:srgbClr val="000000"/>
                        </a:buClr>
                        <a:buFont typeface="Arial"/>
                        <a:buNone/>
                      </a:pPr>
                      <a:r>
                        <a:rPr lang="en-US" sz="2400" b="1" i="0" u="none" strike="noStrike" cap="none" dirty="0">
                          <a:solidFill>
                            <a:schemeClr val="lt1"/>
                          </a:solidFill>
                          <a:latin typeface="Calibri"/>
                          <a:cs typeface="Calibri"/>
                          <a:sym typeface="Calibri"/>
                        </a:rPr>
                        <a:t>Dirty, Bad air quality </a:t>
                      </a:r>
                    </a:p>
                  </a:txBody>
                  <a:tcPr>
                    <a:solidFill>
                      <a:srgbClr val="20124D"/>
                    </a:solidFill>
                  </a:tcPr>
                </a:tc>
                <a:extLst>
                  <a:ext uri="{0D108BD9-81ED-4DB2-BD59-A6C34878D82A}">
                    <a16:rowId xmlns:a16="http://schemas.microsoft.com/office/drawing/2014/main" val="254567101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72"/>
        <p:cNvGrpSpPr/>
        <p:nvPr/>
      </p:nvGrpSpPr>
      <p:grpSpPr>
        <a:xfrm>
          <a:off x="0" y="0"/>
          <a:ext cx="0" cy="0"/>
          <a:chOff x="0" y="0"/>
          <a:chExt cx="0" cy="0"/>
        </a:xfrm>
      </p:grpSpPr>
      <p:sp>
        <p:nvSpPr>
          <p:cNvPr id="273" name="Google Shape;273;g17efe450570_0_89"/>
          <p:cNvSpPr txBox="1">
            <a:spLocks noGrp="1"/>
          </p:cNvSpPr>
          <p:nvPr>
            <p:ph type="title"/>
          </p:nvPr>
        </p:nvSpPr>
        <p:spPr>
          <a:xfrm>
            <a:off x="415600" y="-131059"/>
            <a:ext cx="11360700" cy="1397257"/>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Font typeface="Arial"/>
              <a:buNone/>
            </a:pPr>
            <a:r>
              <a:rPr lang="en-US" sz="4200" b="1" dirty="0">
                <a:solidFill>
                  <a:srgbClr val="1F3864"/>
                </a:solidFill>
                <a:latin typeface="Calibri"/>
                <a:ea typeface="Calibri"/>
                <a:cs typeface="Calibri"/>
                <a:sym typeface="Calibri"/>
              </a:rPr>
              <a:t>Products needing attention: Negative Reviews Baby Dataset</a:t>
            </a:r>
            <a:endParaRPr sz="4200" b="1" dirty="0">
              <a:solidFill>
                <a:srgbClr val="1F3864"/>
              </a:solidFill>
              <a:latin typeface="Calibri"/>
              <a:ea typeface="Calibri"/>
              <a:cs typeface="Calibri"/>
              <a:sym typeface="Calibri"/>
            </a:endParaRPr>
          </a:p>
          <a:p>
            <a:pPr marL="0" lvl="0" indent="0" algn="l" rtl="0">
              <a:spcBef>
                <a:spcPts val="0"/>
              </a:spcBef>
              <a:spcAft>
                <a:spcPts val="0"/>
              </a:spcAft>
              <a:buNone/>
            </a:pPr>
            <a:endParaRPr lang="en-IN" sz="4200" b="1" dirty="0">
              <a:solidFill>
                <a:srgbClr val="1F3864"/>
              </a:solidFill>
              <a:latin typeface="Calibri"/>
              <a:ea typeface="Calibri"/>
              <a:cs typeface="Calibri"/>
              <a:sym typeface="Calibri"/>
            </a:endParaRPr>
          </a:p>
        </p:txBody>
      </p:sp>
      <p:sp>
        <p:nvSpPr>
          <p:cNvPr id="275" name="Google Shape;275;g17efe450570_0_89"/>
          <p:cNvSpPr/>
          <p:nvPr/>
        </p:nvSpPr>
        <p:spPr>
          <a:xfrm rot="-5400000" flipH="1">
            <a:off x="1174218" y="1806174"/>
            <a:ext cx="708600" cy="843900"/>
          </a:xfrm>
          <a:prstGeom prst="round2SameRect">
            <a:avLst>
              <a:gd name="adj1" fmla="val 17873"/>
              <a:gd name="adj2" fmla="val 0"/>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rgbClr val="1F3864"/>
              </a:solidFill>
              <a:latin typeface="Calibri"/>
              <a:ea typeface="Calibri"/>
              <a:cs typeface="Calibri"/>
              <a:sym typeface="Calibri"/>
            </a:endParaRPr>
          </a:p>
        </p:txBody>
      </p:sp>
      <p:graphicFrame>
        <p:nvGraphicFramePr>
          <p:cNvPr id="4" name="Table 4">
            <a:extLst>
              <a:ext uri="{FF2B5EF4-FFF2-40B4-BE49-F238E27FC236}">
                <a16:creationId xmlns:a16="http://schemas.microsoft.com/office/drawing/2014/main" id="{6DCF8D91-76DA-85E7-ABBB-565C35CAD6E1}"/>
              </a:ext>
            </a:extLst>
          </p:cNvPr>
          <p:cNvGraphicFramePr>
            <a:graphicFrameLocks noGrp="1"/>
          </p:cNvGraphicFramePr>
          <p:nvPr>
            <p:extLst>
              <p:ext uri="{D42A27DB-BD31-4B8C-83A1-F6EECF244321}">
                <p14:modId xmlns:p14="http://schemas.microsoft.com/office/powerpoint/2010/main" val="3086881634"/>
              </p:ext>
            </p:extLst>
          </p:nvPr>
        </p:nvGraphicFramePr>
        <p:xfrm>
          <a:off x="613656" y="2228124"/>
          <a:ext cx="10964587" cy="3930612"/>
        </p:xfrm>
        <a:graphic>
          <a:graphicData uri="http://schemas.openxmlformats.org/drawingml/2006/table">
            <a:tbl>
              <a:tblPr firstRow="1" bandRow="1">
                <a:tableStyleId>{01FA7930-EF22-45EA-B1E0-A49ED5296422}</a:tableStyleId>
              </a:tblPr>
              <a:tblGrid>
                <a:gridCol w="1907602">
                  <a:extLst>
                    <a:ext uri="{9D8B030D-6E8A-4147-A177-3AD203B41FA5}">
                      <a16:colId xmlns:a16="http://schemas.microsoft.com/office/drawing/2014/main" val="2955837140"/>
                    </a:ext>
                  </a:extLst>
                </a:gridCol>
                <a:gridCol w="3364637">
                  <a:extLst>
                    <a:ext uri="{9D8B030D-6E8A-4147-A177-3AD203B41FA5}">
                      <a16:colId xmlns:a16="http://schemas.microsoft.com/office/drawing/2014/main" val="206262999"/>
                    </a:ext>
                  </a:extLst>
                </a:gridCol>
                <a:gridCol w="2325950">
                  <a:extLst>
                    <a:ext uri="{9D8B030D-6E8A-4147-A177-3AD203B41FA5}">
                      <a16:colId xmlns:a16="http://schemas.microsoft.com/office/drawing/2014/main" val="2647169526"/>
                    </a:ext>
                  </a:extLst>
                </a:gridCol>
                <a:gridCol w="3366398">
                  <a:extLst>
                    <a:ext uri="{9D8B030D-6E8A-4147-A177-3AD203B41FA5}">
                      <a16:colId xmlns:a16="http://schemas.microsoft.com/office/drawing/2014/main" val="526537776"/>
                    </a:ext>
                  </a:extLst>
                </a:gridCol>
              </a:tblGrid>
              <a:tr h="498464">
                <a:tc>
                  <a:txBody>
                    <a:bodyPr/>
                    <a:lstStyle/>
                    <a:p>
                      <a:pPr>
                        <a:lnSpc>
                          <a:spcPct val="100000"/>
                        </a:lnSpc>
                      </a:pPr>
                      <a:r>
                        <a:rPr lang="en-IN" sz="2400" b="1" i="0" u="none" strike="noStrike" cap="none" dirty="0">
                          <a:solidFill>
                            <a:schemeClr val="lt1"/>
                          </a:solidFill>
                          <a:latin typeface="Calibri"/>
                          <a:cs typeface="Calibri"/>
                          <a:sym typeface="Arial"/>
                        </a:rPr>
                        <a:t>Product Id</a:t>
                      </a:r>
                    </a:p>
                  </a:txBody>
                  <a:tcPr>
                    <a:solidFill>
                      <a:schemeClr val="accent1">
                        <a:lumMod val="40000"/>
                        <a:lumOff val="60000"/>
                      </a:schemeClr>
                    </a:solidFill>
                  </a:tcPr>
                </a:tc>
                <a:tc>
                  <a:txBody>
                    <a:bodyPr/>
                    <a:lstStyle/>
                    <a:p>
                      <a:pPr>
                        <a:lnSpc>
                          <a:spcPct val="100000"/>
                        </a:lnSpc>
                      </a:pPr>
                      <a:r>
                        <a:rPr lang="en-IN" sz="2400" b="1" i="0" u="none" strike="noStrike" cap="none" dirty="0">
                          <a:solidFill>
                            <a:schemeClr val="lt1"/>
                          </a:solidFill>
                          <a:latin typeface="Calibri"/>
                          <a:cs typeface="Calibri"/>
                          <a:sym typeface="Arial"/>
                        </a:rPr>
                        <a:t>Product Name</a:t>
                      </a:r>
                    </a:p>
                  </a:txBody>
                  <a:tcPr>
                    <a:solidFill>
                      <a:schemeClr val="accent1">
                        <a:lumMod val="40000"/>
                        <a:lumOff val="60000"/>
                      </a:schemeClr>
                    </a:solidFill>
                  </a:tcPr>
                </a:tc>
                <a:tc>
                  <a:txBody>
                    <a:bodyPr/>
                    <a:lstStyle/>
                    <a:p>
                      <a:pPr>
                        <a:lnSpc>
                          <a:spcPct val="100000"/>
                        </a:lnSpc>
                      </a:pPr>
                      <a:r>
                        <a:rPr lang="en-US" sz="2400" b="1" i="0" u="none" strike="noStrike" cap="none" dirty="0">
                          <a:solidFill>
                            <a:schemeClr val="lt1"/>
                          </a:solidFill>
                          <a:latin typeface="Calibri"/>
                          <a:cs typeface="Calibri"/>
                          <a:sym typeface="Arial"/>
                        </a:rPr>
                        <a:t>Sentiment Score</a:t>
                      </a:r>
                      <a:endParaRPr lang="en-IN" sz="2400" b="1" i="0" u="none" strike="noStrike" cap="none" dirty="0">
                        <a:solidFill>
                          <a:schemeClr val="lt1"/>
                        </a:solidFill>
                        <a:latin typeface="Calibri"/>
                        <a:cs typeface="Calibri"/>
                        <a:sym typeface="Arial"/>
                      </a:endParaRPr>
                    </a:p>
                  </a:txBody>
                  <a:tcPr>
                    <a:solidFill>
                      <a:schemeClr val="accent1">
                        <a:lumMod val="40000"/>
                        <a:lumOff val="60000"/>
                      </a:schemeClr>
                    </a:solidFill>
                  </a:tcPr>
                </a:tc>
                <a:tc>
                  <a:txBody>
                    <a:bodyPr/>
                    <a:lstStyle/>
                    <a:p>
                      <a:pPr>
                        <a:lnSpc>
                          <a:spcPct val="100000"/>
                        </a:lnSpc>
                      </a:pPr>
                      <a:r>
                        <a:rPr lang="en-IN" sz="2400" b="1" i="0" u="none" strike="noStrike" cap="none" dirty="0">
                          <a:solidFill>
                            <a:schemeClr val="lt1"/>
                          </a:solidFill>
                          <a:latin typeface="Calibri"/>
                          <a:cs typeface="Calibri"/>
                          <a:sym typeface="Arial"/>
                        </a:rPr>
                        <a:t>Word</a:t>
                      </a:r>
                    </a:p>
                  </a:txBody>
                  <a:tcPr>
                    <a:solidFill>
                      <a:schemeClr val="accent1">
                        <a:lumMod val="40000"/>
                        <a:lumOff val="60000"/>
                      </a:schemeClr>
                    </a:solidFill>
                  </a:tcPr>
                </a:tc>
                <a:extLst>
                  <a:ext uri="{0D108BD9-81ED-4DB2-BD59-A6C34878D82A}">
                    <a16:rowId xmlns:a16="http://schemas.microsoft.com/office/drawing/2014/main" val="1764174194"/>
                  </a:ext>
                </a:extLst>
              </a:tr>
              <a:tr h="565710">
                <a:tc>
                  <a:txBody>
                    <a:bodyPr/>
                    <a:lstStyle/>
                    <a:p>
                      <a:pPr>
                        <a:lnSpc>
                          <a:spcPct val="100000"/>
                        </a:lnSpc>
                      </a:pPr>
                      <a:r>
                        <a:rPr lang="en-US" sz="2400" b="1" dirty="0">
                          <a:solidFill>
                            <a:schemeClr val="lt1"/>
                          </a:solidFill>
                          <a:latin typeface="Calibri"/>
                          <a:ea typeface="Calibri"/>
                          <a:cs typeface="Calibri"/>
                          <a:sym typeface="Calibri"/>
                        </a:rPr>
                        <a:t>B000056JEG</a:t>
                      </a:r>
                      <a:endParaRPr lang="en-IN" sz="2400" b="1" i="0" u="none" strike="noStrike" cap="none" dirty="0">
                        <a:solidFill>
                          <a:schemeClr val="lt1"/>
                        </a:solidFill>
                        <a:latin typeface="Calibri"/>
                        <a:cs typeface="Calibri"/>
                        <a:sym typeface="Arial"/>
                      </a:endParaRPr>
                    </a:p>
                  </a:txBody>
                  <a:tcPr>
                    <a:solidFill>
                      <a:schemeClr val="accent1">
                        <a:lumMod val="40000"/>
                        <a:lumOff val="60000"/>
                      </a:schemeClr>
                    </a:solidFill>
                  </a:tcPr>
                </a:tc>
                <a:tc>
                  <a:txBody>
                    <a:bodyPr/>
                    <a:lstStyle/>
                    <a:p>
                      <a:pPr>
                        <a:lnSpc>
                          <a:spcPct val="100000"/>
                        </a:lnSpc>
                      </a:pPr>
                      <a:r>
                        <a:rPr lang="en-US" sz="2400" b="1" dirty="0">
                          <a:solidFill>
                            <a:schemeClr val="lt1"/>
                          </a:solidFill>
                          <a:latin typeface="Calibri"/>
                          <a:ea typeface="Calibri"/>
                          <a:cs typeface="Calibri"/>
                          <a:sym typeface="Calibri"/>
                        </a:rPr>
                        <a:t>Medela CSF Bags </a:t>
                      </a:r>
                      <a:endParaRPr lang="en-IN" sz="2400" b="1" i="0" u="none" strike="noStrike" cap="none" dirty="0">
                        <a:solidFill>
                          <a:schemeClr val="lt1"/>
                        </a:solidFill>
                        <a:latin typeface="Calibri"/>
                        <a:cs typeface="Calibri"/>
                        <a:sym typeface="Arial"/>
                      </a:endParaRPr>
                    </a:p>
                  </a:txBody>
                  <a:tcPr>
                    <a:solidFill>
                      <a:schemeClr val="accent1">
                        <a:lumMod val="40000"/>
                        <a:lumOff val="60000"/>
                      </a:schemeClr>
                    </a:solidFill>
                  </a:tcPr>
                </a:tc>
                <a:tc>
                  <a:txBody>
                    <a:bodyPr/>
                    <a:lstStyle/>
                    <a:p>
                      <a:pPr>
                        <a:lnSpc>
                          <a:spcPct val="100000"/>
                        </a:lnSpc>
                      </a:pPr>
                      <a:r>
                        <a:rPr lang="en-US" sz="2400" b="1" i="0" u="none" strike="noStrike" cap="none" dirty="0">
                          <a:solidFill>
                            <a:schemeClr val="lt1"/>
                          </a:solidFill>
                          <a:latin typeface="Calibri"/>
                          <a:cs typeface="Calibri"/>
                          <a:sym typeface="Arial"/>
                        </a:rPr>
                        <a:t>-0.775</a:t>
                      </a:r>
                      <a:endParaRPr lang="en-IN" sz="2400" b="1" i="0" u="none" strike="noStrike" cap="none" dirty="0">
                        <a:solidFill>
                          <a:schemeClr val="lt1"/>
                        </a:solidFill>
                        <a:latin typeface="Calibri"/>
                        <a:cs typeface="Calibri"/>
                        <a:sym typeface="Arial"/>
                      </a:endParaRPr>
                    </a:p>
                  </a:txBody>
                  <a:tcPr>
                    <a:solidFill>
                      <a:schemeClr val="accent1">
                        <a:lumMod val="40000"/>
                        <a:lumOff val="60000"/>
                      </a:schemeClr>
                    </a:solidFill>
                  </a:tcPr>
                </a:tc>
                <a:tc>
                  <a:txBody>
                    <a:bodyPr/>
                    <a:lstStyle/>
                    <a:p>
                      <a:pPr>
                        <a:lnSpc>
                          <a:spcPct val="100000"/>
                        </a:lnSpc>
                      </a:pPr>
                      <a:r>
                        <a:rPr lang="en-US" sz="2400" b="1" dirty="0">
                          <a:solidFill>
                            <a:schemeClr val="lt1"/>
                          </a:solidFill>
                          <a:latin typeface="Calibri"/>
                          <a:ea typeface="Calibri"/>
                          <a:cs typeface="Calibri"/>
                          <a:sym typeface="Calibri"/>
                        </a:rPr>
                        <a:t>Expensive</a:t>
                      </a:r>
                      <a:endParaRPr lang="en-IN" sz="2400" b="1" i="0" u="none" strike="noStrike" cap="none" dirty="0">
                        <a:solidFill>
                          <a:schemeClr val="lt1"/>
                        </a:solidFill>
                        <a:latin typeface="Calibri"/>
                        <a:cs typeface="Calibri"/>
                        <a:sym typeface="Arial"/>
                      </a:endParaRPr>
                    </a:p>
                  </a:txBody>
                  <a:tcPr>
                    <a:solidFill>
                      <a:schemeClr val="accent1">
                        <a:lumMod val="40000"/>
                        <a:lumOff val="60000"/>
                      </a:schemeClr>
                    </a:solidFill>
                  </a:tcPr>
                </a:tc>
                <a:extLst>
                  <a:ext uri="{0D108BD9-81ED-4DB2-BD59-A6C34878D82A}">
                    <a16:rowId xmlns:a16="http://schemas.microsoft.com/office/drawing/2014/main" val="1495149846"/>
                  </a:ext>
                </a:extLst>
              </a:tr>
              <a:tr h="471834">
                <a:tc>
                  <a:txBody>
                    <a:bodyPr/>
                    <a:lstStyle/>
                    <a:p>
                      <a:pPr>
                        <a:lnSpc>
                          <a:spcPct val="100000"/>
                        </a:lnSpc>
                      </a:pPr>
                      <a:r>
                        <a:rPr lang="en-US" sz="2400" b="1" dirty="0">
                          <a:solidFill>
                            <a:srgbClr val="F0F0F0"/>
                          </a:solidFill>
                          <a:latin typeface="Calibri"/>
                          <a:cs typeface="Calibri"/>
                          <a:sym typeface="Calibri"/>
                        </a:rPr>
                        <a:t>B004CL9YHS</a:t>
                      </a:r>
                      <a:endParaRPr lang="en-IN" sz="2400" b="1" i="0" u="none" strike="noStrike" cap="none" dirty="0">
                        <a:solidFill>
                          <a:schemeClr val="lt1"/>
                        </a:solidFill>
                        <a:latin typeface="Calibri"/>
                        <a:cs typeface="Calibri"/>
                        <a:sym typeface="Arial"/>
                      </a:endParaRPr>
                    </a:p>
                  </a:txBody>
                  <a:tcPr>
                    <a:solidFill>
                      <a:srgbClr val="6FA8DC"/>
                    </a:solidFill>
                  </a:tcPr>
                </a:tc>
                <a:tc>
                  <a:txBody>
                    <a:bodyPr/>
                    <a:lstStyle/>
                    <a:p>
                      <a:pPr>
                        <a:lnSpc>
                          <a:spcPct val="100000"/>
                        </a:lnSpc>
                      </a:pPr>
                      <a:r>
                        <a:rPr lang="en-US" sz="2400" b="1" dirty="0">
                          <a:solidFill>
                            <a:srgbClr val="F0F0F0"/>
                          </a:solidFill>
                          <a:latin typeface="Calibri"/>
                          <a:cs typeface="Calibri"/>
                          <a:sym typeface="Calibri"/>
                        </a:rPr>
                        <a:t>Gate</a:t>
                      </a:r>
                      <a:endParaRPr lang="en-IN" sz="2400" b="1" i="0" u="none" strike="noStrike" cap="none" dirty="0">
                        <a:solidFill>
                          <a:schemeClr val="lt1"/>
                        </a:solidFill>
                        <a:latin typeface="Calibri"/>
                        <a:cs typeface="Calibri"/>
                        <a:sym typeface="Arial"/>
                      </a:endParaRPr>
                    </a:p>
                  </a:txBody>
                  <a:tcPr>
                    <a:solidFill>
                      <a:srgbClr val="6FA8DC"/>
                    </a:solidFill>
                  </a:tcPr>
                </a:tc>
                <a:tc>
                  <a:txBody>
                    <a:bodyPr/>
                    <a:lstStyle/>
                    <a:p>
                      <a:pPr>
                        <a:lnSpc>
                          <a:spcPct val="100000"/>
                        </a:lnSpc>
                      </a:pPr>
                      <a:r>
                        <a:rPr lang="en-US" sz="2400" b="1" i="0" u="none" strike="noStrike" cap="none" dirty="0">
                          <a:solidFill>
                            <a:schemeClr val="lt1"/>
                          </a:solidFill>
                          <a:latin typeface="Calibri"/>
                          <a:cs typeface="Calibri"/>
                          <a:sym typeface="Arial"/>
                        </a:rPr>
                        <a:t>-0.822</a:t>
                      </a:r>
                      <a:endParaRPr lang="en-IN" sz="2400" b="1" i="0" u="none" strike="noStrike" cap="none" dirty="0">
                        <a:solidFill>
                          <a:schemeClr val="lt1"/>
                        </a:solidFill>
                        <a:latin typeface="Calibri"/>
                        <a:cs typeface="Calibri"/>
                        <a:sym typeface="Arial"/>
                      </a:endParaRPr>
                    </a:p>
                  </a:txBody>
                  <a:tcPr>
                    <a:solidFill>
                      <a:srgbClr val="6FA8D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b="1" dirty="0">
                          <a:solidFill>
                            <a:srgbClr val="F0F0F0"/>
                          </a:solidFill>
                          <a:latin typeface="Calibri"/>
                          <a:cs typeface="Calibri"/>
                          <a:sym typeface="Calibri"/>
                        </a:rPr>
                        <a:t>Poor quality</a:t>
                      </a:r>
                    </a:p>
                  </a:txBody>
                  <a:tcPr>
                    <a:solidFill>
                      <a:srgbClr val="6FA8DC"/>
                    </a:solidFill>
                  </a:tcPr>
                </a:tc>
                <a:extLst>
                  <a:ext uri="{0D108BD9-81ED-4DB2-BD59-A6C34878D82A}">
                    <a16:rowId xmlns:a16="http://schemas.microsoft.com/office/drawing/2014/main" val="3246460888"/>
                  </a:ext>
                </a:extLst>
              </a:tr>
              <a:tr h="620888">
                <a:tc>
                  <a:txBody>
                    <a:bodyPr/>
                    <a:lstStyle/>
                    <a:p>
                      <a:pPr>
                        <a:lnSpc>
                          <a:spcPct val="100000"/>
                        </a:lnSpc>
                      </a:pPr>
                      <a:r>
                        <a:rPr lang="en-US" sz="2400" b="1" dirty="0">
                          <a:solidFill>
                            <a:srgbClr val="F0F0F0"/>
                          </a:solidFill>
                          <a:latin typeface="Calibri"/>
                          <a:ea typeface="Calibri"/>
                          <a:cs typeface="Calibri"/>
                          <a:sym typeface="Calibri"/>
                        </a:rPr>
                        <a:t>B001G2K2BI</a:t>
                      </a:r>
                      <a:endParaRPr lang="en-IN" sz="2400" b="1" i="0" u="none" strike="noStrike" cap="none" dirty="0">
                        <a:solidFill>
                          <a:schemeClr val="lt1"/>
                        </a:solidFill>
                        <a:latin typeface="Calibri"/>
                        <a:cs typeface="Calibri"/>
                        <a:sym typeface="Arial"/>
                      </a:endParaRPr>
                    </a:p>
                  </a:txBody>
                  <a:tcPr>
                    <a:solidFill>
                      <a:srgbClr val="3D85C6"/>
                    </a:solidFill>
                  </a:tcPr>
                </a:tc>
                <a:tc>
                  <a:txBody>
                    <a:bodyPr/>
                    <a:lstStyle/>
                    <a:p>
                      <a:pPr>
                        <a:lnSpc>
                          <a:spcPct val="100000"/>
                        </a:lnSpc>
                      </a:pPr>
                      <a:r>
                        <a:rPr lang="en-US" sz="2400" b="1" dirty="0">
                          <a:solidFill>
                            <a:srgbClr val="F0F0F0"/>
                          </a:solidFill>
                          <a:latin typeface="Calibri"/>
                          <a:ea typeface="Calibri"/>
                          <a:cs typeface="Calibri"/>
                          <a:sym typeface="Calibri"/>
                        </a:rPr>
                        <a:t>Philips AVENT BPA Free Infant Bottle </a:t>
                      </a:r>
                      <a:endParaRPr lang="en-IN" sz="2400" b="1" i="0" u="none" strike="noStrike" cap="none" dirty="0">
                        <a:solidFill>
                          <a:schemeClr val="lt1"/>
                        </a:solidFill>
                        <a:latin typeface="Calibri"/>
                        <a:cs typeface="Calibri"/>
                        <a:sym typeface="Arial"/>
                      </a:endParaRPr>
                    </a:p>
                  </a:txBody>
                  <a:tcPr>
                    <a:solidFill>
                      <a:srgbClr val="3D85C6"/>
                    </a:solidFill>
                  </a:tcPr>
                </a:tc>
                <a:tc>
                  <a:txBody>
                    <a:bodyPr/>
                    <a:lstStyle/>
                    <a:p>
                      <a:pPr>
                        <a:lnSpc>
                          <a:spcPct val="100000"/>
                        </a:lnSpc>
                      </a:pPr>
                      <a:r>
                        <a:rPr lang="en-US" sz="2400" b="1" i="0" u="none" strike="noStrike" cap="none" dirty="0">
                          <a:solidFill>
                            <a:schemeClr val="lt1"/>
                          </a:solidFill>
                          <a:latin typeface="Calibri"/>
                          <a:cs typeface="Calibri"/>
                          <a:sym typeface="Arial"/>
                        </a:rPr>
                        <a:t>-0.913</a:t>
                      </a:r>
                      <a:endParaRPr lang="en-IN" sz="2400" b="1" i="0" u="none" strike="noStrike" cap="none" dirty="0">
                        <a:solidFill>
                          <a:schemeClr val="lt1"/>
                        </a:solidFill>
                        <a:latin typeface="Calibri"/>
                        <a:cs typeface="Calibri"/>
                        <a:sym typeface="Arial"/>
                      </a:endParaRPr>
                    </a:p>
                  </a:txBody>
                  <a:tcPr>
                    <a:solidFill>
                      <a:srgbClr val="3D85C6"/>
                    </a:solidFill>
                  </a:tcPr>
                </a:tc>
                <a:tc>
                  <a:txBody>
                    <a:bodyPr/>
                    <a:lstStyle/>
                    <a:p>
                      <a:pPr>
                        <a:lnSpc>
                          <a:spcPct val="100000"/>
                        </a:lnSpc>
                      </a:pPr>
                      <a:r>
                        <a:rPr lang="en-US" sz="2400" b="1" dirty="0">
                          <a:solidFill>
                            <a:srgbClr val="F0F0F0"/>
                          </a:solidFill>
                          <a:latin typeface="Calibri"/>
                          <a:ea typeface="Calibri"/>
                          <a:cs typeface="Calibri"/>
                          <a:sym typeface="Calibri"/>
                        </a:rPr>
                        <a:t>Inaccurate scale</a:t>
                      </a:r>
                      <a:endParaRPr lang="en-IN" sz="2400" b="1" i="0" u="none" strike="noStrike" cap="none" dirty="0">
                        <a:solidFill>
                          <a:schemeClr val="lt1"/>
                        </a:solidFill>
                        <a:latin typeface="Calibri"/>
                        <a:cs typeface="Calibri"/>
                        <a:sym typeface="Arial"/>
                      </a:endParaRPr>
                    </a:p>
                  </a:txBody>
                  <a:tcPr>
                    <a:solidFill>
                      <a:srgbClr val="3D85C6"/>
                    </a:solidFill>
                  </a:tcPr>
                </a:tc>
                <a:extLst>
                  <a:ext uri="{0D108BD9-81ED-4DB2-BD59-A6C34878D82A}">
                    <a16:rowId xmlns:a16="http://schemas.microsoft.com/office/drawing/2014/main" val="2439149778"/>
                  </a:ext>
                </a:extLst>
              </a:tr>
              <a:tr h="535324">
                <a:tc>
                  <a:txBody>
                    <a:bodyPr/>
                    <a:lstStyle/>
                    <a:p>
                      <a:pPr>
                        <a:lnSpc>
                          <a:spcPct val="100000"/>
                        </a:lnSpc>
                      </a:pPr>
                      <a:r>
                        <a:rPr lang="en-US" sz="2400" b="1" dirty="0">
                          <a:solidFill>
                            <a:srgbClr val="F0F0F0"/>
                          </a:solidFill>
                          <a:latin typeface="Calibri"/>
                          <a:cs typeface="Calibri"/>
                          <a:sym typeface="Calibri"/>
                        </a:rPr>
                        <a:t>B003EUEUVS</a:t>
                      </a:r>
                      <a:endParaRPr lang="en-IN" sz="2400" b="1" i="0" u="none" strike="noStrike" cap="none" dirty="0">
                        <a:solidFill>
                          <a:schemeClr val="lt1"/>
                        </a:solidFill>
                        <a:latin typeface="Calibri"/>
                        <a:cs typeface="Calibri"/>
                        <a:sym typeface="Arial"/>
                      </a:endParaRPr>
                    </a:p>
                  </a:txBody>
                  <a:tcPr>
                    <a:solidFill>
                      <a:srgbClr val="0B5394"/>
                    </a:solidFill>
                  </a:tcPr>
                </a:tc>
                <a:tc>
                  <a:txBody>
                    <a:bodyPr/>
                    <a:lstStyle/>
                    <a:p>
                      <a:pPr>
                        <a:lnSpc>
                          <a:spcPct val="100000"/>
                        </a:lnSpc>
                      </a:pPr>
                      <a:r>
                        <a:rPr lang="en-US" sz="2400" b="1" dirty="0">
                          <a:solidFill>
                            <a:srgbClr val="F0F0F0"/>
                          </a:solidFill>
                          <a:latin typeface="Calibri"/>
                          <a:cs typeface="Calibri"/>
                          <a:sym typeface="Calibri"/>
                        </a:rPr>
                        <a:t>Wall sticker </a:t>
                      </a:r>
                    </a:p>
                  </a:txBody>
                  <a:tcPr>
                    <a:solidFill>
                      <a:srgbClr val="0B5394"/>
                    </a:solidFill>
                  </a:tcPr>
                </a:tc>
                <a:tc>
                  <a:txBody>
                    <a:bodyPr/>
                    <a:lstStyle/>
                    <a:p>
                      <a:pPr>
                        <a:lnSpc>
                          <a:spcPct val="100000"/>
                        </a:lnSpc>
                      </a:pPr>
                      <a:r>
                        <a:rPr lang="en-US" sz="2400" b="1" i="0" u="none" strike="noStrike" cap="none" dirty="0">
                          <a:solidFill>
                            <a:schemeClr val="lt1"/>
                          </a:solidFill>
                          <a:latin typeface="Calibri"/>
                          <a:cs typeface="Calibri"/>
                          <a:sym typeface="Arial"/>
                        </a:rPr>
                        <a:t>-0.700</a:t>
                      </a:r>
                      <a:endParaRPr lang="en-US" sz="2400" b="1" dirty="0">
                        <a:solidFill>
                          <a:srgbClr val="F0F0F0"/>
                        </a:solidFill>
                        <a:latin typeface="Calibri"/>
                        <a:cs typeface="Calibri"/>
                        <a:sym typeface="Calibri"/>
                      </a:endParaRPr>
                    </a:p>
                  </a:txBody>
                  <a:tcPr>
                    <a:solidFill>
                      <a:srgbClr val="0B5394"/>
                    </a:solidFill>
                  </a:tcPr>
                </a:tc>
                <a:tc>
                  <a:txBody>
                    <a:bodyPr/>
                    <a:lstStyle/>
                    <a:p>
                      <a:pPr>
                        <a:lnSpc>
                          <a:spcPct val="100000"/>
                        </a:lnSpc>
                      </a:pPr>
                      <a:r>
                        <a:rPr lang="en-US" sz="2400" b="1" dirty="0">
                          <a:solidFill>
                            <a:srgbClr val="F0F0F0"/>
                          </a:solidFill>
                          <a:latin typeface="Calibri"/>
                          <a:cs typeface="Calibri"/>
                          <a:sym typeface="Calibri"/>
                        </a:rPr>
                        <a:t>Terrible, adhere problem </a:t>
                      </a:r>
                      <a:endParaRPr lang="en-IN" sz="2400" b="1" i="0" u="none" strike="noStrike" cap="none" dirty="0">
                        <a:solidFill>
                          <a:schemeClr val="lt1"/>
                        </a:solidFill>
                        <a:latin typeface="Calibri"/>
                        <a:cs typeface="Calibri"/>
                        <a:sym typeface="Arial"/>
                      </a:endParaRPr>
                    </a:p>
                  </a:txBody>
                  <a:tcPr>
                    <a:solidFill>
                      <a:srgbClr val="0B5394"/>
                    </a:solidFill>
                  </a:tcPr>
                </a:tc>
                <a:extLst>
                  <a:ext uri="{0D108BD9-81ED-4DB2-BD59-A6C34878D82A}">
                    <a16:rowId xmlns:a16="http://schemas.microsoft.com/office/drawing/2014/main" val="1733383808"/>
                  </a:ext>
                </a:extLst>
              </a:tr>
              <a:tr h="0">
                <a:tc>
                  <a:txBody>
                    <a:bodyPr/>
                    <a:lstStyle/>
                    <a:p>
                      <a:pPr>
                        <a:lnSpc>
                          <a:spcPct val="100000"/>
                        </a:lnSpc>
                      </a:pPr>
                      <a:r>
                        <a:rPr lang="en-US" sz="2400" b="1" dirty="0">
                          <a:solidFill>
                            <a:schemeClr val="lt1"/>
                          </a:solidFill>
                          <a:latin typeface="Calibri"/>
                          <a:ea typeface="Calibri"/>
                          <a:cs typeface="Calibri"/>
                          <a:sym typeface="Calibri"/>
                        </a:rPr>
                        <a:t>B00003TL7P</a:t>
                      </a:r>
                      <a:endParaRPr lang="en-IN" sz="2400" b="1" i="0" u="none" strike="noStrike" cap="none" dirty="0">
                        <a:solidFill>
                          <a:schemeClr val="lt1"/>
                        </a:solidFill>
                        <a:latin typeface="Calibri"/>
                        <a:cs typeface="Calibri"/>
                        <a:sym typeface="Arial"/>
                      </a:endParaRPr>
                    </a:p>
                  </a:txBody>
                  <a:tcPr>
                    <a:solidFill>
                      <a:srgbClr val="20124D"/>
                    </a:solidFill>
                  </a:tcPr>
                </a:tc>
                <a:tc>
                  <a:txBody>
                    <a:bodyPr/>
                    <a:lstStyle/>
                    <a:p>
                      <a:pPr>
                        <a:lnSpc>
                          <a:spcPct val="100000"/>
                        </a:lnSpc>
                      </a:pPr>
                      <a:r>
                        <a:rPr lang="en-US" sz="2400" b="1" dirty="0">
                          <a:solidFill>
                            <a:schemeClr val="lt1"/>
                          </a:solidFill>
                          <a:latin typeface="Calibri"/>
                          <a:ea typeface="Calibri"/>
                          <a:cs typeface="Calibri"/>
                          <a:sym typeface="Calibri"/>
                        </a:rPr>
                        <a:t>Diaper</a:t>
                      </a:r>
                      <a:endParaRPr lang="en-IN" sz="2400" b="1" i="0" u="none" strike="noStrike" cap="none" dirty="0">
                        <a:solidFill>
                          <a:schemeClr val="lt1"/>
                        </a:solidFill>
                        <a:latin typeface="Calibri"/>
                        <a:cs typeface="Calibri"/>
                        <a:sym typeface="Arial"/>
                      </a:endParaRPr>
                    </a:p>
                  </a:txBody>
                  <a:tcPr>
                    <a:solidFill>
                      <a:srgbClr val="20124D"/>
                    </a:solidFill>
                  </a:tcPr>
                </a:tc>
                <a:tc>
                  <a:txBody>
                    <a:bodyPr/>
                    <a:lstStyle/>
                    <a:p>
                      <a:pPr>
                        <a:lnSpc>
                          <a:spcPct val="100000"/>
                        </a:lnSpc>
                      </a:pPr>
                      <a:r>
                        <a:rPr lang="en-US" sz="2400" b="1" i="0" u="none" strike="noStrike" cap="none" dirty="0">
                          <a:solidFill>
                            <a:schemeClr val="lt1"/>
                          </a:solidFill>
                          <a:latin typeface="Calibri"/>
                          <a:cs typeface="Calibri"/>
                          <a:sym typeface="Arial"/>
                        </a:rPr>
                        <a:t>-0.790</a:t>
                      </a:r>
                      <a:endParaRPr lang="en-IN" sz="2400" b="1" i="0" u="none" strike="noStrike" cap="none" dirty="0">
                        <a:solidFill>
                          <a:schemeClr val="lt1"/>
                        </a:solidFill>
                        <a:latin typeface="Calibri"/>
                        <a:cs typeface="Calibri"/>
                        <a:sym typeface="Arial"/>
                      </a:endParaRPr>
                    </a:p>
                  </a:txBody>
                  <a:tcPr>
                    <a:solidFill>
                      <a:srgbClr val="20124D"/>
                    </a:solidFill>
                  </a:tcPr>
                </a:tc>
                <a:tc>
                  <a:txBody>
                    <a:bodyPr/>
                    <a:lstStyle/>
                    <a:p>
                      <a:pPr marL="0" marR="0" lvl="0" indent="0" algn="l" rtl="0">
                        <a:lnSpc>
                          <a:spcPct val="100000"/>
                        </a:lnSpc>
                        <a:spcBef>
                          <a:spcPts val="0"/>
                        </a:spcBef>
                        <a:spcAft>
                          <a:spcPts val="0"/>
                        </a:spcAft>
                        <a:buClr>
                          <a:srgbClr val="000000"/>
                        </a:buClr>
                        <a:buFont typeface="Arial"/>
                        <a:buNone/>
                      </a:pPr>
                      <a:r>
                        <a:rPr lang="en-US" sz="2400" b="1" dirty="0">
                          <a:solidFill>
                            <a:schemeClr val="lt1"/>
                          </a:solidFill>
                          <a:latin typeface="Calibri"/>
                          <a:ea typeface="Calibri"/>
                          <a:cs typeface="Calibri"/>
                          <a:sym typeface="Calibri"/>
                        </a:rPr>
                        <a:t>Smell really bad, never allow odors escape</a:t>
                      </a:r>
                      <a:endParaRPr lang="en-US" sz="1400" dirty="0">
                        <a:solidFill>
                          <a:srgbClr val="F0F0F0"/>
                        </a:solidFill>
                        <a:latin typeface="Calibri"/>
                        <a:ea typeface="Calibri"/>
                        <a:cs typeface="Calibri"/>
                        <a:sym typeface="Calibri"/>
                      </a:endParaRPr>
                    </a:p>
                    <a:p>
                      <a:pPr>
                        <a:lnSpc>
                          <a:spcPct val="100000"/>
                        </a:lnSpc>
                      </a:pPr>
                      <a:endParaRPr lang="en-IN" dirty="0">
                        <a:sym typeface="Arial"/>
                      </a:endParaRPr>
                    </a:p>
                  </a:txBody>
                  <a:tcPr>
                    <a:solidFill>
                      <a:srgbClr val="20124D"/>
                    </a:solidFill>
                  </a:tcPr>
                </a:tc>
                <a:extLst>
                  <a:ext uri="{0D108BD9-81ED-4DB2-BD59-A6C34878D82A}">
                    <a16:rowId xmlns:a16="http://schemas.microsoft.com/office/drawing/2014/main" val="254567101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
        <p:cNvGrpSpPr/>
        <p:nvPr/>
      </p:nvGrpSpPr>
      <p:grpSpPr>
        <a:xfrm>
          <a:off x="0" y="0"/>
          <a:ext cx="0" cy="0"/>
          <a:chOff x="0" y="0"/>
          <a:chExt cx="0" cy="0"/>
        </a:xfrm>
      </p:grpSpPr>
      <p:sp>
        <p:nvSpPr>
          <p:cNvPr id="2" name="Google Shape;201;p16">
            <a:extLst>
              <a:ext uri="{FF2B5EF4-FFF2-40B4-BE49-F238E27FC236}">
                <a16:creationId xmlns:a16="http://schemas.microsoft.com/office/drawing/2014/main" id="{DF2EDF0B-F39C-13CE-2921-F66714B78145}"/>
              </a:ext>
            </a:extLst>
          </p:cNvPr>
          <p:cNvSpPr txBox="1"/>
          <p:nvPr/>
        </p:nvSpPr>
        <p:spPr>
          <a:xfrm>
            <a:off x="559247" y="487961"/>
            <a:ext cx="101058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rgbClr val="1F3864"/>
                </a:solidFill>
                <a:latin typeface="Calibri"/>
                <a:ea typeface="Calibri"/>
                <a:cs typeface="Calibri"/>
                <a:sym typeface="Calibri"/>
              </a:rPr>
              <a:t>PROBLEM STATEMENT:- 3</a:t>
            </a:r>
            <a:endParaRPr sz="4800" dirty="0">
              <a:solidFill>
                <a:srgbClr val="1F3864"/>
              </a:solidFill>
              <a:latin typeface="Calibri"/>
              <a:ea typeface="Calibri"/>
              <a:cs typeface="Calibri"/>
              <a:sym typeface="Calibri"/>
            </a:endParaRPr>
          </a:p>
        </p:txBody>
      </p:sp>
      <p:sp>
        <p:nvSpPr>
          <p:cNvPr id="3" name="Google Shape;204;p16">
            <a:extLst>
              <a:ext uri="{FF2B5EF4-FFF2-40B4-BE49-F238E27FC236}">
                <a16:creationId xmlns:a16="http://schemas.microsoft.com/office/drawing/2014/main" id="{DF5CE494-4C67-B5F0-0183-26D645A1D5F6}"/>
              </a:ext>
            </a:extLst>
          </p:cNvPr>
          <p:cNvSpPr txBox="1"/>
          <p:nvPr/>
        </p:nvSpPr>
        <p:spPr>
          <a:xfrm>
            <a:off x="943546" y="1664350"/>
            <a:ext cx="9337202" cy="830956"/>
          </a:xfrm>
          <a:prstGeom prst="rect">
            <a:avLst/>
          </a:prstGeom>
          <a:noFill/>
          <a:ln>
            <a:noFill/>
          </a:ln>
        </p:spPr>
        <p:txBody>
          <a:bodyPr spcFirstLastPara="1" wrap="square" lIns="91425" tIns="45700" rIns="91425" bIns="45700" anchor="b" anchorCtr="0">
            <a:spAutoFit/>
          </a:bodyPr>
          <a:lstStyle/>
          <a:p>
            <a:pPr algn="just"/>
            <a:r>
              <a:rPr lang="en-US" sz="2400" dirty="0">
                <a:solidFill>
                  <a:srgbClr val="1F3864"/>
                </a:solidFill>
                <a:latin typeface="Calibri"/>
                <a:cs typeface="Calibri"/>
                <a:sym typeface="Calibri"/>
              </a:rPr>
              <a:t>Trend and Seasonality analysis to predict how frequently a particular category of customer would shop in the future(Time Series Analysis)</a:t>
            </a:r>
            <a:endParaRPr sz="2400" dirty="0">
              <a:solidFill>
                <a:srgbClr val="1F3864"/>
              </a:solidFill>
              <a:latin typeface="Calibri"/>
              <a:cs typeface="Calibri"/>
              <a:sym typeface="Calibri"/>
            </a:endParaRPr>
          </a:p>
        </p:txBody>
      </p:sp>
      <p:sp>
        <p:nvSpPr>
          <p:cNvPr id="4" name="Google Shape;180;p14">
            <a:extLst>
              <a:ext uri="{FF2B5EF4-FFF2-40B4-BE49-F238E27FC236}">
                <a16:creationId xmlns:a16="http://schemas.microsoft.com/office/drawing/2014/main" id="{00036FFE-6C1D-0A01-D2C1-5DDA00D06588}"/>
              </a:ext>
            </a:extLst>
          </p:cNvPr>
          <p:cNvSpPr txBox="1"/>
          <p:nvPr/>
        </p:nvSpPr>
        <p:spPr>
          <a:xfrm>
            <a:off x="559247" y="2981230"/>
            <a:ext cx="99870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1F3864"/>
                </a:solidFill>
                <a:latin typeface="Calibri"/>
                <a:ea typeface="Calibri"/>
                <a:cs typeface="Calibri"/>
                <a:sym typeface="Calibri"/>
              </a:rPr>
              <a:t>METHODOLOGY: Time Series Analysis</a:t>
            </a:r>
            <a:endParaRPr sz="3600" dirty="0">
              <a:solidFill>
                <a:srgbClr val="1F3864"/>
              </a:solidFill>
              <a:latin typeface="Calibri"/>
              <a:ea typeface="Calibri"/>
              <a:cs typeface="Calibri"/>
              <a:sym typeface="Calibri"/>
            </a:endParaRPr>
          </a:p>
        </p:txBody>
      </p:sp>
      <p:sp>
        <p:nvSpPr>
          <p:cNvPr id="5" name="Google Shape;204;p16">
            <a:extLst>
              <a:ext uri="{FF2B5EF4-FFF2-40B4-BE49-F238E27FC236}">
                <a16:creationId xmlns:a16="http://schemas.microsoft.com/office/drawing/2014/main" id="{417CDC82-1565-2532-A6EC-92F867A5CEC9}"/>
              </a:ext>
            </a:extLst>
          </p:cNvPr>
          <p:cNvSpPr txBox="1"/>
          <p:nvPr/>
        </p:nvSpPr>
        <p:spPr>
          <a:xfrm>
            <a:off x="943546" y="4060178"/>
            <a:ext cx="9337202" cy="1200288"/>
          </a:xfrm>
          <a:prstGeom prst="rect">
            <a:avLst/>
          </a:prstGeom>
          <a:noFill/>
          <a:ln>
            <a:noFill/>
          </a:ln>
        </p:spPr>
        <p:txBody>
          <a:bodyPr spcFirstLastPara="1" wrap="square" lIns="91425" tIns="45700" rIns="91425" bIns="45700" anchor="b" anchorCtr="0">
            <a:spAutoFit/>
          </a:bodyPr>
          <a:lstStyle/>
          <a:p>
            <a:pPr marL="342900" indent="-342900" algn="just">
              <a:buFont typeface="Arial" panose="020B0604020202020204" pitchFamily="34" charset="0"/>
              <a:buChar char="•"/>
            </a:pPr>
            <a:r>
              <a:rPr lang="en-US" sz="2400" dirty="0">
                <a:solidFill>
                  <a:srgbClr val="1F3864"/>
                </a:solidFill>
                <a:latin typeface="Calibri"/>
                <a:cs typeface="Calibri"/>
              </a:rPr>
              <a:t>Check for Trend and Seasonality </a:t>
            </a:r>
            <a:endParaRPr lang="en-US" sz="2400" dirty="0">
              <a:solidFill>
                <a:srgbClr val="1F3864"/>
              </a:solidFill>
              <a:latin typeface="Calibri"/>
              <a:cs typeface="Calibri"/>
              <a:sym typeface="Calibri"/>
            </a:endParaRPr>
          </a:p>
          <a:p>
            <a:pPr algn="just"/>
            <a:endParaRPr lang="en-US" sz="2400" dirty="0">
              <a:solidFill>
                <a:srgbClr val="1F3864"/>
              </a:solidFill>
              <a:latin typeface="Calibri"/>
              <a:cs typeface="Calibri"/>
              <a:sym typeface="Calibri"/>
            </a:endParaRPr>
          </a:p>
          <a:p>
            <a:pPr marL="342900" indent="-342900" algn="just">
              <a:buFont typeface="Arial" panose="020B0604020202020204" pitchFamily="34" charset="0"/>
              <a:buChar char="•"/>
            </a:pPr>
            <a:r>
              <a:rPr lang="en-US" sz="2400" dirty="0">
                <a:solidFill>
                  <a:srgbClr val="1F3864"/>
                </a:solidFill>
                <a:latin typeface="Calibri"/>
                <a:cs typeface="Calibri"/>
                <a:sym typeface="Calibri"/>
              </a:rPr>
              <a:t>Build the ARIMAX model as there is no seasonal component</a:t>
            </a:r>
          </a:p>
        </p:txBody>
      </p:sp>
    </p:spTree>
    <p:extLst>
      <p:ext uri="{BB962C8B-B14F-4D97-AF65-F5344CB8AC3E}">
        <p14:creationId xmlns:p14="http://schemas.microsoft.com/office/powerpoint/2010/main" val="387409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97"/>
        <p:cNvGrpSpPr/>
        <p:nvPr/>
      </p:nvGrpSpPr>
      <p:grpSpPr>
        <a:xfrm>
          <a:off x="0" y="0"/>
          <a:ext cx="0" cy="0"/>
          <a:chOff x="0" y="0"/>
          <a:chExt cx="0" cy="0"/>
        </a:xfrm>
      </p:grpSpPr>
      <p:sp>
        <p:nvSpPr>
          <p:cNvPr id="298" name="Google Shape;298;g17efe450570_0_109"/>
          <p:cNvSpPr txBox="1"/>
          <p:nvPr/>
        </p:nvSpPr>
        <p:spPr>
          <a:xfrm>
            <a:off x="300550" y="243500"/>
            <a:ext cx="115698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1F3864"/>
                </a:solidFill>
                <a:latin typeface="Calibri"/>
                <a:ea typeface="Calibri"/>
                <a:cs typeface="Calibri"/>
                <a:sym typeface="Calibri"/>
              </a:rPr>
              <a:t>Time Series Forecasting: Positive and Negative Reviews for Baby Dataset</a:t>
            </a:r>
            <a:endParaRPr sz="3600" b="1" dirty="0">
              <a:solidFill>
                <a:srgbClr val="1F3864"/>
              </a:solidFill>
              <a:latin typeface="Calibri"/>
              <a:ea typeface="Calibri"/>
              <a:cs typeface="Calibri"/>
              <a:sym typeface="Calibri"/>
            </a:endParaRPr>
          </a:p>
        </p:txBody>
      </p:sp>
      <p:pic>
        <p:nvPicPr>
          <p:cNvPr id="1026" name="Picture 2">
            <a:extLst>
              <a:ext uri="{FF2B5EF4-FFF2-40B4-BE49-F238E27FC236}">
                <a16:creationId xmlns:a16="http://schemas.microsoft.com/office/drawing/2014/main" id="{9B726BF1-AF3D-5555-FDC6-936EA1AD3A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549" y="1846418"/>
            <a:ext cx="5712593" cy="3857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0F74349-DF1E-4558-29AD-D6E0B7B89E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8858" y="1846418"/>
            <a:ext cx="5795269" cy="3857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15"/>
        <p:cNvGrpSpPr/>
        <p:nvPr/>
      </p:nvGrpSpPr>
      <p:grpSpPr>
        <a:xfrm>
          <a:off x="0" y="0"/>
          <a:ext cx="0" cy="0"/>
          <a:chOff x="0" y="0"/>
          <a:chExt cx="0" cy="0"/>
        </a:xfrm>
      </p:grpSpPr>
      <p:sp>
        <p:nvSpPr>
          <p:cNvPr id="316" name="Google Shape;316;p41"/>
          <p:cNvSpPr txBox="1"/>
          <p:nvPr/>
        </p:nvSpPr>
        <p:spPr>
          <a:xfrm>
            <a:off x="406825" y="310650"/>
            <a:ext cx="114204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1F3864"/>
                </a:solidFill>
                <a:latin typeface="Calibri"/>
                <a:ea typeface="Calibri"/>
                <a:cs typeface="Calibri"/>
                <a:sym typeface="Calibri"/>
              </a:rPr>
              <a:t>Time Series Forecasting : Baby products</a:t>
            </a:r>
            <a:endParaRPr sz="3600" dirty="0">
              <a:solidFill>
                <a:srgbClr val="1F3864"/>
              </a:solidFill>
              <a:latin typeface="Calibri"/>
              <a:ea typeface="Calibri"/>
              <a:cs typeface="Calibri"/>
              <a:sym typeface="Calibri"/>
            </a:endParaRPr>
          </a:p>
        </p:txBody>
      </p:sp>
      <p:pic>
        <p:nvPicPr>
          <p:cNvPr id="4100" name="Picture 4">
            <a:extLst>
              <a:ext uri="{FF2B5EF4-FFF2-40B4-BE49-F238E27FC236}">
                <a16:creationId xmlns:a16="http://schemas.microsoft.com/office/drawing/2014/main" id="{A4217FD7-A248-7354-041C-451AFD373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825" y="1890806"/>
            <a:ext cx="5689175" cy="38576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7666FA22-1040-25C9-5753-CED7E5970B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9398" y="1890805"/>
            <a:ext cx="5689176"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056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blip>
          <a:srcRect/>
          <a:stretch/>
        </p:blipFill>
        <p:spPr>
          <a:xfrm>
            <a:off x="0" y="0"/>
            <a:ext cx="12191999" cy="7151625"/>
          </a:xfrm>
          <a:prstGeom prst="rect">
            <a:avLst/>
          </a:prstGeom>
          <a:noFill/>
          <a:ln>
            <a:noFill/>
          </a:ln>
        </p:spPr>
      </p:pic>
      <p:sp>
        <p:nvSpPr>
          <p:cNvPr id="73" name="Google Shape;73;p3"/>
          <p:cNvSpPr/>
          <p:nvPr/>
        </p:nvSpPr>
        <p:spPr>
          <a:xfrm>
            <a:off x="1208087" y="1394495"/>
            <a:ext cx="1711325" cy="1068387"/>
          </a:xfrm>
          <a:custGeom>
            <a:avLst/>
            <a:gdLst/>
            <a:ahLst/>
            <a:cxnLst/>
            <a:rect l="l" t="t" r="r" b="b"/>
            <a:pathLst>
              <a:path w="1078" h="673" extrusionOk="0">
                <a:moveTo>
                  <a:pt x="824" y="673"/>
                </a:moveTo>
                <a:lnTo>
                  <a:pt x="0" y="673"/>
                </a:lnTo>
                <a:lnTo>
                  <a:pt x="0" y="0"/>
                </a:lnTo>
                <a:lnTo>
                  <a:pt x="824" y="0"/>
                </a:lnTo>
                <a:lnTo>
                  <a:pt x="1078" y="337"/>
                </a:lnTo>
                <a:lnTo>
                  <a:pt x="824" y="673"/>
                </a:lnTo>
                <a:close/>
              </a:path>
            </a:pathLst>
          </a:custGeom>
          <a:solidFill>
            <a:srgbClr val="6FA8DC"/>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3"/>
          <p:cNvSpPr/>
          <p:nvPr/>
        </p:nvSpPr>
        <p:spPr>
          <a:xfrm>
            <a:off x="3730625" y="1394495"/>
            <a:ext cx="1711325" cy="1068387"/>
          </a:xfrm>
          <a:custGeom>
            <a:avLst/>
            <a:gdLst/>
            <a:ahLst/>
            <a:cxnLst/>
            <a:rect l="l" t="t" r="r" b="b"/>
            <a:pathLst>
              <a:path w="1078" h="673" extrusionOk="0">
                <a:moveTo>
                  <a:pt x="823" y="673"/>
                </a:moveTo>
                <a:lnTo>
                  <a:pt x="0" y="673"/>
                </a:lnTo>
                <a:lnTo>
                  <a:pt x="0" y="0"/>
                </a:lnTo>
                <a:lnTo>
                  <a:pt x="823" y="0"/>
                </a:lnTo>
                <a:lnTo>
                  <a:pt x="1078" y="337"/>
                </a:lnTo>
                <a:lnTo>
                  <a:pt x="823" y="673"/>
                </a:lnTo>
                <a:close/>
              </a:path>
            </a:pathLst>
          </a:custGeom>
          <a:solidFill>
            <a:srgbClr val="3D85C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3"/>
          <p:cNvSpPr/>
          <p:nvPr/>
        </p:nvSpPr>
        <p:spPr>
          <a:xfrm>
            <a:off x="6256337" y="1394495"/>
            <a:ext cx="1711325" cy="1068387"/>
          </a:xfrm>
          <a:custGeom>
            <a:avLst/>
            <a:gdLst/>
            <a:ahLst/>
            <a:cxnLst/>
            <a:rect l="l" t="t" r="r" b="b"/>
            <a:pathLst>
              <a:path w="1078" h="673" extrusionOk="0">
                <a:moveTo>
                  <a:pt x="823" y="673"/>
                </a:moveTo>
                <a:lnTo>
                  <a:pt x="0" y="673"/>
                </a:lnTo>
                <a:lnTo>
                  <a:pt x="0" y="0"/>
                </a:lnTo>
                <a:lnTo>
                  <a:pt x="823" y="0"/>
                </a:lnTo>
                <a:lnTo>
                  <a:pt x="1078" y="337"/>
                </a:lnTo>
                <a:lnTo>
                  <a:pt x="823" y="673"/>
                </a:lnTo>
                <a:close/>
              </a:path>
            </a:pathLst>
          </a:custGeom>
          <a:solidFill>
            <a:srgbClr val="0B539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3"/>
          <p:cNvSpPr/>
          <p:nvPr/>
        </p:nvSpPr>
        <p:spPr>
          <a:xfrm>
            <a:off x="8778875" y="1394495"/>
            <a:ext cx="1709738" cy="1068387"/>
          </a:xfrm>
          <a:custGeom>
            <a:avLst/>
            <a:gdLst/>
            <a:ahLst/>
            <a:cxnLst/>
            <a:rect l="l" t="t" r="r" b="b"/>
            <a:pathLst>
              <a:path w="1077" h="673" extrusionOk="0">
                <a:moveTo>
                  <a:pt x="823" y="673"/>
                </a:moveTo>
                <a:lnTo>
                  <a:pt x="0" y="673"/>
                </a:lnTo>
                <a:lnTo>
                  <a:pt x="0" y="0"/>
                </a:lnTo>
                <a:lnTo>
                  <a:pt x="823" y="0"/>
                </a:lnTo>
                <a:lnTo>
                  <a:pt x="1077" y="337"/>
                </a:lnTo>
                <a:lnTo>
                  <a:pt x="823" y="673"/>
                </a:lnTo>
                <a:close/>
              </a:path>
            </a:pathLst>
          </a:custGeom>
          <a:solidFill>
            <a:srgbClr val="1C458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3"/>
          <p:cNvSpPr txBox="1"/>
          <p:nvPr/>
        </p:nvSpPr>
        <p:spPr>
          <a:xfrm>
            <a:off x="1524000" y="1451645"/>
            <a:ext cx="1354200" cy="1181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6300"/>
              <a:buFont typeface="Montserrat"/>
              <a:buNone/>
            </a:pPr>
            <a:r>
              <a:rPr lang="en-US" sz="6300" b="1" i="0" u="none" strike="noStrike" cap="none">
                <a:solidFill>
                  <a:srgbClr val="FFFFFF"/>
                </a:solidFill>
                <a:latin typeface="Montserrat"/>
                <a:ea typeface="Montserrat"/>
                <a:cs typeface="Montserrat"/>
                <a:sym typeface="Montserrat"/>
              </a:rPr>
              <a:t>01</a:t>
            </a:r>
            <a:endParaRPr sz="1400" b="0" i="0" u="none" strike="noStrike" cap="none">
              <a:solidFill>
                <a:srgbClr val="000000"/>
              </a:solidFill>
              <a:latin typeface="Arial"/>
              <a:ea typeface="Arial"/>
              <a:cs typeface="Arial"/>
              <a:sym typeface="Arial"/>
            </a:endParaRPr>
          </a:p>
        </p:txBody>
      </p:sp>
      <p:sp>
        <p:nvSpPr>
          <p:cNvPr id="78" name="Google Shape;78;p3"/>
          <p:cNvSpPr txBox="1"/>
          <p:nvPr/>
        </p:nvSpPr>
        <p:spPr>
          <a:xfrm>
            <a:off x="6491287" y="1451645"/>
            <a:ext cx="1503300" cy="1181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6300"/>
              <a:buFont typeface="Montserrat"/>
              <a:buNone/>
            </a:pPr>
            <a:r>
              <a:rPr lang="en-US" sz="6300" b="1" i="0" u="none" strike="noStrike" cap="none">
                <a:solidFill>
                  <a:srgbClr val="FFFFFF"/>
                </a:solidFill>
                <a:latin typeface="Montserrat"/>
                <a:ea typeface="Montserrat"/>
                <a:cs typeface="Montserrat"/>
                <a:sym typeface="Montserrat"/>
              </a:rPr>
              <a:t>03</a:t>
            </a:r>
            <a:endParaRPr sz="1400" b="0" i="0" u="none" strike="noStrike" cap="none">
              <a:solidFill>
                <a:srgbClr val="000000"/>
              </a:solidFill>
              <a:latin typeface="Arial"/>
              <a:ea typeface="Arial"/>
              <a:cs typeface="Arial"/>
              <a:sym typeface="Arial"/>
            </a:endParaRPr>
          </a:p>
        </p:txBody>
      </p:sp>
      <p:sp>
        <p:nvSpPr>
          <p:cNvPr id="79" name="Google Shape;79;p3"/>
          <p:cNvSpPr txBox="1"/>
          <p:nvPr/>
        </p:nvSpPr>
        <p:spPr>
          <a:xfrm>
            <a:off x="3979862" y="1451645"/>
            <a:ext cx="1514400" cy="1181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6300"/>
              <a:buFont typeface="Montserrat"/>
              <a:buNone/>
            </a:pPr>
            <a:r>
              <a:rPr lang="en-US" sz="6300" b="1" i="0" u="none" strike="noStrike" cap="none">
                <a:solidFill>
                  <a:srgbClr val="FFFFFF"/>
                </a:solidFill>
                <a:latin typeface="Montserrat"/>
                <a:ea typeface="Montserrat"/>
                <a:cs typeface="Montserrat"/>
                <a:sym typeface="Montserrat"/>
              </a:rPr>
              <a:t>02</a:t>
            </a:r>
            <a:endParaRPr sz="1400" b="0" i="0" u="none" strike="noStrike" cap="none">
              <a:solidFill>
                <a:srgbClr val="000000"/>
              </a:solidFill>
              <a:latin typeface="Arial"/>
              <a:ea typeface="Arial"/>
              <a:cs typeface="Arial"/>
              <a:sym typeface="Arial"/>
            </a:endParaRPr>
          </a:p>
        </p:txBody>
      </p:sp>
      <p:sp>
        <p:nvSpPr>
          <p:cNvPr id="80" name="Google Shape;80;p3"/>
          <p:cNvSpPr txBox="1"/>
          <p:nvPr/>
        </p:nvSpPr>
        <p:spPr>
          <a:xfrm>
            <a:off x="9024937" y="1451645"/>
            <a:ext cx="1500300" cy="1181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6300"/>
              <a:buFont typeface="Montserrat"/>
              <a:buNone/>
            </a:pPr>
            <a:r>
              <a:rPr lang="en-US" sz="6300" b="1" i="0" u="none" strike="noStrike" cap="none">
                <a:solidFill>
                  <a:srgbClr val="FFFFFF"/>
                </a:solidFill>
                <a:latin typeface="Montserrat"/>
                <a:ea typeface="Montserrat"/>
                <a:cs typeface="Montserrat"/>
                <a:sym typeface="Montserrat"/>
              </a:rPr>
              <a:t>04</a:t>
            </a:r>
            <a:endParaRPr sz="1400" b="0" i="0" u="none" strike="noStrike" cap="none">
              <a:solidFill>
                <a:srgbClr val="000000"/>
              </a:solidFill>
              <a:latin typeface="Arial"/>
              <a:ea typeface="Arial"/>
              <a:cs typeface="Arial"/>
              <a:sym typeface="Arial"/>
            </a:endParaRPr>
          </a:p>
        </p:txBody>
      </p:sp>
      <p:sp>
        <p:nvSpPr>
          <p:cNvPr id="81" name="Google Shape;81;p3"/>
          <p:cNvSpPr txBox="1"/>
          <p:nvPr/>
        </p:nvSpPr>
        <p:spPr>
          <a:xfrm>
            <a:off x="1640550" y="2859750"/>
            <a:ext cx="1963200" cy="156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500"/>
              <a:buFont typeface="Open Sans SemiBold"/>
              <a:buNone/>
            </a:pPr>
            <a:r>
              <a:rPr lang="en-US" sz="2400" b="1" dirty="0">
                <a:solidFill>
                  <a:srgbClr val="1F3864"/>
                </a:solidFill>
                <a:latin typeface="Calibri"/>
                <a:ea typeface="Calibri"/>
                <a:cs typeface="Calibri"/>
                <a:sym typeface="Calibri"/>
              </a:rPr>
              <a:t>Customer Retention</a:t>
            </a:r>
            <a:endParaRPr sz="2400" b="1" dirty="0">
              <a:solidFill>
                <a:srgbClr val="1F3864"/>
              </a:solidFill>
              <a:latin typeface="Calibri"/>
              <a:ea typeface="Calibri"/>
              <a:cs typeface="Calibri"/>
              <a:sym typeface="Calibri"/>
            </a:endParaRPr>
          </a:p>
        </p:txBody>
      </p:sp>
      <p:sp>
        <p:nvSpPr>
          <p:cNvPr id="82" name="Google Shape;82;p3"/>
          <p:cNvSpPr txBox="1"/>
          <p:nvPr/>
        </p:nvSpPr>
        <p:spPr>
          <a:xfrm>
            <a:off x="4052048" y="2859756"/>
            <a:ext cx="1963200" cy="156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500"/>
              <a:buFont typeface="Open Sans SemiBold"/>
              <a:buNone/>
            </a:pPr>
            <a:r>
              <a:rPr lang="en-US" sz="2400" b="1" dirty="0">
                <a:solidFill>
                  <a:srgbClr val="1F3864"/>
                </a:solidFill>
                <a:latin typeface="Calibri"/>
                <a:ea typeface="Calibri"/>
                <a:cs typeface="Calibri"/>
                <a:sym typeface="Calibri"/>
              </a:rPr>
              <a:t>Finding Product names</a:t>
            </a:r>
            <a:endParaRPr sz="2400" i="0" u="none" strike="noStrike" cap="none" dirty="0">
              <a:solidFill>
                <a:srgbClr val="1F3864"/>
              </a:solidFill>
              <a:latin typeface="Calibri"/>
              <a:ea typeface="Calibri"/>
              <a:cs typeface="Calibri"/>
              <a:sym typeface="Calibri"/>
            </a:endParaRPr>
          </a:p>
        </p:txBody>
      </p:sp>
      <p:sp>
        <p:nvSpPr>
          <p:cNvPr id="83" name="Google Shape;83;p3"/>
          <p:cNvSpPr txBox="1"/>
          <p:nvPr/>
        </p:nvSpPr>
        <p:spPr>
          <a:xfrm>
            <a:off x="6598682" y="2859757"/>
            <a:ext cx="1837200" cy="1368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500"/>
              <a:buFont typeface="Open Sans SemiBold"/>
              <a:buNone/>
            </a:pPr>
            <a:r>
              <a:rPr lang="en-US" sz="2400" b="1" i="0" u="none" strike="noStrike" cap="none" dirty="0">
                <a:solidFill>
                  <a:srgbClr val="1F3864"/>
                </a:solidFill>
                <a:latin typeface="Calibri"/>
                <a:ea typeface="Calibri"/>
                <a:cs typeface="Calibri"/>
                <a:sym typeface="Calibri"/>
              </a:rPr>
              <a:t>Sentiment</a:t>
            </a:r>
          </a:p>
          <a:p>
            <a:pPr marL="0" marR="0" lvl="0" indent="0" algn="l" rtl="0">
              <a:lnSpc>
                <a:spcPct val="100000"/>
              </a:lnSpc>
              <a:spcBef>
                <a:spcPts val="0"/>
              </a:spcBef>
              <a:spcAft>
                <a:spcPts val="0"/>
              </a:spcAft>
              <a:buClr>
                <a:srgbClr val="000000"/>
              </a:buClr>
              <a:buSzPts val="2500"/>
              <a:buFont typeface="Open Sans SemiBold"/>
              <a:buNone/>
            </a:pPr>
            <a:r>
              <a:rPr lang="en-US" sz="2400" b="1" i="0" u="none" strike="noStrike" cap="none" dirty="0">
                <a:solidFill>
                  <a:srgbClr val="1F3864"/>
                </a:solidFill>
                <a:latin typeface="Calibri"/>
                <a:ea typeface="Calibri"/>
                <a:cs typeface="Calibri"/>
                <a:sym typeface="Calibri"/>
              </a:rPr>
              <a:t>Forecas</a:t>
            </a:r>
            <a:r>
              <a:rPr lang="en-US" sz="2400" b="1" dirty="0">
                <a:solidFill>
                  <a:srgbClr val="1F3864"/>
                </a:solidFill>
                <a:latin typeface="Calibri"/>
                <a:ea typeface="Calibri"/>
                <a:cs typeface="Calibri"/>
                <a:sym typeface="Calibri"/>
              </a:rPr>
              <a:t>ting</a:t>
            </a:r>
            <a:endParaRPr sz="2400" i="0" u="none" strike="noStrike" cap="none" dirty="0">
              <a:solidFill>
                <a:srgbClr val="1F3864"/>
              </a:solidFill>
              <a:latin typeface="Calibri"/>
              <a:ea typeface="Calibri"/>
              <a:cs typeface="Calibri"/>
              <a:sym typeface="Calibri"/>
            </a:endParaRPr>
          </a:p>
        </p:txBody>
      </p:sp>
      <p:sp>
        <p:nvSpPr>
          <p:cNvPr id="84" name="Google Shape;84;p3"/>
          <p:cNvSpPr txBox="1"/>
          <p:nvPr/>
        </p:nvSpPr>
        <p:spPr>
          <a:xfrm>
            <a:off x="9144000" y="2859745"/>
            <a:ext cx="2411700" cy="156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500"/>
              <a:buFont typeface="Open Sans SemiBold"/>
              <a:buNone/>
            </a:pPr>
            <a:r>
              <a:rPr lang="en-US" sz="2400" b="1" i="0" u="none" strike="noStrike" cap="none" dirty="0">
                <a:solidFill>
                  <a:srgbClr val="1F3864"/>
                </a:solidFill>
                <a:latin typeface="Calibri"/>
                <a:ea typeface="Calibri"/>
                <a:cs typeface="Calibri"/>
                <a:sym typeface="Calibri"/>
              </a:rPr>
              <a:t>Inter-Category Analysis</a:t>
            </a:r>
            <a:endParaRPr sz="2400" i="0" u="none" strike="noStrike" cap="none" dirty="0">
              <a:solidFill>
                <a:srgbClr val="1F3864"/>
              </a:solidFill>
              <a:latin typeface="Calibri"/>
              <a:ea typeface="Calibri"/>
              <a:cs typeface="Calibri"/>
              <a:sym typeface="Calibri"/>
            </a:endParaRPr>
          </a:p>
        </p:txBody>
      </p:sp>
      <p:sp>
        <p:nvSpPr>
          <p:cNvPr id="85" name="Google Shape;85;p3"/>
          <p:cNvSpPr/>
          <p:nvPr/>
        </p:nvSpPr>
        <p:spPr>
          <a:xfrm>
            <a:off x="9701212" y="4764757"/>
            <a:ext cx="1014412" cy="849312"/>
          </a:xfrm>
          <a:custGeom>
            <a:avLst/>
            <a:gdLst/>
            <a:ahLst/>
            <a:cxnLst/>
            <a:rect l="l" t="t" r="r" b="b"/>
            <a:pathLst>
              <a:path w="264" h="221" extrusionOk="0">
                <a:moveTo>
                  <a:pt x="36" y="180"/>
                </a:moveTo>
                <a:cubicBezTo>
                  <a:pt x="36" y="121"/>
                  <a:pt x="36" y="121"/>
                  <a:pt x="36" y="121"/>
                </a:cubicBezTo>
                <a:cubicBezTo>
                  <a:pt x="36" y="116"/>
                  <a:pt x="39" y="112"/>
                  <a:pt x="44" y="112"/>
                </a:cubicBezTo>
                <a:cubicBezTo>
                  <a:pt x="59" y="112"/>
                  <a:pt x="59" y="112"/>
                  <a:pt x="59" y="112"/>
                </a:cubicBezTo>
                <a:cubicBezTo>
                  <a:pt x="64" y="112"/>
                  <a:pt x="67" y="116"/>
                  <a:pt x="67" y="121"/>
                </a:cubicBezTo>
                <a:cubicBezTo>
                  <a:pt x="67" y="180"/>
                  <a:pt x="67" y="180"/>
                  <a:pt x="67" y="180"/>
                </a:cubicBezTo>
                <a:cubicBezTo>
                  <a:pt x="67" y="185"/>
                  <a:pt x="64" y="189"/>
                  <a:pt x="59" y="189"/>
                </a:cubicBezTo>
                <a:cubicBezTo>
                  <a:pt x="44" y="189"/>
                  <a:pt x="44" y="189"/>
                  <a:pt x="44" y="189"/>
                </a:cubicBezTo>
                <a:cubicBezTo>
                  <a:pt x="39" y="189"/>
                  <a:pt x="36" y="185"/>
                  <a:pt x="36" y="180"/>
                </a:cubicBezTo>
                <a:close/>
                <a:moveTo>
                  <a:pt x="97" y="91"/>
                </a:moveTo>
                <a:cubicBezTo>
                  <a:pt x="92" y="91"/>
                  <a:pt x="88" y="95"/>
                  <a:pt x="88" y="99"/>
                </a:cubicBezTo>
                <a:cubicBezTo>
                  <a:pt x="88" y="180"/>
                  <a:pt x="88" y="180"/>
                  <a:pt x="88" y="180"/>
                </a:cubicBezTo>
                <a:cubicBezTo>
                  <a:pt x="88" y="185"/>
                  <a:pt x="92" y="189"/>
                  <a:pt x="97" y="189"/>
                </a:cubicBezTo>
                <a:cubicBezTo>
                  <a:pt x="112" y="189"/>
                  <a:pt x="112" y="189"/>
                  <a:pt x="112" y="189"/>
                </a:cubicBezTo>
                <a:cubicBezTo>
                  <a:pt x="116" y="189"/>
                  <a:pt x="120" y="185"/>
                  <a:pt x="120" y="180"/>
                </a:cubicBezTo>
                <a:cubicBezTo>
                  <a:pt x="120" y="99"/>
                  <a:pt x="120" y="99"/>
                  <a:pt x="120" y="99"/>
                </a:cubicBezTo>
                <a:cubicBezTo>
                  <a:pt x="120" y="95"/>
                  <a:pt x="116" y="91"/>
                  <a:pt x="112" y="91"/>
                </a:cubicBezTo>
                <a:lnTo>
                  <a:pt x="97" y="91"/>
                </a:lnTo>
                <a:close/>
                <a:moveTo>
                  <a:pt x="150" y="73"/>
                </a:moveTo>
                <a:cubicBezTo>
                  <a:pt x="145" y="73"/>
                  <a:pt x="141" y="76"/>
                  <a:pt x="141" y="81"/>
                </a:cubicBezTo>
                <a:cubicBezTo>
                  <a:pt x="141" y="180"/>
                  <a:pt x="141" y="180"/>
                  <a:pt x="141" y="180"/>
                </a:cubicBezTo>
                <a:cubicBezTo>
                  <a:pt x="141" y="185"/>
                  <a:pt x="145" y="189"/>
                  <a:pt x="150" y="189"/>
                </a:cubicBezTo>
                <a:cubicBezTo>
                  <a:pt x="165" y="189"/>
                  <a:pt x="165" y="189"/>
                  <a:pt x="165" y="189"/>
                </a:cubicBezTo>
                <a:cubicBezTo>
                  <a:pt x="169" y="189"/>
                  <a:pt x="173" y="185"/>
                  <a:pt x="173" y="180"/>
                </a:cubicBezTo>
                <a:cubicBezTo>
                  <a:pt x="173" y="81"/>
                  <a:pt x="173" y="81"/>
                  <a:pt x="173" y="81"/>
                </a:cubicBezTo>
                <a:cubicBezTo>
                  <a:pt x="173" y="76"/>
                  <a:pt x="169" y="73"/>
                  <a:pt x="165" y="73"/>
                </a:cubicBezTo>
                <a:lnTo>
                  <a:pt x="150" y="73"/>
                </a:lnTo>
                <a:close/>
                <a:moveTo>
                  <a:pt x="203" y="54"/>
                </a:moveTo>
                <a:cubicBezTo>
                  <a:pt x="198" y="54"/>
                  <a:pt x="194" y="58"/>
                  <a:pt x="194" y="62"/>
                </a:cubicBezTo>
                <a:cubicBezTo>
                  <a:pt x="194" y="180"/>
                  <a:pt x="194" y="180"/>
                  <a:pt x="194" y="180"/>
                </a:cubicBezTo>
                <a:cubicBezTo>
                  <a:pt x="194" y="185"/>
                  <a:pt x="198" y="189"/>
                  <a:pt x="203" y="189"/>
                </a:cubicBezTo>
                <a:cubicBezTo>
                  <a:pt x="217" y="189"/>
                  <a:pt x="217" y="189"/>
                  <a:pt x="217" y="189"/>
                </a:cubicBezTo>
                <a:cubicBezTo>
                  <a:pt x="222" y="189"/>
                  <a:pt x="226" y="185"/>
                  <a:pt x="226" y="180"/>
                </a:cubicBezTo>
                <a:cubicBezTo>
                  <a:pt x="226" y="62"/>
                  <a:pt x="226" y="62"/>
                  <a:pt x="226" y="62"/>
                </a:cubicBezTo>
                <a:cubicBezTo>
                  <a:pt x="226" y="58"/>
                  <a:pt x="222" y="54"/>
                  <a:pt x="217" y="54"/>
                </a:cubicBezTo>
                <a:lnTo>
                  <a:pt x="203" y="54"/>
                </a:lnTo>
                <a:close/>
                <a:moveTo>
                  <a:pt x="40" y="89"/>
                </a:moveTo>
                <a:cubicBezTo>
                  <a:pt x="96" y="78"/>
                  <a:pt x="149" y="58"/>
                  <a:pt x="197" y="30"/>
                </a:cubicBezTo>
                <a:cubicBezTo>
                  <a:pt x="201" y="38"/>
                  <a:pt x="201" y="38"/>
                  <a:pt x="201" y="38"/>
                </a:cubicBezTo>
                <a:cubicBezTo>
                  <a:pt x="218" y="12"/>
                  <a:pt x="218" y="12"/>
                  <a:pt x="218" y="12"/>
                </a:cubicBezTo>
                <a:cubicBezTo>
                  <a:pt x="186" y="10"/>
                  <a:pt x="186" y="10"/>
                  <a:pt x="186" y="10"/>
                </a:cubicBezTo>
                <a:cubicBezTo>
                  <a:pt x="191" y="19"/>
                  <a:pt x="191" y="19"/>
                  <a:pt x="191" y="19"/>
                </a:cubicBezTo>
                <a:cubicBezTo>
                  <a:pt x="145" y="47"/>
                  <a:pt x="93" y="67"/>
                  <a:pt x="38" y="77"/>
                </a:cubicBezTo>
                <a:lnTo>
                  <a:pt x="40" y="89"/>
                </a:lnTo>
                <a:close/>
                <a:moveTo>
                  <a:pt x="264" y="206"/>
                </a:moveTo>
                <a:cubicBezTo>
                  <a:pt x="238" y="190"/>
                  <a:pt x="238" y="190"/>
                  <a:pt x="238" y="190"/>
                </a:cubicBezTo>
                <a:cubicBezTo>
                  <a:pt x="238" y="200"/>
                  <a:pt x="238" y="200"/>
                  <a:pt x="238" y="200"/>
                </a:cubicBezTo>
                <a:cubicBezTo>
                  <a:pt x="22" y="200"/>
                  <a:pt x="22" y="200"/>
                  <a:pt x="22" y="200"/>
                </a:cubicBezTo>
                <a:cubicBezTo>
                  <a:pt x="22" y="27"/>
                  <a:pt x="22" y="27"/>
                  <a:pt x="22" y="27"/>
                </a:cubicBezTo>
                <a:cubicBezTo>
                  <a:pt x="31" y="27"/>
                  <a:pt x="31" y="27"/>
                  <a:pt x="31" y="27"/>
                </a:cubicBezTo>
                <a:cubicBezTo>
                  <a:pt x="16" y="0"/>
                  <a:pt x="16" y="0"/>
                  <a:pt x="16" y="0"/>
                </a:cubicBezTo>
                <a:cubicBezTo>
                  <a:pt x="0" y="27"/>
                  <a:pt x="0" y="27"/>
                  <a:pt x="0" y="27"/>
                </a:cubicBezTo>
                <a:cubicBezTo>
                  <a:pt x="10" y="27"/>
                  <a:pt x="10" y="27"/>
                  <a:pt x="10" y="27"/>
                </a:cubicBezTo>
                <a:cubicBezTo>
                  <a:pt x="10" y="200"/>
                  <a:pt x="10" y="200"/>
                  <a:pt x="10" y="200"/>
                </a:cubicBezTo>
                <a:cubicBezTo>
                  <a:pt x="10" y="206"/>
                  <a:pt x="10" y="206"/>
                  <a:pt x="10" y="206"/>
                </a:cubicBezTo>
                <a:cubicBezTo>
                  <a:pt x="10" y="212"/>
                  <a:pt x="10" y="212"/>
                  <a:pt x="10" y="212"/>
                </a:cubicBezTo>
                <a:cubicBezTo>
                  <a:pt x="238" y="212"/>
                  <a:pt x="238" y="212"/>
                  <a:pt x="238" y="212"/>
                </a:cubicBezTo>
                <a:cubicBezTo>
                  <a:pt x="238" y="221"/>
                  <a:pt x="238" y="221"/>
                  <a:pt x="238" y="221"/>
                </a:cubicBezTo>
                <a:lnTo>
                  <a:pt x="264" y="206"/>
                </a:lnTo>
                <a:close/>
              </a:path>
            </a:pathLst>
          </a:cu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86" name="Google Shape;86;p3" descr="Data-processing Icons - Free SVG &amp; PNG Data-processing Images - Noun Project"/>
          <p:cNvPicPr preferRelativeResize="0"/>
          <p:nvPr/>
        </p:nvPicPr>
        <p:blipFill rotWithShape="1">
          <a:blip r:embed="rId4">
            <a:alphaModFix/>
          </a:blip>
          <a:srcRect/>
          <a:stretch/>
        </p:blipFill>
        <p:spPr>
          <a:xfrm>
            <a:off x="1876709" y="4764757"/>
            <a:ext cx="1110966" cy="954088"/>
          </a:xfrm>
          <a:prstGeom prst="rect">
            <a:avLst/>
          </a:prstGeom>
          <a:noFill/>
          <a:ln>
            <a:noFill/>
          </a:ln>
        </p:spPr>
      </p:pic>
      <p:pic>
        <p:nvPicPr>
          <p:cNvPr id="87" name="Google Shape;87;p3" descr="Sentiment Analysis Icon - Free PNG &amp; SVG 3383089 - Noun Project"/>
          <p:cNvPicPr preferRelativeResize="0"/>
          <p:nvPr/>
        </p:nvPicPr>
        <p:blipFill rotWithShape="1">
          <a:blip r:embed="rId5">
            <a:alphaModFix/>
          </a:blip>
          <a:srcRect/>
          <a:stretch/>
        </p:blipFill>
        <p:spPr>
          <a:xfrm>
            <a:off x="4587875" y="4764757"/>
            <a:ext cx="1125537" cy="954088"/>
          </a:xfrm>
          <a:prstGeom prst="rect">
            <a:avLst/>
          </a:prstGeom>
          <a:noFill/>
          <a:ln>
            <a:noFill/>
          </a:ln>
        </p:spPr>
      </p:pic>
      <p:pic>
        <p:nvPicPr>
          <p:cNvPr id="88" name="Google Shape;88;p3" descr="Time Analysis Icon - Free PNG &amp; SVG 1854541 - Noun Project"/>
          <p:cNvPicPr preferRelativeResize="0"/>
          <p:nvPr/>
        </p:nvPicPr>
        <p:blipFill rotWithShape="1">
          <a:blip r:embed="rId6">
            <a:alphaModFix/>
          </a:blip>
          <a:srcRect/>
          <a:stretch/>
        </p:blipFill>
        <p:spPr>
          <a:xfrm>
            <a:off x="7151829" y="4764756"/>
            <a:ext cx="1110966" cy="954089"/>
          </a:xfrm>
          <a:prstGeom prst="rect">
            <a:avLst/>
          </a:prstGeom>
          <a:noFill/>
          <a:ln>
            <a:noFill/>
          </a:ln>
        </p:spPr>
      </p:pic>
      <p:sp>
        <p:nvSpPr>
          <p:cNvPr id="89" name="Google Shape;89;p3"/>
          <p:cNvSpPr txBox="1">
            <a:spLocks noGrp="1"/>
          </p:cNvSpPr>
          <p:nvPr>
            <p:ph type="title"/>
          </p:nvPr>
        </p:nvSpPr>
        <p:spPr>
          <a:xfrm>
            <a:off x="14900" y="-9818"/>
            <a:ext cx="5393700" cy="674100"/>
          </a:xfrm>
          <a:prstGeom prst="rect">
            <a:avLst/>
          </a:prstGeom>
          <a:noFill/>
          <a:ln>
            <a:noFill/>
          </a:ln>
        </p:spPr>
        <p:txBody>
          <a:bodyPr spcFirstLastPara="1" wrap="square" lIns="91425" tIns="45700" rIns="91425" bIns="45700" anchor="ctr" anchorCtr="0">
            <a:spAutoFit/>
          </a:bodyPr>
          <a:lstStyle/>
          <a:p>
            <a:pPr marL="0" lvl="0" indent="0" algn="l" rtl="0">
              <a:lnSpc>
                <a:spcPct val="90000"/>
              </a:lnSpc>
              <a:spcBef>
                <a:spcPts val="0"/>
              </a:spcBef>
              <a:spcAft>
                <a:spcPts val="0"/>
              </a:spcAft>
              <a:buClr>
                <a:schemeClr val="dk2"/>
              </a:buClr>
              <a:buSzPts val="3000"/>
              <a:buFont typeface="Poppins"/>
              <a:buNone/>
            </a:pPr>
            <a:r>
              <a:rPr lang="en-US" sz="4200" b="1" dirty="0">
                <a:solidFill>
                  <a:srgbClr val="1F3864"/>
                </a:solidFill>
                <a:latin typeface="Calibri"/>
                <a:ea typeface="Calibri"/>
                <a:cs typeface="Calibri"/>
                <a:sym typeface="Calibri"/>
              </a:rPr>
              <a:t>OBJECTIVE</a:t>
            </a:r>
            <a:endParaRPr sz="4200" b="1" dirty="0">
              <a:solidFill>
                <a:srgbClr val="1F3864"/>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09"/>
        <p:cNvGrpSpPr/>
        <p:nvPr/>
      </p:nvGrpSpPr>
      <p:grpSpPr>
        <a:xfrm>
          <a:off x="0" y="0"/>
          <a:ext cx="0" cy="0"/>
          <a:chOff x="0" y="0"/>
          <a:chExt cx="0" cy="0"/>
        </a:xfrm>
      </p:grpSpPr>
      <p:sp>
        <p:nvSpPr>
          <p:cNvPr id="310" name="Google Shape;310;p39"/>
          <p:cNvSpPr txBox="1"/>
          <p:nvPr/>
        </p:nvSpPr>
        <p:spPr>
          <a:xfrm>
            <a:off x="421350" y="345475"/>
            <a:ext cx="112026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1F3864"/>
                </a:solidFill>
                <a:latin typeface="Calibri"/>
                <a:ea typeface="Calibri"/>
                <a:cs typeface="Calibri"/>
                <a:sym typeface="Calibri"/>
              </a:rPr>
              <a:t>Time Series Forecasting: Positive and Negative Reviews for Toys and Games Dataset</a:t>
            </a:r>
            <a:endParaRPr sz="3600" dirty="0">
              <a:solidFill>
                <a:srgbClr val="1F3864"/>
              </a:solidFill>
              <a:latin typeface="Calibri"/>
              <a:ea typeface="Calibri"/>
              <a:cs typeface="Calibri"/>
              <a:sym typeface="Calibri"/>
            </a:endParaRPr>
          </a:p>
        </p:txBody>
      </p:sp>
      <p:pic>
        <p:nvPicPr>
          <p:cNvPr id="2050" name="Picture 2">
            <a:extLst>
              <a:ext uri="{FF2B5EF4-FFF2-40B4-BE49-F238E27FC236}">
                <a16:creationId xmlns:a16="http://schemas.microsoft.com/office/drawing/2014/main" id="{63E54DEC-6E60-054F-5FBD-8D08AE036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350" y="2094992"/>
            <a:ext cx="5674650" cy="38576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3E54332-238D-9289-9227-FE164BAC98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8857" y="2094992"/>
            <a:ext cx="5742003" cy="3857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15"/>
        <p:cNvGrpSpPr/>
        <p:nvPr/>
      </p:nvGrpSpPr>
      <p:grpSpPr>
        <a:xfrm>
          <a:off x="0" y="0"/>
          <a:ext cx="0" cy="0"/>
          <a:chOff x="0" y="0"/>
          <a:chExt cx="0" cy="0"/>
        </a:xfrm>
      </p:grpSpPr>
      <p:sp>
        <p:nvSpPr>
          <p:cNvPr id="316" name="Google Shape;316;p41"/>
          <p:cNvSpPr txBox="1"/>
          <p:nvPr/>
        </p:nvSpPr>
        <p:spPr>
          <a:xfrm>
            <a:off x="406825" y="310650"/>
            <a:ext cx="114204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1F3864"/>
                </a:solidFill>
                <a:latin typeface="Calibri"/>
                <a:ea typeface="Calibri"/>
                <a:cs typeface="Calibri"/>
                <a:sym typeface="Calibri"/>
              </a:rPr>
              <a:t>Time Series Forecasting : Toys and Games products</a:t>
            </a:r>
            <a:endParaRPr lang="en-US" sz="3600" dirty="0">
              <a:solidFill>
                <a:srgbClr val="1F3864"/>
              </a:solidFill>
              <a:latin typeface="Calibri"/>
              <a:ea typeface="Calibri"/>
              <a:cs typeface="Calibri"/>
              <a:sym typeface="Calibri"/>
            </a:endParaRPr>
          </a:p>
        </p:txBody>
      </p:sp>
      <p:pic>
        <p:nvPicPr>
          <p:cNvPr id="3074" name="Picture 2">
            <a:extLst>
              <a:ext uri="{FF2B5EF4-FFF2-40B4-BE49-F238E27FC236}">
                <a16:creationId xmlns:a16="http://schemas.microsoft.com/office/drawing/2014/main" id="{ECDBC9F1-EB5E-7C7D-21AE-F3EAB7B3A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43" y="1775395"/>
            <a:ext cx="5780057" cy="38576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4D635EE9-8353-2BAE-12FE-D57A665C0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3624" y="1775395"/>
            <a:ext cx="5780057"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94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1"/>
        <p:cNvGrpSpPr/>
        <p:nvPr/>
      </p:nvGrpSpPr>
      <p:grpSpPr>
        <a:xfrm>
          <a:off x="0" y="0"/>
          <a:ext cx="0" cy="0"/>
          <a:chOff x="0" y="0"/>
          <a:chExt cx="0" cy="0"/>
        </a:xfrm>
      </p:grpSpPr>
      <p:sp>
        <p:nvSpPr>
          <p:cNvPr id="2" name="Google Shape;201;p16">
            <a:extLst>
              <a:ext uri="{FF2B5EF4-FFF2-40B4-BE49-F238E27FC236}">
                <a16:creationId xmlns:a16="http://schemas.microsoft.com/office/drawing/2014/main" id="{260DDD04-9E27-8A88-2D02-FA1F71EC2C04}"/>
              </a:ext>
            </a:extLst>
          </p:cNvPr>
          <p:cNvSpPr txBox="1"/>
          <p:nvPr/>
        </p:nvSpPr>
        <p:spPr>
          <a:xfrm>
            <a:off x="559247" y="487961"/>
            <a:ext cx="101058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rgbClr val="1F3864"/>
                </a:solidFill>
                <a:latin typeface="Calibri"/>
                <a:ea typeface="Calibri"/>
                <a:cs typeface="Calibri"/>
                <a:sym typeface="Calibri"/>
              </a:rPr>
              <a:t>PROBLEM STATEMENT:- 4</a:t>
            </a:r>
            <a:endParaRPr sz="4800" dirty="0">
              <a:solidFill>
                <a:srgbClr val="1F3864"/>
              </a:solidFill>
              <a:latin typeface="Calibri"/>
              <a:ea typeface="Calibri"/>
              <a:cs typeface="Calibri"/>
              <a:sym typeface="Calibri"/>
            </a:endParaRPr>
          </a:p>
        </p:txBody>
      </p:sp>
      <p:sp>
        <p:nvSpPr>
          <p:cNvPr id="3" name="Google Shape;204;p16">
            <a:extLst>
              <a:ext uri="{FF2B5EF4-FFF2-40B4-BE49-F238E27FC236}">
                <a16:creationId xmlns:a16="http://schemas.microsoft.com/office/drawing/2014/main" id="{504D878A-AE92-46EF-BDA2-980ECC9348D5}"/>
              </a:ext>
            </a:extLst>
          </p:cNvPr>
          <p:cNvSpPr txBox="1"/>
          <p:nvPr/>
        </p:nvSpPr>
        <p:spPr>
          <a:xfrm>
            <a:off x="943547" y="1979208"/>
            <a:ext cx="9337202" cy="830956"/>
          </a:xfrm>
          <a:prstGeom prst="rect">
            <a:avLst/>
          </a:prstGeom>
          <a:noFill/>
          <a:ln>
            <a:noFill/>
          </a:ln>
        </p:spPr>
        <p:txBody>
          <a:bodyPr spcFirstLastPara="1" wrap="square" lIns="91425" tIns="45700" rIns="91425" bIns="45700" anchor="b" anchorCtr="0">
            <a:spAutoFit/>
          </a:bodyPr>
          <a:lstStyle/>
          <a:p>
            <a:pPr algn="just"/>
            <a:r>
              <a:rPr lang="en-US" sz="2400" dirty="0">
                <a:solidFill>
                  <a:srgbClr val="1F3864"/>
                </a:solidFill>
                <a:latin typeface="Calibri"/>
                <a:cs typeface="Calibri"/>
              </a:rPr>
              <a:t>Can you find any relations/trends of customers or any other interesting analysis between given pair of categories</a:t>
            </a:r>
            <a:endParaRPr sz="2400" dirty="0">
              <a:solidFill>
                <a:srgbClr val="1F3864"/>
              </a:solidFill>
              <a:latin typeface="Calibri"/>
              <a:cs typeface="Calibri"/>
              <a:sym typeface="Calibri"/>
            </a:endParaRPr>
          </a:p>
        </p:txBody>
      </p:sp>
      <p:sp>
        <p:nvSpPr>
          <p:cNvPr id="5" name="TextBox 4">
            <a:extLst>
              <a:ext uri="{FF2B5EF4-FFF2-40B4-BE49-F238E27FC236}">
                <a16:creationId xmlns:a16="http://schemas.microsoft.com/office/drawing/2014/main" id="{0DBD77B6-8588-7B47-853D-EBE9D917C54B}"/>
              </a:ext>
            </a:extLst>
          </p:cNvPr>
          <p:cNvSpPr txBox="1"/>
          <p:nvPr/>
        </p:nvSpPr>
        <p:spPr>
          <a:xfrm>
            <a:off x="943547" y="4282751"/>
            <a:ext cx="9460086" cy="830997"/>
          </a:xfrm>
          <a:prstGeom prst="rect">
            <a:avLst/>
          </a:prstGeom>
          <a:noFill/>
        </p:spPr>
        <p:txBody>
          <a:bodyPr wrap="square" rtlCol="0">
            <a:spAutoFit/>
          </a:bodyPr>
          <a:lstStyle/>
          <a:p>
            <a:r>
              <a:rPr lang="en-US" sz="2400" dirty="0">
                <a:solidFill>
                  <a:srgbClr val="1F3864"/>
                </a:solidFill>
                <a:latin typeface="Calibri"/>
                <a:cs typeface="Calibri"/>
              </a:rPr>
              <a:t>The analysis between given pair of categories was done with the help of Tableau</a:t>
            </a:r>
            <a:endParaRPr lang="en-IN" sz="2400" dirty="0">
              <a:solidFill>
                <a:srgbClr val="1F3864"/>
              </a:solidFill>
              <a:latin typeface="Calibri"/>
              <a:cs typeface="Calibri"/>
            </a:endParaRPr>
          </a:p>
        </p:txBody>
      </p:sp>
      <p:sp>
        <p:nvSpPr>
          <p:cNvPr id="4" name="TextBox 3">
            <a:extLst>
              <a:ext uri="{FF2B5EF4-FFF2-40B4-BE49-F238E27FC236}">
                <a16:creationId xmlns:a16="http://schemas.microsoft.com/office/drawing/2014/main" id="{F9BB4598-F2F2-D466-6C17-FA56C6442AF1}"/>
              </a:ext>
            </a:extLst>
          </p:cNvPr>
          <p:cNvSpPr txBox="1"/>
          <p:nvPr/>
        </p:nvSpPr>
        <p:spPr>
          <a:xfrm>
            <a:off x="6188297" y="5712141"/>
            <a:ext cx="5060156" cy="400110"/>
          </a:xfrm>
          <a:prstGeom prst="rect">
            <a:avLst/>
          </a:prstGeom>
          <a:noFill/>
        </p:spPr>
        <p:txBody>
          <a:bodyPr wrap="square" rtlCol="0">
            <a:spAutoFit/>
          </a:bodyPr>
          <a:lstStyle/>
          <a:p>
            <a:r>
              <a:rPr lang="en-IN" sz="2000" dirty="0">
                <a:hlinkClick r:id="rId3"/>
              </a:rPr>
              <a:t>Inter Category Analysis | Tableau Public</a:t>
            </a:r>
            <a:endParaRPr lang="en-IN" sz="1600" b="1" dirty="0">
              <a:solidFill>
                <a:srgbClr val="1F3864"/>
              </a:solidFill>
              <a:latin typeface="Calibri"/>
              <a:cs typeface="Calibri"/>
            </a:endParaRPr>
          </a:p>
        </p:txBody>
      </p:sp>
      <p:sp>
        <p:nvSpPr>
          <p:cNvPr id="6" name="TextBox 5">
            <a:extLst>
              <a:ext uri="{FF2B5EF4-FFF2-40B4-BE49-F238E27FC236}">
                <a16:creationId xmlns:a16="http://schemas.microsoft.com/office/drawing/2014/main" id="{776CE0F4-29A3-141B-ABF6-6862E7A9560F}"/>
              </a:ext>
            </a:extLst>
          </p:cNvPr>
          <p:cNvSpPr txBox="1"/>
          <p:nvPr/>
        </p:nvSpPr>
        <p:spPr>
          <a:xfrm>
            <a:off x="943547" y="5681364"/>
            <a:ext cx="5334000" cy="461665"/>
          </a:xfrm>
          <a:prstGeom prst="rect">
            <a:avLst/>
          </a:prstGeom>
          <a:noFill/>
        </p:spPr>
        <p:txBody>
          <a:bodyPr wrap="square" rtlCol="0">
            <a:spAutoFit/>
          </a:bodyPr>
          <a:lstStyle/>
          <a:p>
            <a:r>
              <a:rPr lang="en-US" sz="2400" dirty="0">
                <a:solidFill>
                  <a:srgbClr val="1F3864"/>
                </a:solidFill>
                <a:latin typeface="Calibri"/>
                <a:cs typeface="Calibri"/>
              </a:rPr>
              <a:t>Click the below link to switch to tableau:</a:t>
            </a:r>
            <a:endParaRPr lang="en-IN" sz="2400" dirty="0">
              <a:solidFill>
                <a:srgbClr val="1F3864"/>
              </a:solidFill>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1"/>
        <p:cNvGrpSpPr/>
        <p:nvPr/>
      </p:nvGrpSpPr>
      <p:grpSpPr>
        <a:xfrm>
          <a:off x="0" y="0"/>
          <a:ext cx="0" cy="0"/>
          <a:chOff x="0" y="0"/>
          <a:chExt cx="0" cy="0"/>
        </a:xfrm>
      </p:grpSpPr>
      <p:sp>
        <p:nvSpPr>
          <p:cNvPr id="2" name="Google Shape;201;p16">
            <a:extLst>
              <a:ext uri="{FF2B5EF4-FFF2-40B4-BE49-F238E27FC236}">
                <a16:creationId xmlns:a16="http://schemas.microsoft.com/office/drawing/2014/main" id="{260DDD04-9E27-8A88-2D02-FA1F71EC2C04}"/>
              </a:ext>
            </a:extLst>
          </p:cNvPr>
          <p:cNvSpPr txBox="1"/>
          <p:nvPr/>
        </p:nvSpPr>
        <p:spPr>
          <a:xfrm>
            <a:off x="559247" y="487961"/>
            <a:ext cx="101058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rgbClr val="1F3864"/>
                </a:solidFill>
                <a:latin typeface="Calibri"/>
                <a:ea typeface="Calibri"/>
                <a:cs typeface="Calibri"/>
                <a:sym typeface="Calibri"/>
              </a:rPr>
              <a:t>INTER-CATEGORY ANALYSIS</a:t>
            </a:r>
            <a:endParaRPr lang="en-US" sz="4800" dirty="0">
              <a:solidFill>
                <a:srgbClr val="1F3864"/>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0A0FD960-2C80-8775-FFE9-920848E1C3ED}"/>
              </a:ext>
            </a:extLst>
          </p:cNvPr>
          <p:cNvPicPr>
            <a:picLocks noChangeAspect="1"/>
          </p:cNvPicPr>
          <p:nvPr/>
        </p:nvPicPr>
        <p:blipFill>
          <a:blip r:embed="rId3"/>
          <a:stretch>
            <a:fillRect/>
          </a:stretch>
        </p:blipFill>
        <p:spPr>
          <a:xfrm>
            <a:off x="683974" y="1482735"/>
            <a:ext cx="10307488" cy="2276793"/>
          </a:xfrm>
          <a:prstGeom prst="rect">
            <a:avLst/>
          </a:prstGeom>
        </p:spPr>
      </p:pic>
      <p:sp>
        <p:nvSpPr>
          <p:cNvPr id="4" name="Google Shape;204;p16">
            <a:extLst>
              <a:ext uri="{FF2B5EF4-FFF2-40B4-BE49-F238E27FC236}">
                <a16:creationId xmlns:a16="http://schemas.microsoft.com/office/drawing/2014/main" id="{3E0C4425-BDB5-5323-A244-634D88EFBAD0}"/>
              </a:ext>
            </a:extLst>
          </p:cNvPr>
          <p:cNvSpPr txBox="1"/>
          <p:nvPr/>
        </p:nvSpPr>
        <p:spPr>
          <a:xfrm>
            <a:off x="943546" y="4174977"/>
            <a:ext cx="9337202" cy="1200288"/>
          </a:xfrm>
          <a:prstGeom prst="rect">
            <a:avLst/>
          </a:prstGeom>
          <a:noFill/>
          <a:ln>
            <a:noFill/>
          </a:ln>
        </p:spPr>
        <p:txBody>
          <a:bodyPr spcFirstLastPara="1" wrap="square" lIns="91425" tIns="45700" rIns="91425" bIns="45700" anchor="b" anchorCtr="0">
            <a:spAutoFit/>
          </a:bodyPr>
          <a:lstStyle/>
          <a:p>
            <a:pPr algn="just"/>
            <a:r>
              <a:rPr lang="en-US" sz="2400" dirty="0">
                <a:solidFill>
                  <a:srgbClr val="1F3864"/>
                </a:solidFill>
                <a:latin typeface="Calibri"/>
                <a:cs typeface="Calibri"/>
                <a:sym typeface="Calibri"/>
              </a:rPr>
              <a:t>The top reviewer in toys has purchased 548 products also the same customer has purchased only 88 products in baby. So, we can suggest more products of baby to the customer.</a:t>
            </a:r>
            <a:endParaRPr sz="2400" dirty="0">
              <a:solidFill>
                <a:srgbClr val="1F3864"/>
              </a:solidFill>
              <a:latin typeface="Calibri"/>
              <a:cs typeface="Calibri"/>
              <a:sym typeface="Calibri"/>
            </a:endParaRPr>
          </a:p>
        </p:txBody>
      </p:sp>
    </p:spTree>
    <p:extLst>
      <p:ext uri="{BB962C8B-B14F-4D97-AF65-F5344CB8AC3E}">
        <p14:creationId xmlns:p14="http://schemas.microsoft.com/office/powerpoint/2010/main" val="3837439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1"/>
        <p:cNvGrpSpPr/>
        <p:nvPr/>
      </p:nvGrpSpPr>
      <p:grpSpPr>
        <a:xfrm>
          <a:off x="0" y="0"/>
          <a:ext cx="0" cy="0"/>
          <a:chOff x="0" y="0"/>
          <a:chExt cx="0" cy="0"/>
        </a:xfrm>
      </p:grpSpPr>
      <p:sp>
        <p:nvSpPr>
          <p:cNvPr id="2" name="Google Shape;201;p16">
            <a:extLst>
              <a:ext uri="{FF2B5EF4-FFF2-40B4-BE49-F238E27FC236}">
                <a16:creationId xmlns:a16="http://schemas.microsoft.com/office/drawing/2014/main" id="{260DDD04-9E27-8A88-2D02-FA1F71EC2C04}"/>
              </a:ext>
            </a:extLst>
          </p:cNvPr>
          <p:cNvSpPr txBox="1"/>
          <p:nvPr/>
        </p:nvSpPr>
        <p:spPr>
          <a:xfrm>
            <a:off x="520566" y="413316"/>
            <a:ext cx="10780708"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rgbClr val="1F3864"/>
                </a:solidFill>
                <a:latin typeface="Calibri"/>
                <a:ea typeface="Calibri"/>
                <a:cs typeface="Calibri"/>
                <a:sym typeface="Calibri"/>
              </a:rPr>
              <a:t>CONCLUSION</a:t>
            </a:r>
            <a:endParaRPr lang="en-US" sz="4800" dirty="0">
              <a:solidFill>
                <a:srgbClr val="1F3864"/>
              </a:solidFill>
              <a:latin typeface="Calibri"/>
              <a:ea typeface="Calibri"/>
              <a:cs typeface="Calibri"/>
              <a:sym typeface="Calibri"/>
            </a:endParaRPr>
          </a:p>
        </p:txBody>
      </p:sp>
      <p:cxnSp>
        <p:nvCxnSpPr>
          <p:cNvPr id="4" name="Straight Connector 3">
            <a:extLst>
              <a:ext uri="{FF2B5EF4-FFF2-40B4-BE49-F238E27FC236}">
                <a16:creationId xmlns:a16="http://schemas.microsoft.com/office/drawing/2014/main" id="{55C00142-DC9E-F658-2C43-A9ED5E65D77B}"/>
              </a:ext>
            </a:extLst>
          </p:cNvPr>
          <p:cNvCxnSpPr/>
          <p:nvPr/>
        </p:nvCxnSpPr>
        <p:spPr>
          <a:xfrm>
            <a:off x="2689934" y="1482571"/>
            <a:ext cx="0" cy="5157926"/>
          </a:xfrm>
          <a:prstGeom prst="line">
            <a:avLst/>
          </a:prstGeom>
          <a:ln w="57150">
            <a:solidFill>
              <a:schemeClr val="accent2">
                <a:lumMod val="50000"/>
                <a:lumOff val="50000"/>
              </a:schemeClr>
            </a:solidFill>
          </a:ln>
        </p:spPr>
        <p:style>
          <a:lnRef idx="1">
            <a:schemeClr val="dk1"/>
          </a:lnRef>
          <a:fillRef idx="0">
            <a:schemeClr val="dk1"/>
          </a:fillRef>
          <a:effectRef idx="0">
            <a:schemeClr val="dk1"/>
          </a:effectRef>
          <a:fontRef idx="minor">
            <a:schemeClr val="tx1"/>
          </a:fontRef>
        </p:style>
      </p:cxnSp>
      <p:sp>
        <p:nvSpPr>
          <p:cNvPr id="5" name="Arrow: Pentagon 4">
            <a:extLst>
              <a:ext uri="{FF2B5EF4-FFF2-40B4-BE49-F238E27FC236}">
                <a16:creationId xmlns:a16="http://schemas.microsoft.com/office/drawing/2014/main" id="{3917E0D4-FAAF-04F5-308D-D8C1D969151C}"/>
              </a:ext>
            </a:extLst>
          </p:cNvPr>
          <p:cNvSpPr/>
          <p:nvPr/>
        </p:nvSpPr>
        <p:spPr>
          <a:xfrm rot="10800000" flipV="1">
            <a:off x="2929630" y="2066278"/>
            <a:ext cx="1979719" cy="807868"/>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algn="ctr"/>
            <a:r>
              <a:rPr lang="en-US" sz="2400" dirty="0">
                <a:solidFill>
                  <a:schemeClr val="bg1"/>
                </a:solidFill>
                <a:latin typeface="Calibri"/>
                <a:cs typeface="Calibri"/>
              </a:rPr>
              <a:t>148032</a:t>
            </a:r>
            <a:endParaRPr lang="en-IN" sz="2400" dirty="0">
              <a:solidFill>
                <a:schemeClr val="bg1"/>
              </a:solidFill>
              <a:latin typeface="Calibri"/>
              <a:cs typeface="Calibri"/>
            </a:endParaRPr>
          </a:p>
        </p:txBody>
      </p:sp>
      <p:sp>
        <p:nvSpPr>
          <p:cNvPr id="6" name="Oval 5">
            <a:extLst>
              <a:ext uri="{FF2B5EF4-FFF2-40B4-BE49-F238E27FC236}">
                <a16:creationId xmlns:a16="http://schemas.microsoft.com/office/drawing/2014/main" id="{F04FC74C-201B-0656-1356-8825C23A4AC1}"/>
              </a:ext>
            </a:extLst>
          </p:cNvPr>
          <p:cNvSpPr/>
          <p:nvPr/>
        </p:nvSpPr>
        <p:spPr>
          <a:xfrm>
            <a:off x="2601157" y="2383655"/>
            <a:ext cx="173115" cy="173114"/>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353577A-8D5A-41C6-4D45-DAA72ED16195}"/>
              </a:ext>
            </a:extLst>
          </p:cNvPr>
          <p:cNvSpPr/>
          <p:nvPr/>
        </p:nvSpPr>
        <p:spPr>
          <a:xfrm>
            <a:off x="2611514" y="5563340"/>
            <a:ext cx="173115" cy="173114"/>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7BE1C723-2363-3864-09DF-D53AE89C68D5}"/>
              </a:ext>
            </a:extLst>
          </p:cNvPr>
          <p:cNvSpPr/>
          <p:nvPr/>
        </p:nvSpPr>
        <p:spPr>
          <a:xfrm>
            <a:off x="2611514" y="3888420"/>
            <a:ext cx="173115" cy="173114"/>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Pentagon 8">
            <a:extLst>
              <a:ext uri="{FF2B5EF4-FFF2-40B4-BE49-F238E27FC236}">
                <a16:creationId xmlns:a16="http://schemas.microsoft.com/office/drawing/2014/main" id="{7E8FC246-197B-8CAD-4016-7010CBFB2445}"/>
              </a:ext>
            </a:extLst>
          </p:cNvPr>
          <p:cNvSpPr/>
          <p:nvPr/>
        </p:nvSpPr>
        <p:spPr>
          <a:xfrm rot="10800000" flipV="1">
            <a:off x="2929630" y="3579920"/>
            <a:ext cx="1979719" cy="807868"/>
          </a:xfrm>
          <a:prstGeom prst="homePlate">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a:cs typeface="Calibri"/>
              </a:rPr>
              <a:t>5045</a:t>
            </a:r>
            <a:endParaRPr lang="en-IN" sz="2400" dirty="0">
              <a:solidFill>
                <a:schemeClr val="bg1"/>
              </a:solidFill>
              <a:latin typeface="Calibri"/>
              <a:cs typeface="Calibri"/>
            </a:endParaRPr>
          </a:p>
        </p:txBody>
      </p:sp>
      <p:sp>
        <p:nvSpPr>
          <p:cNvPr id="10" name="Arrow: Pentagon 9">
            <a:extLst>
              <a:ext uri="{FF2B5EF4-FFF2-40B4-BE49-F238E27FC236}">
                <a16:creationId xmlns:a16="http://schemas.microsoft.com/office/drawing/2014/main" id="{CADFEF90-5148-CD92-1137-2C1D37E4E793}"/>
              </a:ext>
            </a:extLst>
          </p:cNvPr>
          <p:cNvSpPr/>
          <p:nvPr/>
        </p:nvSpPr>
        <p:spPr>
          <a:xfrm rot="10800000" flipV="1">
            <a:off x="2929629" y="5245963"/>
            <a:ext cx="1979719" cy="807868"/>
          </a:xfrm>
          <a:prstGeom prst="homePlat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a:cs typeface="Calibri"/>
              </a:rPr>
              <a:t>6290</a:t>
            </a:r>
            <a:endParaRPr lang="en-IN" sz="2400" dirty="0">
              <a:solidFill>
                <a:schemeClr val="bg1"/>
              </a:solidFill>
              <a:latin typeface="Calibri"/>
              <a:cs typeface="Calibri"/>
            </a:endParaRPr>
          </a:p>
        </p:txBody>
      </p:sp>
      <p:sp>
        <p:nvSpPr>
          <p:cNvPr id="12" name="TextBox 11">
            <a:extLst>
              <a:ext uri="{FF2B5EF4-FFF2-40B4-BE49-F238E27FC236}">
                <a16:creationId xmlns:a16="http://schemas.microsoft.com/office/drawing/2014/main" id="{EBC1F746-E935-97C8-B023-0CF288A78BDC}"/>
              </a:ext>
            </a:extLst>
          </p:cNvPr>
          <p:cNvSpPr txBox="1"/>
          <p:nvPr/>
        </p:nvSpPr>
        <p:spPr>
          <a:xfrm>
            <a:off x="204186" y="2066278"/>
            <a:ext cx="2391054" cy="830997"/>
          </a:xfrm>
          <a:prstGeom prst="rect">
            <a:avLst/>
          </a:prstGeom>
          <a:noFill/>
        </p:spPr>
        <p:txBody>
          <a:bodyPr wrap="square" rtlCol="0">
            <a:spAutoFit/>
          </a:bodyPr>
          <a:lstStyle/>
          <a:p>
            <a:r>
              <a:rPr lang="en-US" sz="2400" dirty="0">
                <a:solidFill>
                  <a:srgbClr val="1F3864"/>
                </a:solidFill>
                <a:latin typeface="Calibri"/>
                <a:cs typeface="Calibri"/>
              </a:rPr>
              <a:t>Positive Reviews Customers</a:t>
            </a:r>
            <a:endParaRPr lang="en-IN" sz="2400" dirty="0">
              <a:solidFill>
                <a:srgbClr val="1F3864"/>
              </a:solidFill>
              <a:latin typeface="Calibri"/>
              <a:cs typeface="Calibri"/>
            </a:endParaRPr>
          </a:p>
        </p:txBody>
      </p:sp>
      <p:sp>
        <p:nvSpPr>
          <p:cNvPr id="13" name="TextBox 12">
            <a:extLst>
              <a:ext uri="{FF2B5EF4-FFF2-40B4-BE49-F238E27FC236}">
                <a16:creationId xmlns:a16="http://schemas.microsoft.com/office/drawing/2014/main" id="{175F079B-012C-32D3-269B-EBA8C4222A36}"/>
              </a:ext>
            </a:extLst>
          </p:cNvPr>
          <p:cNvSpPr txBox="1"/>
          <p:nvPr/>
        </p:nvSpPr>
        <p:spPr>
          <a:xfrm>
            <a:off x="214543" y="3607059"/>
            <a:ext cx="2391054" cy="830997"/>
          </a:xfrm>
          <a:prstGeom prst="rect">
            <a:avLst/>
          </a:prstGeom>
          <a:noFill/>
        </p:spPr>
        <p:txBody>
          <a:bodyPr wrap="square" rtlCol="0">
            <a:spAutoFit/>
          </a:bodyPr>
          <a:lstStyle/>
          <a:p>
            <a:r>
              <a:rPr lang="en-US" sz="2400" dirty="0">
                <a:solidFill>
                  <a:srgbClr val="1F3864"/>
                </a:solidFill>
                <a:latin typeface="Calibri"/>
                <a:cs typeface="Calibri"/>
              </a:rPr>
              <a:t>Neutral Reviews Customers</a:t>
            </a:r>
            <a:endParaRPr lang="en-IN" sz="2400" dirty="0">
              <a:solidFill>
                <a:srgbClr val="1F3864"/>
              </a:solidFill>
              <a:latin typeface="Calibri"/>
              <a:cs typeface="Calibri"/>
            </a:endParaRPr>
          </a:p>
        </p:txBody>
      </p:sp>
      <p:sp>
        <p:nvSpPr>
          <p:cNvPr id="14" name="TextBox 13">
            <a:extLst>
              <a:ext uri="{FF2B5EF4-FFF2-40B4-BE49-F238E27FC236}">
                <a16:creationId xmlns:a16="http://schemas.microsoft.com/office/drawing/2014/main" id="{3DE9A072-F6E7-5D38-2FEC-456EA00C2C94}"/>
              </a:ext>
            </a:extLst>
          </p:cNvPr>
          <p:cNvSpPr txBox="1"/>
          <p:nvPr/>
        </p:nvSpPr>
        <p:spPr>
          <a:xfrm>
            <a:off x="147961" y="5147841"/>
            <a:ext cx="2391054" cy="830997"/>
          </a:xfrm>
          <a:prstGeom prst="rect">
            <a:avLst/>
          </a:prstGeom>
          <a:noFill/>
        </p:spPr>
        <p:txBody>
          <a:bodyPr wrap="square" rtlCol="0">
            <a:spAutoFit/>
          </a:bodyPr>
          <a:lstStyle/>
          <a:p>
            <a:r>
              <a:rPr lang="en-US" sz="2400" dirty="0">
                <a:solidFill>
                  <a:srgbClr val="1F3864"/>
                </a:solidFill>
                <a:latin typeface="Calibri"/>
                <a:cs typeface="Calibri"/>
              </a:rPr>
              <a:t>Negative Reviews Customers</a:t>
            </a:r>
            <a:endParaRPr lang="en-IN" sz="2400" dirty="0">
              <a:solidFill>
                <a:srgbClr val="1F3864"/>
              </a:solidFill>
              <a:latin typeface="Calibri"/>
              <a:cs typeface="Calibri"/>
            </a:endParaRPr>
          </a:p>
        </p:txBody>
      </p:sp>
      <p:sp>
        <p:nvSpPr>
          <p:cNvPr id="19" name="TextBox 18">
            <a:extLst>
              <a:ext uri="{FF2B5EF4-FFF2-40B4-BE49-F238E27FC236}">
                <a16:creationId xmlns:a16="http://schemas.microsoft.com/office/drawing/2014/main" id="{C49CF740-9A8E-CCBD-F0FA-F5AEC06E7816}"/>
              </a:ext>
            </a:extLst>
          </p:cNvPr>
          <p:cNvSpPr txBox="1"/>
          <p:nvPr/>
        </p:nvSpPr>
        <p:spPr>
          <a:xfrm>
            <a:off x="5064707" y="1968156"/>
            <a:ext cx="6558126" cy="830997"/>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rgbClr val="1F3864"/>
                </a:solidFill>
                <a:latin typeface="Calibri"/>
                <a:cs typeface="Calibri"/>
              </a:rPr>
              <a:t>Majority of the customer belongs to this segment.</a:t>
            </a:r>
          </a:p>
          <a:p>
            <a:pPr marL="342900" indent="-342900">
              <a:buFont typeface="Arial" panose="020B0604020202020204" pitchFamily="34" charset="0"/>
              <a:buChar char="•"/>
            </a:pPr>
            <a:r>
              <a:rPr lang="en-US" sz="1600" dirty="0">
                <a:solidFill>
                  <a:srgbClr val="1F3864"/>
                </a:solidFill>
                <a:latin typeface="Calibri"/>
                <a:cs typeface="Calibri"/>
              </a:rPr>
              <a:t>Maximum sales and reviews.</a:t>
            </a:r>
          </a:p>
          <a:p>
            <a:pPr marL="342900" indent="-342900">
              <a:buFont typeface="Arial" panose="020B0604020202020204" pitchFamily="34" charset="0"/>
              <a:buChar char="•"/>
            </a:pPr>
            <a:r>
              <a:rPr lang="en-US" sz="1600" dirty="0">
                <a:solidFill>
                  <a:srgbClr val="1F3864"/>
                </a:solidFill>
                <a:latin typeface="Calibri"/>
                <a:cs typeface="Calibri"/>
              </a:rPr>
              <a:t>Continue current retention strategies</a:t>
            </a:r>
            <a:endParaRPr lang="en-IN" sz="1600" dirty="0">
              <a:solidFill>
                <a:srgbClr val="1F3864"/>
              </a:solidFill>
              <a:latin typeface="Calibri"/>
              <a:cs typeface="Calibri"/>
            </a:endParaRPr>
          </a:p>
        </p:txBody>
      </p:sp>
      <p:sp>
        <p:nvSpPr>
          <p:cNvPr id="20" name="TextBox 19">
            <a:extLst>
              <a:ext uri="{FF2B5EF4-FFF2-40B4-BE49-F238E27FC236}">
                <a16:creationId xmlns:a16="http://schemas.microsoft.com/office/drawing/2014/main" id="{69BBED54-6BF6-F7CA-08ED-4233AFAA14B3}"/>
              </a:ext>
            </a:extLst>
          </p:cNvPr>
          <p:cNvSpPr txBox="1"/>
          <p:nvPr/>
        </p:nvSpPr>
        <p:spPr>
          <a:xfrm>
            <a:off x="5054346" y="3302722"/>
            <a:ext cx="6912747" cy="1323439"/>
          </a:xfrm>
          <a:prstGeom prst="rect">
            <a:avLst/>
          </a:prstGeom>
          <a:noFill/>
        </p:spPr>
        <p:txBody>
          <a:bodyPr wrap="square" rtlCol="0">
            <a:spAutoFit/>
          </a:bodyPr>
          <a:lstStyle/>
          <a:p>
            <a:r>
              <a:rPr lang="en-US" sz="1600" dirty="0">
                <a:solidFill>
                  <a:srgbClr val="1F3864"/>
                </a:solidFill>
                <a:latin typeface="Calibri"/>
                <a:cs typeface="Calibri"/>
              </a:rPr>
              <a:t>3 percent of Amazon buyers depend on product reviews for purchasing</a:t>
            </a:r>
          </a:p>
          <a:p>
            <a:pPr marL="342900" indent="-342900">
              <a:buFont typeface="Arial" panose="020B0604020202020204" pitchFamily="34" charset="0"/>
              <a:buChar char="•"/>
            </a:pPr>
            <a:r>
              <a:rPr lang="en-US" sz="1600" dirty="0">
                <a:solidFill>
                  <a:srgbClr val="1F3864"/>
                </a:solidFill>
                <a:latin typeface="Calibri"/>
                <a:cs typeface="Calibri"/>
              </a:rPr>
              <a:t>Offer discounts, coupons etc.</a:t>
            </a:r>
          </a:p>
          <a:p>
            <a:pPr marL="342900" indent="-342900">
              <a:buFont typeface="Arial" panose="020B0604020202020204" pitchFamily="34" charset="0"/>
              <a:buChar char="•"/>
            </a:pPr>
            <a:r>
              <a:rPr lang="en-US" sz="1600" dirty="0">
                <a:solidFill>
                  <a:srgbClr val="1F3864"/>
                </a:solidFill>
                <a:latin typeface="Calibri"/>
                <a:cs typeface="Calibri"/>
              </a:rPr>
              <a:t>Customer survey in order to know problem areas</a:t>
            </a:r>
          </a:p>
          <a:p>
            <a:pPr marL="342900" indent="-342900">
              <a:buFont typeface="Arial" panose="020B0604020202020204" pitchFamily="34" charset="0"/>
              <a:buChar char="•"/>
            </a:pPr>
            <a:r>
              <a:rPr lang="en-US" sz="1600" dirty="0">
                <a:solidFill>
                  <a:srgbClr val="1F3864"/>
                </a:solidFill>
                <a:latin typeface="Calibri"/>
                <a:cs typeface="Calibri"/>
              </a:rPr>
              <a:t>Replace products</a:t>
            </a:r>
          </a:p>
          <a:p>
            <a:pPr marL="342900" indent="-342900">
              <a:buFont typeface="Arial" panose="020B0604020202020204" pitchFamily="34" charset="0"/>
              <a:buChar char="•"/>
            </a:pPr>
            <a:r>
              <a:rPr lang="en-US" sz="1600" dirty="0">
                <a:solidFill>
                  <a:srgbClr val="1F3864"/>
                </a:solidFill>
                <a:latin typeface="Calibri"/>
                <a:cs typeface="Calibri"/>
              </a:rPr>
              <a:t>Personalize communications and offers</a:t>
            </a:r>
            <a:endParaRPr lang="en-IN" sz="1800" dirty="0">
              <a:solidFill>
                <a:srgbClr val="1F3864"/>
              </a:solidFill>
              <a:latin typeface="Calibri"/>
              <a:cs typeface="Calibri"/>
            </a:endParaRPr>
          </a:p>
        </p:txBody>
      </p:sp>
      <p:sp>
        <p:nvSpPr>
          <p:cNvPr id="21" name="TextBox 20">
            <a:extLst>
              <a:ext uri="{FF2B5EF4-FFF2-40B4-BE49-F238E27FC236}">
                <a16:creationId xmlns:a16="http://schemas.microsoft.com/office/drawing/2014/main" id="{8A7BC760-D202-B229-07A9-71D4B94372EF}"/>
              </a:ext>
            </a:extLst>
          </p:cNvPr>
          <p:cNvSpPr txBox="1"/>
          <p:nvPr/>
        </p:nvSpPr>
        <p:spPr>
          <a:xfrm>
            <a:off x="5054347" y="5147841"/>
            <a:ext cx="6912746" cy="1077218"/>
          </a:xfrm>
          <a:prstGeom prst="rect">
            <a:avLst/>
          </a:prstGeom>
          <a:noFill/>
        </p:spPr>
        <p:txBody>
          <a:bodyPr wrap="square" rtlCol="0">
            <a:spAutoFit/>
          </a:bodyPr>
          <a:lstStyle/>
          <a:p>
            <a:pPr marL="342900" indent="-342900">
              <a:buFont typeface="Arial" panose="020B0604020202020204" pitchFamily="34" charset="0"/>
              <a:buChar char="•"/>
            </a:pPr>
            <a:r>
              <a:rPr lang="en-US" sz="1600" dirty="0">
                <a:solidFill>
                  <a:srgbClr val="1F3864"/>
                </a:solidFill>
                <a:latin typeface="Calibri"/>
                <a:cs typeface="Calibri"/>
              </a:rPr>
              <a:t>Thank the customer for their time, apologize, and offer to make it right</a:t>
            </a:r>
          </a:p>
          <a:p>
            <a:pPr marL="342900" indent="-342900">
              <a:buFont typeface="Arial" panose="020B0604020202020204" pitchFamily="34" charset="0"/>
              <a:buChar char="•"/>
            </a:pPr>
            <a:r>
              <a:rPr lang="en-US" sz="1600" dirty="0">
                <a:solidFill>
                  <a:srgbClr val="1F3864"/>
                </a:solidFill>
                <a:latin typeface="Calibri"/>
                <a:cs typeface="Calibri"/>
              </a:rPr>
              <a:t>Offer discounts on next purchase or cost-free replacement of the product</a:t>
            </a:r>
          </a:p>
          <a:p>
            <a:pPr marL="342900" indent="-342900">
              <a:buFont typeface="Arial" panose="020B0604020202020204" pitchFamily="34" charset="0"/>
              <a:buChar char="•"/>
            </a:pPr>
            <a:r>
              <a:rPr lang="en-US" sz="1600" dirty="0">
                <a:solidFill>
                  <a:srgbClr val="1F3864"/>
                </a:solidFill>
                <a:latin typeface="Calibri"/>
                <a:cs typeface="Calibri"/>
              </a:rPr>
              <a:t>Contact the partner/vendor organization with the feedback on products</a:t>
            </a:r>
          </a:p>
          <a:p>
            <a:pPr marL="342900" indent="-342900">
              <a:buFont typeface="Arial" panose="020B0604020202020204" pitchFamily="34" charset="0"/>
              <a:buChar char="•"/>
            </a:pPr>
            <a:r>
              <a:rPr lang="en-US" sz="1600" dirty="0">
                <a:solidFill>
                  <a:srgbClr val="1F3864"/>
                </a:solidFill>
                <a:latin typeface="Calibri"/>
                <a:cs typeface="Calibri"/>
              </a:rPr>
              <a:t>Change the partner if quality is compromised</a:t>
            </a:r>
            <a:endParaRPr lang="en-IN" sz="1800" dirty="0">
              <a:solidFill>
                <a:srgbClr val="1F3864"/>
              </a:solidFill>
              <a:latin typeface="Calibri"/>
              <a:cs typeface="Calibri"/>
            </a:endParaRPr>
          </a:p>
        </p:txBody>
      </p:sp>
    </p:spTree>
    <p:extLst>
      <p:ext uri="{BB962C8B-B14F-4D97-AF65-F5344CB8AC3E}">
        <p14:creationId xmlns:p14="http://schemas.microsoft.com/office/powerpoint/2010/main" val="3735135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21"/>
        <p:cNvGrpSpPr/>
        <p:nvPr/>
      </p:nvGrpSpPr>
      <p:grpSpPr>
        <a:xfrm>
          <a:off x="0" y="0"/>
          <a:ext cx="0" cy="0"/>
          <a:chOff x="0" y="0"/>
          <a:chExt cx="0" cy="0"/>
        </a:xfrm>
      </p:grpSpPr>
      <p:sp>
        <p:nvSpPr>
          <p:cNvPr id="2" name="Google Shape;201;p16">
            <a:extLst>
              <a:ext uri="{FF2B5EF4-FFF2-40B4-BE49-F238E27FC236}">
                <a16:creationId xmlns:a16="http://schemas.microsoft.com/office/drawing/2014/main" id="{260DDD04-9E27-8A88-2D02-FA1F71EC2C04}"/>
              </a:ext>
            </a:extLst>
          </p:cNvPr>
          <p:cNvSpPr txBox="1"/>
          <p:nvPr/>
        </p:nvSpPr>
        <p:spPr>
          <a:xfrm>
            <a:off x="493933" y="413316"/>
            <a:ext cx="101058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rgbClr val="1F3864"/>
                </a:solidFill>
                <a:latin typeface="Calibri"/>
                <a:cs typeface="Calibri"/>
                <a:sym typeface="Calibri"/>
              </a:rPr>
              <a:t>CONT…</a:t>
            </a:r>
          </a:p>
        </p:txBody>
      </p:sp>
      <p:graphicFrame>
        <p:nvGraphicFramePr>
          <p:cNvPr id="1037" name="Diagram 1036">
            <a:extLst>
              <a:ext uri="{FF2B5EF4-FFF2-40B4-BE49-F238E27FC236}">
                <a16:creationId xmlns:a16="http://schemas.microsoft.com/office/drawing/2014/main" id="{B10D1EF6-CD80-F530-623C-2A2B667A1544}"/>
              </a:ext>
            </a:extLst>
          </p:cNvPr>
          <p:cNvGraphicFramePr/>
          <p:nvPr>
            <p:extLst>
              <p:ext uri="{D42A27DB-BD31-4B8C-83A1-F6EECF244321}">
                <p14:modId xmlns:p14="http://schemas.microsoft.com/office/powerpoint/2010/main" val="3372978768"/>
              </p:ext>
            </p:extLst>
          </p:nvPr>
        </p:nvGraphicFramePr>
        <p:xfrm>
          <a:off x="2092325" y="1529291"/>
          <a:ext cx="8007350" cy="42619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4811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333"/>
        <p:cNvGrpSpPr/>
        <p:nvPr/>
      </p:nvGrpSpPr>
      <p:grpSpPr>
        <a:xfrm>
          <a:off x="0" y="0"/>
          <a:ext cx="0" cy="0"/>
          <a:chOff x="0" y="0"/>
          <a:chExt cx="0" cy="0"/>
        </a:xfrm>
      </p:grpSpPr>
      <p:sp>
        <p:nvSpPr>
          <p:cNvPr id="334" name="Google Shape;334;g17b32825cff_0_196"/>
          <p:cNvSpPr txBox="1"/>
          <p:nvPr/>
        </p:nvSpPr>
        <p:spPr>
          <a:xfrm>
            <a:off x="2653500" y="2928191"/>
            <a:ext cx="6885000" cy="1001617"/>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None/>
            </a:pPr>
            <a:r>
              <a:rPr lang="en-US" sz="6100" b="1" dirty="0">
                <a:solidFill>
                  <a:srgbClr val="1F3864"/>
                </a:solidFill>
                <a:latin typeface="Calibri"/>
                <a:ea typeface="Calibri"/>
                <a:cs typeface="Calibri"/>
                <a:sym typeface="Calibri"/>
              </a:rPr>
              <a:t>THANK YOU</a:t>
            </a:r>
            <a:endParaRPr sz="6100" b="1" dirty="0">
              <a:solidFill>
                <a:srgbClr val="1F3864"/>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94"/>
        <p:cNvGrpSpPr/>
        <p:nvPr/>
      </p:nvGrpSpPr>
      <p:grpSpPr>
        <a:xfrm>
          <a:off x="0" y="0"/>
          <a:ext cx="0" cy="0"/>
          <a:chOff x="0" y="0"/>
          <a:chExt cx="0" cy="0"/>
        </a:xfrm>
      </p:grpSpPr>
      <p:cxnSp>
        <p:nvCxnSpPr>
          <p:cNvPr id="95" name="Google Shape;95;g17b32825cff_1_1877"/>
          <p:cNvCxnSpPr/>
          <p:nvPr/>
        </p:nvCxnSpPr>
        <p:spPr>
          <a:xfrm>
            <a:off x="10876800" y="5237616"/>
            <a:ext cx="0" cy="1101600"/>
          </a:xfrm>
          <a:prstGeom prst="straightConnector1">
            <a:avLst/>
          </a:prstGeom>
          <a:noFill/>
          <a:ln w="19050" cap="flat" cmpd="sng">
            <a:solidFill>
              <a:srgbClr val="073763"/>
            </a:solidFill>
            <a:prstDash val="solid"/>
            <a:round/>
            <a:headEnd type="none" w="sm" len="sm"/>
            <a:tailEnd type="none" w="sm" len="sm"/>
          </a:ln>
        </p:spPr>
      </p:cxnSp>
      <p:cxnSp>
        <p:nvCxnSpPr>
          <p:cNvPr id="96" name="Google Shape;96;g17b32825cff_1_1877"/>
          <p:cNvCxnSpPr/>
          <p:nvPr/>
        </p:nvCxnSpPr>
        <p:spPr>
          <a:xfrm>
            <a:off x="1450286" y="5085216"/>
            <a:ext cx="0" cy="1101600"/>
          </a:xfrm>
          <a:prstGeom prst="straightConnector1">
            <a:avLst/>
          </a:prstGeom>
          <a:noFill/>
          <a:ln w="19050" cap="flat" cmpd="sng">
            <a:solidFill>
              <a:srgbClr val="CFE2F3"/>
            </a:solidFill>
            <a:prstDash val="solid"/>
            <a:round/>
            <a:headEnd type="none" w="sm" len="sm"/>
            <a:tailEnd type="none" w="sm" len="sm"/>
          </a:ln>
        </p:spPr>
      </p:cxnSp>
      <p:sp>
        <p:nvSpPr>
          <p:cNvPr id="97" name="Google Shape;97;g17b32825cff_1_1877"/>
          <p:cNvSpPr/>
          <p:nvPr/>
        </p:nvSpPr>
        <p:spPr>
          <a:xfrm>
            <a:off x="991144" y="4096396"/>
            <a:ext cx="918000" cy="1039500"/>
          </a:xfrm>
          <a:prstGeom prst="ellipse">
            <a:avLst/>
          </a:prstGeom>
          <a:solidFill>
            <a:srgbClr val="CF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98" name="Google Shape;98;g17b32825cff_1_1877"/>
          <p:cNvCxnSpPr>
            <a:stCxn id="99" idx="4"/>
          </p:cNvCxnSpPr>
          <p:nvPr/>
        </p:nvCxnSpPr>
        <p:spPr>
          <a:xfrm>
            <a:off x="3370196" y="4557873"/>
            <a:ext cx="0" cy="1628700"/>
          </a:xfrm>
          <a:prstGeom prst="straightConnector1">
            <a:avLst/>
          </a:prstGeom>
          <a:noFill/>
          <a:ln w="19050" cap="flat" cmpd="sng">
            <a:solidFill>
              <a:srgbClr val="9FC5E8"/>
            </a:solidFill>
            <a:prstDash val="solid"/>
            <a:round/>
            <a:headEnd type="none" w="sm" len="sm"/>
            <a:tailEnd type="none" w="sm" len="sm"/>
          </a:ln>
        </p:spPr>
      </p:cxnSp>
      <p:sp>
        <p:nvSpPr>
          <p:cNvPr id="99" name="Google Shape;99;g17b32825cff_1_1877"/>
          <p:cNvSpPr/>
          <p:nvPr/>
        </p:nvSpPr>
        <p:spPr>
          <a:xfrm>
            <a:off x="2911196" y="3518373"/>
            <a:ext cx="918000" cy="1039500"/>
          </a:xfrm>
          <a:prstGeom prst="ellipse">
            <a:avLst/>
          </a:prstGeom>
          <a:solidFill>
            <a:srgbClr val="9FC5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00" name="Google Shape;100;g17b32825cff_1_1877"/>
          <p:cNvCxnSpPr>
            <a:stCxn id="101" idx="4"/>
          </p:cNvCxnSpPr>
          <p:nvPr/>
        </p:nvCxnSpPr>
        <p:spPr>
          <a:xfrm>
            <a:off x="5290247" y="3950768"/>
            <a:ext cx="0" cy="2235900"/>
          </a:xfrm>
          <a:prstGeom prst="straightConnector1">
            <a:avLst/>
          </a:prstGeom>
          <a:noFill/>
          <a:ln w="19050" cap="flat" cmpd="sng">
            <a:solidFill>
              <a:srgbClr val="6FA8DC"/>
            </a:solidFill>
            <a:prstDash val="solid"/>
            <a:round/>
            <a:headEnd type="none" w="sm" len="sm"/>
            <a:tailEnd type="none" w="sm" len="sm"/>
          </a:ln>
        </p:spPr>
      </p:cxnSp>
      <p:sp>
        <p:nvSpPr>
          <p:cNvPr id="101" name="Google Shape;101;g17b32825cff_1_1877"/>
          <p:cNvSpPr/>
          <p:nvPr/>
        </p:nvSpPr>
        <p:spPr>
          <a:xfrm>
            <a:off x="4831247" y="2911268"/>
            <a:ext cx="918000" cy="1039500"/>
          </a:xfrm>
          <a:prstGeom prst="ellipse">
            <a:avLst/>
          </a:prstGeom>
          <a:solidFill>
            <a:srgbClr val="6D9EE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02" name="Google Shape;102;g17b32825cff_1_1877"/>
          <p:cNvCxnSpPr>
            <a:stCxn id="103" idx="4"/>
          </p:cNvCxnSpPr>
          <p:nvPr/>
        </p:nvCxnSpPr>
        <p:spPr>
          <a:xfrm>
            <a:off x="7210298" y="4557873"/>
            <a:ext cx="0" cy="1628700"/>
          </a:xfrm>
          <a:prstGeom prst="straightConnector1">
            <a:avLst/>
          </a:prstGeom>
          <a:noFill/>
          <a:ln w="19050" cap="flat" cmpd="sng">
            <a:solidFill>
              <a:srgbClr val="3D85C6"/>
            </a:solidFill>
            <a:prstDash val="solid"/>
            <a:round/>
            <a:headEnd type="none" w="sm" len="sm"/>
            <a:tailEnd type="none" w="sm" len="sm"/>
          </a:ln>
        </p:spPr>
      </p:cxnSp>
      <p:sp>
        <p:nvSpPr>
          <p:cNvPr id="103" name="Google Shape;103;g17b32825cff_1_1877"/>
          <p:cNvSpPr/>
          <p:nvPr/>
        </p:nvSpPr>
        <p:spPr>
          <a:xfrm>
            <a:off x="6751298" y="3518373"/>
            <a:ext cx="918000" cy="1039500"/>
          </a:xfrm>
          <a:prstGeom prst="ellipse">
            <a:avLst/>
          </a:prstGeom>
          <a:solidFill>
            <a:srgbClr val="3D85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cxnSp>
        <p:nvCxnSpPr>
          <p:cNvPr id="104" name="Google Shape;104;g17b32825cff_1_1877"/>
          <p:cNvCxnSpPr/>
          <p:nvPr/>
        </p:nvCxnSpPr>
        <p:spPr>
          <a:xfrm>
            <a:off x="9130492" y="5085216"/>
            <a:ext cx="0" cy="1101600"/>
          </a:xfrm>
          <a:prstGeom prst="straightConnector1">
            <a:avLst/>
          </a:prstGeom>
          <a:noFill/>
          <a:ln w="19050" cap="flat" cmpd="sng">
            <a:solidFill>
              <a:srgbClr val="0B5394"/>
            </a:solidFill>
            <a:prstDash val="solid"/>
            <a:round/>
            <a:headEnd type="none" w="sm" len="sm"/>
            <a:tailEnd type="none" w="sm" len="sm"/>
          </a:ln>
        </p:spPr>
      </p:cxnSp>
      <p:sp>
        <p:nvSpPr>
          <p:cNvPr id="105" name="Google Shape;105;g17b32825cff_1_1877"/>
          <p:cNvSpPr/>
          <p:nvPr/>
        </p:nvSpPr>
        <p:spPr>
          <a:xfrm>
            <a:off x="8671350" y="4096396"/>
            <a:ext cx="918000" cy="1039500"/>
          </a:xfrm>
          <a:prstGeom prst="ellipse">
            <a:avLst/>
          </a:prstGeom>
          <a:solidFill>
            <a:srgbClr val="0B53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06" name="Google Shape;106;g17b32825cff_1_1877"/>
          <p:cNvSpPr/>
          <p:nvPr/>
        </p:nvSpPr>
        <p:spPr>
          <a:xfrm>
            <a:off x="1231952" y="5496010"/>
            <a:ext cx="436800" cy="494400"/>
          </a:xfrm>
          <a:prstGeom prst="ellipse">
            <a:avLst/>
          </a:prstGeom>
          <a:solidFill>
            <a:srgbClr val="CF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FFFFFF"/>
                </a:solidFill>
                <a:latin typeface="Calibri"/>
                <a:ea typeface="Calibri"/>
                <a:cs typeface="Calibri"/>
                <a:sym typeface="Calibri"/>
              </a:rPr>
              <a:t>1</a:t>
            </a:r>
            <a:endParaRPr sz="2400" b="1">
              <a:latin typeface="Calibri"/>
              <a:ea typeface="Calibri"/>
              <a:cs typeface="Calibri"/>
              <a:sym typeface="Calibri"/>
            </a:endParaRPr>
          </a:p>
        </p:txBody>
      </p:sp>
      <p:sp>
        <p:nvSpPr>
          <p:cNvPr id="107" name="Google Shape;107;g17b32825cff_1_1877"/>
          <p:cNvSpPr/>
          <p:nvPr/>
        </p:nvSpPr>
        <p:spPr>
          <a:xfrm>
            <a:off x="3152004" y="4917987"/>
            <a:ext cx="436800" cy="494400"/>
          </a:xfrm>
          <a:prstGeom prst="ellipse">
            <a:avLst/>
          </a:prstGeom>
          <a:solidFill>
            <a:srgbClr val="9FC5E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FFFFFF"/>
                </a:solidFill>
                <a:latin typeface="Calibri"/>
                <a:ea typeface="Calibri"/>
                <a:cs typeface="Calibri"/>
                <a:sym typeface="Calibri"/>
              </a:rPr>
              <a:t>2</a:t>
            </a:r>
            <a:endParaRPr sz="2400" b="1">
              <a:latin typeface="Calibri"/>
              <a:ea typeface="Calibri"/>
              <a:cs typeface="Calibri"/>
              <a:sym typeface="Calibri"/>
            </a:endParaRPr>
          </a:p>
        </p:txBody>
      </p:sp>
      <p:sp>
        <p:nvSpPr>
          <p:cNvPr id="108" name="Google Shape;108;g17b32825cff_1_1877"/>
          <p:cNvSpPr/>
          <p:nvPr/>
        </p:nvSpPr>
        <p:spPr>
          <a:xfrm>
            <a:off x="5072055" y="4310882"/>
            <a:ext cx="436800" cy="494400"/>
          </a:xfrm>
          <a:prstGeom prst="ellipse">
            <a:avLst/>
          </a:prstGeom>
          <a:solidFill>
            <a:srgbClr val="6FA8D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FFFFFF"/>
                </a:solidFill>
                <a:latin typeface="Calibri"/>
                <a:ea typeface="Calibri"/>
                <a:cs typeface="Calibri"/>
                <a:sym typeface="Calibri"/>
              </a:rPr>
              <a:t>3</a:t>
            </a:r>
            <a:endParaRPr sz="2400" b="1">
              <a:latin typeface="Calibri"/>
              <a:ea typeface="Calibri"/>
              <a:cs typeface="Calibri"/>
              <a:sym typeface="Calibri"/>
            </a:endParaRPr>
          </a:p>
        </p:txBody>
      </p:sp>
      <p:sp>
        <p:nvSpPr>
          <p:cNvPr id="109" name="Google Shape;109;g17b32825cff_1_1877"/>
          <p:cNvSpPr/>
          <p:nvPr/>
        </p:nvSpPr>
        <p:spPr>
          <a:xfrm>
            <a:off x="6992105" y="4917987"/>
            <a:ext cx="436800" cy="494400"/>
          </a:xfrm>
          <a:prstGeom prst="ellipse">
            <a:avLst/>
          </a:prstGeom>
          <a:solidFill>
            <a:srgbClr val="3D85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FFFFFF"/>
                </a:solidFill>
                <a:latin typeface="Calibri"/>
                <a:ea typeface="Calibri"/>
                <a:cs typeface="Calibri"/>
                <a:sym typeface="Calibri"/>
              </a:rPr>
              <a:t>4</a:t>
            </a:r>
            <a:endParaRPr sz="2400" b="1">
              <a:latin typeface="Calibri"/>
              <a:ea typeface="Calibri"/>
              <a:cs typeface="Calibri"/>
              <a:sym typeface="Calibri"/>
            </a:endParaRPr>
          </a:p>
        </p:txBody>
      </p:sp>
      <p:sp>
        <p:nvSpPr>
          <p:cNvPr id="110" name="Google Shape;110;g17b32825cff_1_1877"/>
          <p:cNvSpPr/>
          <p:nvPr/>
        </p:nvSpPr>
        <p:spPr>
          <a:xfrm>
            <a:off x="8912158" y="5496010"/>
            <a:ext cx="436800" cy="494400"/>
          </a:xfrm>
          <a:prstGeom prst="ellipse">
            <a:avLst/>
          </a:prstGeom>
          <a:solidFill>
            <a:srgbClr val="0B53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FFFFFF"/>
                </a:solidFill>
                <a:latin typeface="Calibri"/>
                <a:ea typeface="Calibri"/>
                <a:cs typeface="Calibri"/>
                <a:sym typeface="Calibri"/>
              </a:rPr>
              <a:t>5</a:t>
            </a:r>
            <a:endParaRPr sz="2400" b="1">
              <a:latin typeface="Calibri"/>
              <a:ea typeface="Calibri"/>
              <a:cs typeface="Calibri"/>
              <a:sym typeface="Calibri"/>
            </a:endParaRPr>
          </a:p>
        </p:txBody>
      </p:sp>
      <p:sp>
        <p:nvSpPr>
          <p:cNvPr id="111" name="Google Shape;111;g17b32825cff_1_1877"/>
          <p:cNvSpPr txBox="1"/>
          <p:nvPr/>
        </p:nvSpPr>
        <p:spPr>
          <a:xfrm>
            <a:off x="702057" y="2996509"/>
            <a:ext cx="1496400" cy="32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D2D2D"/>
              </a:buClr>
              <a:buSzPts val="2200"/>
              <a:buFont typeface="Open Sans SemiBold"/>
              <a:buNone/>
            </a:pPr>
            <a:r>
              <a:rPr lang="en-US" sz="2400" b="1">
                <a:solidFill>
                  <a:srgbClr val="1F3864"/>
                </a:solidFill>
                <a:latin typeface="Calibri"/>
                <a:ea typeface="Calibri"/>
                <a:cs typeface="Calibri"/>
                <a:sym typeface="Calibri"/>
              </a:rPr>
              <a:t>Data Download</a:t>
            </a:r>
            <a:endParaRPr sz="2400">
              <a:solidFill>
                <a:srgbClr val="1F3864"/>
              </a:solidFill>
              <a:latin typeface="Calibri"/>
              <a:ea typeface="Calibri"/>
              <a:cs typeface="Calibri"/>
              <a:sym typeface="Calibri"/>
            </a:endParaRPr>
          </a:p>
          <a:p>
            <a:pPr marL="0" marR="0" lvl="0" indent="0" algn="ctr" rtl="0">
              <a:lnSpc>
                <a:spcPct val="110000"/>
              </a:lnSpc>
              <a:spcBef>
                <a:spcPts val="0"/>
              </a:spcBef>
              <a:spcAft>
                <a:spcPts val="0"/>
              </a:spcAft>
              <a:buNone/>
            </a:pPr>
            <a:endParaRPr sz="1000" b="1">
              <a:solidFill>
                <a:srgbClr val="374249"/>
              </a:solidFill>
              <a:latin typeface="Lato"/>
              <a:ea typeface="Lato"/>
              <a:cs typeface="Lato"/>
              <a:sym typeface="Lato"/>
            </a:endParaRPr>
          </a:p>
        </p:txBody>
      </p:sp>
      <p:sp>
        <p:nvSpPr>
          <p:cNvPr id="112" name="Google Shape;112;g17b32825cff_1_1877"/>
          <p:cNvSpPr txBox="1"/>
          <p:nvPr/>
        </p:nvSpPr>
        <p:spPr>
          <a:xfrm>
            <a:off x="2622098" y="2405950"/>
            <a:ext cx="1824000" cy="32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D2D2D"/>
              </a:buClr>
              <a:buSzPts val="2200"/>
              <a:buFont typeface="Open Sans SemiBold"/>
              <a:buNone/>
            </a:pPr>
            <a:r>
              <a:rPr lang="en-US" sz="2400" b="1">
                <a:solidFill>
                  <a:srgbClr val="1F3864"/>
                </a:solidFill>
                <a:latin typeface="Calibri"/>
                <a:ea typeface="Calibri"/>
                <a:cs typeface="Calibri"/>
                <a:sym typeface="Calibri"/>
              </a:rPr>
              <a:t>Data Conversion</a:t>
            </a:r>
            <a:endParaRPr sz="2400">
              <a:solidFill>
                <a:srgbClr val="1F3864"/>
              </a:solidFill>
              <a:latin typeface="Calibri"/>
              <a:ea typeface="Calibri"/>
              <a:cs typeface="Calibri"/>
              <a:sym typeface="Calibri"/>
            </a:endParaRPr>
          </a:p>
          <a:p>
            <a:pPr marL="0" marR="0" lvl="0" indent="0" algn="ctr" rtl="0">
              <a:lnSpc>
                <a:spcPct val="110000"/>
              </a:lnSpc>
              <a:spcBef>
                <a:spcPts val="0"/>
              </a:spcBef>
              <a:spcAft>
                <a:spcPts val="0"/>
              </a:spcAft>
              <a:buNone/>
            </a:pPr>
            <a:endParaRPr sz="1000" b="1">
              <a:solidFill>
                <a:srgbClr val="374249"/>
              </a:solidFill>
              <a:latin typeface="Lato"/>
              <a:ea typeface="Lato"/>
              <a:cs typeface="Lato"/>
              <a:sym typeface="Lato"/>
            </a:endParaRPr>
          </a:p>
        </p:txBody>
      </p:sp>
      <p:sp>
        <p:nvSpPr>
          <p:cNvPr id="113" name="Google Shape;113;g17b32825cff_1_1877"/>
          <p:cNvSpPr txBox="1"/>
          <p:nvPr/>
        </p:nvSpPr>
        <p:spPr>
          <a:xfrm>
            <a:off x="4542146" y="1809750"/>
            <a:ext cx="2209200" cy="32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D2D2D"/>
              </a:buClr>
              <a:buSzPts val="2200"/>
              <a:buFont typeface="Open Sans SemiBold"/>
              <a:buNone/>
            </a:pPr>
            <a:r>
              <a:rPr lang="en-US" sz="2400" b="1">
                <a:solidFill>
                  <a:srgbClr val="1F3864"/>
                </a:solidFill>
                <a:latin typeface="Calibri"/>
                <a:ea typeface="Calibri"/>
                <a:cs typeface="Calibri"/>
                <a:sym typeface="Calibri"/>
              </a:rPr>
              <a:t>Data Pre-Analysis</a:t>
            </a:r>
            <a:endParaRPr sz="2400">
              <a:solidFill>
                <a:srgbClr val="1F3864"/>
              </a:solidFill>
              <a:latin typeface="Calibri"/>
              <a:ea typeface="Calibri"/>
              <a:cs typeface="Calibri"/>
              <a:sym typeface="Calibri"/>
            </a:endParaRPr>
          </a:p>
          <a:p>
            <a:pPr marL="0" marR="0" lvl="0" indent="0" algn="ctr" rtl="0">
              <a:lnSpc>
                <a:spcPct val="110000"/>
              </a:lnSpc>
              <a:spcBef>
                <a:spcPts val="0"/>
              </a:spcBef>
              <a:spcAft>
                <a:spcPts val="0"/>
              </a:spcAft>
              <a:buNone/>
            </a:pPr>
            <a:endParaRPr sz="1000" b="1">
              <a:solidFill>
                <a:srgbClr val="374249"/>
              </a:solidFill>
              <a:latin typeface="Lato"/>
              <a:ea typeface="Lato"/>
              <a:cs typeface="Lato"/>
              <a:sym typeface="Lato"/>
            </a:endParaRPr>
          </a:p>
        </p:txBody>
      </p:sp>
      <p:sp>
        <p:nvSpPr>
          <p:cNvPr id="114" name="Google Shape;114;g17b32825cff_1_1877"/>
          <p:cNvSpPr txBox="1"/>
          <p:nvPr/>
        </p:nvSpPr>
        <p:spPr>
          <a:xfrm>
            <a:off x="6462198" y="2405950"/>
            <a:ext cx="1824000" cy="32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D2D2D"/>
              </a:buClr>
              <a:buSzPts val="2200"/>
              <a:buFont typeface="Open Sans SemiBold"/>
              <a:buNone/>
            </a:pPr>
            <a:r>
              <a:rPr lang="en-US" sz="2400" b="1">
                <a:solidFill>
                  <a:srgbClr val="1F3864"/>
                </a:solidFill>
                <a:latin typeface="Calibri"/>
                <a:ea typeface="Calibri"/>
                <a:cs typeface="Calibri"/>
                <a:sym typeface="Calibri"/>
              </a:rPr>
              <a:t>Data Selection</a:t>
            </a:r>
            <a:endParaRPr sz="2400">
              <a:solidFill>
                <a:srgbClr val="1F3864"/>
              </a:solidFill>
              <a:latin typeface="Calibri"/>
              <a:ea typeface="Calibri"/>
              <a:cs typeface="Calibri"/>
              <a:sym typeface="Calibri"/>
            </a:endParaRPr>
          </a:p>
          <a:p>
            <a:pPr marL="0" marR="0" lvl="0" indent="0" algn="ctr" rtl="0">
              <a:lnSpc>
                <a:spcPct val="110000"/>
              </a:lnSpc>
              <a:spcBef>
                <a:spcPts val="0"/>
              </a:spcBef>
              <a:spcAft>
                <a:spcPts val="0"/>
              </a:spcAft>
              <a:buNone/>
            </a:pPr>
            <a:endParaRPr sz="1000" b="1">
              <a:solidFill>
                <a:srgbClr val="374249"/>
              </a:solidFill>
              <a:latin typeface="Lato"/>
              <a:ea typeface="Lato"/>
              <a:cs typeface="Lato"/>
              <a:sym typeface="Lato"/>
            </a:endParaRPr>
          </a:p>
        </p:txBody>
      </p:sp>
      <p:sp>
        <p:nvSpPr>
          <p:cNvPr id="115" name="Google Shape;115;g17b32825cff_1_1877"/>
          <p:cNvSpPr txBox="1"/>
          <p:nvPr/>
        </p:nvSpPr>
        <p:spPr>
          <a:xfrm>
            <a:off x="8382263" y="2996509"/>
            <a:ext cx="1496400" cy="329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D2D2D"/>
              </a:buClr>
              <a:buSzPts val="2200"/>
              <a:buFont typeface="Open Sans SemiBold"/>
              <a:buNone/>
            </a:pPr>
            <a:r>
              <a:rPr lang="en-US" sz="2400" b="1">
                <a:solidFill>
                  <a:srgbClr val="1F3864"/>
                </a:solidFill>
                <a:latin typeface="Calibri"/>
                <a:ea typeface="Calibri"/>
                <a:cs typeface="Calibri"/>
                <a:sym typeface="Calibri"/>
              </a:rPr>
              <a:t>Data Cleaning</a:t>
            </a:r>
            <a:endParaRPr sz="2400">
              <a:solidFill>
                <a:srgbClr val="1F3864"/>
              </a:solidFill>
              <a:latin typeface="Calibri"/>
              <a:ea typeface="Calibri"/>
              <a:cs typeface="Calibri"/>
              <a:sym typeface="Calibri"/>
            </a:endParaRPr>
          </a:p>
          <a:p>
            <a:pPr marL="0" marR="0" lvl="0" indent="0" algn="ctr" rtl="0">
              <a:lnSpc>
                <a:spcPct val="110000"/>
              </a:lnSpc>
              <a:spcBef>
                <a:spcPts val="0"/>
              </a:spcBef>
              <a:spcAft>
                <a:spcPts val="0"/>
              </a:spcAft>
              <a:buNone/>
            </a:pPr>
            <a:endParaRPr sz="1000" b="1">
              <a:solidFill>
                <a:srgbClr val="374249"/>
              </a:solidFill>
              <a:latin typeface="Lato"/>
              <a:ea typeface="Lato"/>
              <a:cs typeface="Lato"/>
              <a:sym typeface="Lato"/>
            </a:endParaRPr>
          </a:p>
        </p:txBody>
      </p:sp>
      <p:sp>
        <p:nvSpPr>
          <p:cNvPr id="116" name="Google Shape;116;g17b32825cff_1_1877"/>
          <p:cNvSpPr/>
          <p:nvPr/>
        </p:nvSpPr>
        <p:spPr>
          <a:xfrm>
            <a:off x="10396685" y="4248796"/>
            <a:ext cx="918000" cy="1039500"/>
          </a:xfrm>
          <a:prstGeom prst="ellipse">
            <a:avLst/>
          </a:prstGeom>
          <a:solidFill>
            <a:srgbClr val="0737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17" name="Google Shape;117;g17b32825cff_1_1877"/>
          <p:cNvSpPr/>
          <p:nvPr/>
        </p:nvSpPr>
        <p:spPr>
          <a:xfrm>
            <a:off x="10637493" y="5648410"/>
            <a:ext cx="436800" cy="494400"/>
          </a:xfrm>
          <a:prstGeom prst="ellipse">
            <a:avLst/>
          </a:prstGeom>
          <a:solidFill>
            <a:srgbClr val="0737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FFFFFF"/>
                </a:solidFill>
                <a:latin typeface="Calibri"/>
                <a:ea typeface="Calibri"/>
                <a:cs typeface="Calibri"/>
                <a:sym typeface="Calibri"/>
              </a:rPr>
              <a:t>6</a:t>
            </a:r>
            <a:endParaRPr sz="2400" b="1">
              <a:latin typeface="Calibri"/>
              <a:ea typeface="Calibri"/>
              <a:cs typeface="Calibri"/>
              <a:sym typeface="Calibri"/>
            </a:endParaRPr>
          </a:p>
        </p:txBody>
      </p:sp>
      <p:sp>
        <p:nvSpPr>
          <p:cNvPr id="118" name="Google Shape;118;g17b32825cff_1_1877"/>
          <p:cNvSpPr txBox="1"/>
          <p:nvPr/>
        </p:nvSpPr>
        <p:spPr>
          <a:xfrm>
            <a:off x="312500" y="163475"/>
            <a:ext cx="11390100" cy="588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303030"/>
              </a:buClr>
              <a:buSzPts val="4700"/>
              <a:buFont typeface="Montserrat"/>
              <a:buNone/>
            </a:pPr>
            <a:r>
              <a:rPr lang="en-US" sz="4200" b="1">
                <a:solidFill>
                  <a:srgbClr val="1F3864"/>
                </a:solidFill>
                <a:latin typeface="Calibri"/>
                <a:ea typeface="Calibri"/>
                <a:cs typeface="Calibri"/>
                <a:sym typeface="Calibri"/>
              </a:rPr>
              <a:t>DATA PRE-PROCESSING METHODOLOGY</a:t>
            </a:r>
            <a:endParaRPr sz="4200" b="1" i="0" u="none" strike="noStrike" cap="none">
              <a:solidFill>
                <a:srgbClr val="1F3864"/>
              </a:solidFill>
              <a:latin typeface="Calibri"/>
              <a:ea typeface="Calibri"/>
              <a:cs typeface="Calibri"/>
              <a:sym typeface="Calibri"/>
            </a:endParaRPr>
          </a:p>
        </p:txBody>
      </p:sp>
      <p:sp>
        <p:nvSpPr>
          <p:cNvPr id="119" name="Google Shape;119;g17b32825cff_1_1877"/>
          <p:cNvSpPr txBox="1"/>
          <p:nvPr/>
        </p:nvSpPr>
        <p:spPr>
          <a:xfrm>
            <a:off x="10128600" y="3199275"/>
            <a:ext cx="2209200" cy="4635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2D2D"/>
              </a:buClr>
              <a:buSzPts val="2200"/>
              <a:buFont typeface="Open Sans SemiBold"/>
              <a:buNone/>
            </a:pPr>
            <a:r>
              <a:rPr lang="en-US" sz="2400" b="1" i="0" u="none" strike="noStrike" cap="none">
                <a:solidFill>
                  <a:srgbClr val="1F3864"/>
                </a:solidFill>
                <a:latin typeface="Calibri"/>
                <a:ea typeface="Calibri"/>
                <a:cs typeface="Calibri"/>
                <a:sym typeface="Calibri"/>
              </a:rPr>
              <a:t>Data Representation</a:t>
            </a:r>
            <a:endParaRPr sz="2400" i="0" u="none" strike="noStrike" cap="none">
              <a:solidFill>
                <a:srgbClr val="1F3864"/>
              </a:solidFill>
              <a:latin typeface="Calibri"/>
              <a:ea typeface="Calibri"/>
              <a:cs typeface="Calibri"/>
              <a:sym typeface="Calibri"/>
            </a:endParaRPr>
          </a:p>
        </p:txBody>
      </p:sp>
      <p:sp>
        <p:nvSpPr>
          <p:cNvPr id="120" name="Google Shape;120;g17b32825cff_1_1877"/>
          <p:cNvSpPr/>
          <p:nvPr/>
        </p:nvSpPr>
        <p:spPr>
          <a:xfrm>
            <a:off x="10550629" y="4450924"/>
            <a:ext cx="482422" cy="546213"/>
          </a:xfrm>
          <a:custGeom>
            <a:avLst/>
            <a:gdLst/>
            <a:ahLst/>
            <a:cxnLst/>
            <a:rect l="l" t="t" r="r" b="b"/>
            <a:pathLst>
              <a:path w="113" h="113" extrusionOk="0">
                <a:moveTo>
                  <a:pt x="0" y="110"/>
                </a:moveTo>
                <a:cubicBezTo>
                  <a:pt x="0" y="113"/>
                  <a:pt x="0" y="113"/>
                  <a:pt x="0" y="113"/>
                </a:cubicBezTo>
                <a:cubicBezTo>
                  <a:pt x="113" y="113"/>
                  <a:pt x="113" y="113"/>
                  <a:pt x="113" y="113"/>
                </a:cubicBezTo>
                <a:cubicBezTo>
                  <a:pt x="113" y="110"/>
                  <a:pt x="113" y="110"/>
                  <a:pt x="113" y="110"/>
                </a:cubicBezTo>
                <a:lnTo>
                  <a:pt x="0" y="110"/>
                </a:lnTo>
                <a:close/>
                <a:moveTo>
                  <a:pt x="97" y="15"/>
                </a:moveTo>
                <a:cubicBezTo>
                  <a:pt x="100" y="7"/>
                  <a:pt x="100" y="7"/>
                  <a:pt x="100" y="7"/>
                </a:cubicBezTo>
                <a:cubicBezTo>
                  <a:pt x="106" y="18"/>
                  <a:pt x="106" y="18"/>
                  <a:pt x="106" y="18"/>
                </a:cubicBezTo>
                <a:cubicBezTo>
                  <a:pt x="106" y="19"/>
                  <a:pt x="108" y="19"/>
                  <a:pt x="109" y="19"/>
                </a:cubicBezTo>
                <a:cubicBezTo>
                  <a:pt x="109" y="18"/>
                  <a:pt x="110" y="17"/>
                  <a:pt x="109" y="16"/>
                </a:cubicBezTo>
                <a:cubicBezTo>
                  <a:pt x="102" y="1"/>
                  <a:pt x="102" y="1"/>
                  <a:pt x="102" y="1"/>
                </a:cubicBezTo>
                <a:cubicBezTo>
                  <a:pt x="101" y="0"/>
                  <a:pt x="100" y="0"/>
                  <a:pt x="99" y="0"/>
                </a:cubicBezTo>
                <a:cubicBezTo>
                  <a:pt x="99" y="0"/>
                  <a:pt x="99" y="0"/>
                  <a:pt x="99" y="0"/>
                </a:cubicBezTo>
                <a:cubicBezTo>
                  <a:pt x="84" y="8"/>
                  <a:pt x="84" y="8"/>
                  <a:pt x="84" y="8"/>
                </a:cubicBezTo>
                <a:cubicBezTo>
                  <a:pt x="83" y="8"/>
                  <a:pt x="83" y="9"/>
                  <a:pt x="83" y="10"/>
                </a:cubicBezTo>
                <a:cubicBezTo>
                  <a:pt x="84" y="11"/>
                  <a:pt x="85" y="12"/>
                  <a:pt x="86" y="11"/>
                </a:cubicBezTo>
                <a:cubicBezTo>
                  <a:pt x="97" y="6"/>
                  <a:pt x="97" y="6"/>
                  <a:pt x="97" y="6"/>
                </a:cubicBezTo>
                <a:cubicBezTo>
                  <a:pt x="94" y="14"/>
                  <a:pt x="94" y="14"/>
                  <a:pt x="94" y="14"/>
                </a:cubicBezTo>
                <a:cubicBezTo>
                  <a:pt x="81" y="52"/>
                  <a:pt x="47" y="78"/>
                  <a:pt x="7" y="81"/>
                </a:cubicBezTo>
                <a:cubicBezTo>
                  <a:pt x="8" y="85"/>
                  <a:pt x="8" y="85"/>
                  <a:pt x="8" y="85"/>
                </a:cubicBezTo>
                <a:cubicBezTo>
                  <a:pt x="49" y="81"/>
                  <a:pt x="84" y="54"/>
                  <a:pt x="97" y="15"/>
                </a:cubicBezTo>
                <a:close/>
                <a:moveTo>
                  <a:pt x="9" y="91"/>
                </a:moveTo>
                <a:cubicBezTo>
                  <a:pt x="8" y="91"/>
                  <a:pt x="8" y="92"/>
                  <a:pt x="8" y="93"/>
                </a:cubicBezTo>
                <a:cubicBezTo>
                  <a:pt x="8" y="104"/>
                  <a:pt x="8" y="104"/>
                  <a:pt x="8" y="104"/>
                </a:cubicBezTo>
                <a:cubicBezTo>
                  <a:pt x="8" y="105"/>
                  <a:pt x="8" y="106"/>
                  <a:pt x="9" y="106"/>
                </a:cubicBezTo>
                <a:cubicBezTo>
                  <a:pt x="23" y="106"/>
                  <a:pt x="23" y="106"/>
                  <a:pt x="23" y="106"/>
                </a:cubicBezTo>
                <a:cubicBezTo>
                  <a:pt x="24" y="106"/>
                  <a:pt x="25" y="105"/>
                  <a:pt x="25" y="104"/>
                </a:cubicBezTo>
                <a:cubicBezTo>
                  <a:pt x="25" y="93"/>
                  <a:pt x="25" y="93"/>
                  <a:pt x="25" y="93"/>
                </a:cubicBezTo>
                <a:cubicBezTo>
                  <a:pt x="25" y="92"/>
                  <a:pt x="24" y="91"/>
                  <a:pt x="23" y="91"/>
                </a:cubicBezTo>
                <a:lnTo>
                  <a:pt x="9" y="91"/>
                </a:lnTo>
                <a:close/>
                <a:moveTo>
                  <a:pt x="21" y="102"/>
                </a:moveTo>
                <a:cubicBezTo>
                  <a:pt x="11" y="102"/>
                  <a:pt x="11" y="102"/>
                  <a:pt x="11" y="102"/>
                </a:cubicBezTo>
                <a:cubicBezTo>
                  <a:pt x="11" y="94"/>
                  <a:pt x="11" y="94"/>
                  <a:pt x="11" y="94"/>
                </a:cubicBezTo>
                <a:cubicBezTo>
                  <a:pt x="21" y="94"/>
                  <a:pt x="21" y="94"/>
                  <a:pt x="21" y="94"/>
                </a:cubicBezTo>
                <a:lnTo>
                  <a:pt x="21" y="102"/>
                </a:lnTo>
                <a:close/>
                <a:moveTo>
                  <a:pt x="30" y="85"/>
                </a:moveTo>
                <a:cubicBezTo>
                  <a:pt x="29" y="85"/>
                  <a:pt x="28" y="86"/>
                  <a:pt x="28" y="87"/>
                </a:cubicBezTo>
                <a:cubicBezTo>
                  <a:pt x="28" y="104"/>
                  <a:pt x="28" y="104"/>
                  <a:pt x="28" y="104"/>
                </a:cubicBezTo>
                <a:cubicBezTo>
                  <a:pt x="28" y="105"/>
                  <a:pt x="29" y="106"/>
                  <a:pt x="30" y="106"/>
                </a:cubicBezTo>
                <a:cubicBezTo>
                  <a:pt x="43" y="106"/>
                  <a:pt x="43" y="106"/>
                  <a:pt x="43" y="106"/>
                </a:cubicBezTo>
                <a:cubicBezTo>
                  <a:pt x="44" y="106"/>
                  <a:pt x="45" y="105"/>
                  <a:pt x="45" y="104"/>
                </a:cubicBezTo>
                <a:cubicBezTo>
                  <a:pt x="45" y="87"/>
                  <a:pt x="45" y="87"/>
                  <a:pt x="45" y="87"/>
                </a:cubicBezTo>
                <a:cubicBezTo>
                  <a:pt x="45" y="86"/>
                  <a:pt x="44" y="85"/>
                  <a:pt x="43" y="85"/>
                </a:cubicBezTo>
                <a:lnTo>
                  <a:pt x="30" y="85"/>
                </a:lnTo>
                <a:close/>
                <a:moveTo>
                  <a:pt x="42" y="102"/>
                </a:moveTo>
                <a:cubicBezTo>
                  <a:pt x="32" y="102"/>
                  <a:pt x="32" y="102"/>
                  <a:pt x="32" y="102"/>
                </a:cubicBezTo>
                <a:cubicBezTo>
                  <a:pt x="32" y="89"/>
                  <a:pt x="32" y="89"/>
                  <a:pt x="32" y="89"/>
                </a:cubicBezTo>
                <a:cubicBezTo>
                  <a:pt x="42" y="89"/>
                  <a:pt x="42" y="89"/>
                  <a:pt x="42" y="89"/>
                </a:cubicBezTo>
                <a:lnTo>
                  <a:pt x="42" y="102"/>
                </a:lnTo>
                <a:close/>
                <a:moveTo>
                  <a:pt x="51" y="76"/>
                </a:moveTo>
                <a:cubicBezTo>
                  <a:pt x="50" y="76"/>
                  <a:pt x="49" y="76"/>
                  <a:pt x="49" y="77"/>
                </a:cubicBezTo>
                <a:cubicBezTo>
                  <a:pt x="49" y="104"/>
                  <a:pt x="49" y="104"/>
                  <a:pt x="49" y="104"/>
                </a:cubicBezTo>
                <a:cubicBezTo>
                  <a:pt x="49" y="105"/>
                  <a:pt x="50" y="106"/>
                  <a:pt x="51" y="106"/>
                </a:cubicBezTo>
                <a:cubicBezTo>
                  <a:pt x="64" y="106"/>
                  <a:pt x="64" y="106"/>
                  <a:pt x="64" y="106"/>
                </a:cubicBezTo>
                <a:cubicBezTo>
                  <a:pt x="65" y="106"/>
                  <a:pt x="66" y="105"/>
                  <a:pt x="66" y="104"/>
                </a:cubicBezTo>
                <a:cubicBezTo>
                  <a:pt x="66" y="77"/>
                  <a:pt x="66" y="77"/>
                  <a:pt x="66" y="77"/>
                </a:cubicBezTo>
                <a:cubicBezTo>
                  <a:pt x="66" y="76"/>
                  <a:pt x="65" y="76"/>
                  <a:pt x="64" y="76"/>
                </a:cubicBezTo>
                <a:lnTo>
                  <a:pt x="51" y="76"/>
                </a:lnTo>
                <a:close/>
                <a:moveTo>
                  <a:pt x="62" y="102"/>
                </a:moveTo>
                <a:cubicBezTo>
                  <a:pt x="53" y="102"/>
                  <a:pt x="53" y="102"/>
                  <a:pt x="53" y="102"/>
                </a:cubicBezTo>
                <a:cubicBezTo>
                  <a:pt x="53" y="79"/>
                  <a:pt x="53" y="79"/>
                  <a:pt x="53" y="79"/>
                </a:cubicBezTo>
                <a:cubicBezTo>
                  <a:pt x="62" y="79"/>
                  <a:pt x="62" y="79"/>
                  <a:pt x="62" y="79"/>
                </a:cubicBezTo>
                <a:lnTo>
                  <a:pt x="62" y="102"/>
                </a:lnTo>
                <a:close/>
                <a:moveTo>
                  <a:pt x="72" y="62"/>
                </a:moveTo>
                <a:cubicBezTo>
                  <a:pt x="71" y="62"/>
                  <a:pt x="70" y="63"/>
                  <a:pt x="70" y="64"/>
                </a:cubicBezTo>
                <a:cubicBezTo>
                  <a:pt x="70" y="104"/>
                  <a:pt x="70" y="104"/>
                  <a:pt x="70" y="104"/>
                </a:cubicBezTo>
                <a:cubicBezTo>
                  <a:pt x="70" y="105"/>
                  <a:pt x="71" y="106"/>
                  <a:pt x="72" y="106"/>
                </a:cubicBezTo>
                <a:cubicBezTo>
                  <a:pt x="85" y="106"/>
                  <a:pt x="85" y="106"/>
                  <a:pt x="85" y="106"/>
                </a:cubicBezTo>
                <a:cubicBezTo>
                  <a:pt x="86" y="106"/>
                  <a:pt x="87" y="105"/>
                  <a:pt x="87" y="104"/>
                </a:cubicBezTo>
                <a:cubicBezTo>
                  <a:pt x="87" y="64"/>
                  <a:pt x="87" y="64"/>
                  <a:pt x="87" y="64"/>
                </a:cubicBezTo>
                <a:cubicBezTo>
                  <a:pt x="87" y="63"/>
                  <a:pt x="86" y="62"/>
                  <a:pt x="85" y="62"/>
                </a:cubicBezTo>
                <a:lnTo>
                  <a:pt x="72" y="62"/>
                </a:lnTo>
                <a:close/>
                <a:moveTo>
                  <a:pt x="83" y="102"/>
                </a:moveTo>
                <a:cubicBezTo>
                  <a:pt x="74" y="102"/>
                  <a:pt x="74" y="102"/>
                  <a:pt x="74" y="102"/>
                </a:cubicBezTo>
                <a:cubicBezTo>
                  <a:pt x="74" y="66"/>
                  <a:pt x="74" y="66"/>
                  <a:pt x="74" y="66"/>
                </a:cubicBezTo>
                <a:cubicBezTo>
                  <a:pt x="83" y="66"/>
                  <a:pt x="83" y="66"/>
                  <a:pt x="83" y="66"/>
                </a:cubicBezTo>
                <a:lnTo>
                  <a:pt x="83" y="102"/>
                </a:lnTo>
                <a:close/>
                <a:moveTo>
                  <a:pt x="93" y="36"/>
                </a:moveTo>
                <a:cubicBezTo>
                  <a:pt x="92" y="36"/>
                  <a:pt x="91" y="37"/>
                  <a:pt x="91" y="38"/>
                </a:cubicBezTo>
                <a:cubicBezTo>
                  <a:pt x="91" y="104"/>
                  <a:pt x="91" y="104"/>
                  <a:pt x="91" y="104"/>
                </a:cubicBezTo>
                <a:cubicBezTo>
                  <a:pt x="91" y="105"/>
                  <a:pt x="92" y="106"/>
                  <a:pt x="93" y="106"/>
                </a:cubicBezTo>
                <a:cubicBezTo>
                  <a:pt x="106" y="106"/>
                  <a:pt x="106" y="106"/>
                  <a:pt x="106" y="106"/>
                </a:cubicBezTo>
                <a:cubicBezTo>
                  <a:pt x="107" y="106"/>
                  <a:pt x="108" y="105"/>
                  <a:pt x="108" y="104"/>
                </a:cubicBezTo>
                <a:cubicBezTo>
                  <a:pt x="108" y="38"/>
                  <a:pt x="108" y="38"/>
                  <a:pt x="108" y="38"/>
                </a:cubicBezTo>
                <a:cubicBezTo>
                  <a:pt x="108" y="37"/>
                  <a:pt x="107" y="36"/>
                  <a:pt x="106" y="36"/>
                </a:cubicBezTo>
                <a:lnTo>
                  <a:pt x="93" y="36"/>
                </a:lnTo>
                <a:close/>
                <a:moveTo>
                  <a:pt x="104" y="102"/>
                </a:moveTo>
                <a:cubicBezTo>
                  <a:pt x="94" y="102"/>
                  <a:pt x="94" y="102"/>
                  <a:pt x="94" y="102"/>
                </a:cubicBezTo>
                <a:cubicBezTo>
                  <a:pt x="94" y="40"/>
                  <a:pt x="94" y="40"/>
                  <a:pt x="94" y="40"/>
                </a:cubicBezTo>
                <a:cubicBezTo>
                  <a:pt x="104" y="40"/>
                  <a:pt x="104" y="40"/>
                  <a:pt x="104" y="40"/>
                </a:cubicBezTo>
                <a:lnTo>
                  <a:pt x="104" y="10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21" name="Google Shape;121;g17b32825cff_1_1877"/>
          <p:cNvPicPr preferRelativeResize="0"/>
          <p:nvPr/>
        </p:nvPicPr>
        <p:blipFill>
          <a:blip r:embed="rId3">
            <a:alphaModFix/>
          </a:blip>
          <a:stretch>
            <a:fillRect/>
          </a:stretch>
        </p:blipFill>
        <p:spPr>
          <a:xfrm>
            <a:off x="3048000" y="3724175"/>
            <a:ext cx="585675" cy="585675"/>
          </a:xfrm>
          <a:prstGeom prst="rect">
            <a:avLst/>
          </a:prstGeom>
          <a:noFill/>
          <a:ln>
            <a:noFill/>
          </a:ln>
        </p:spPr>
      </p:pic>
      <p:sp>
        <p:nvSpPr>
          <p:cNvPr id="122" name="Google Shape;122;g17b32825cff_1_1877"/>
          <p:cNvSpPr/>
          <p:nvPr/>
        </p:nvSpPr>
        <p:spPr>
          <a:xfrm>
            <a:off x="1199415" y="4398604"/>
            <a:ext cx="468936" cy="435078"/>
          </a:xfrm>
          <a:custGeom>
            <a:avLst/>
            <a:gdLst/>
            <a:ahLst/>
            <a:cxnLst/>
            <a:rect l="l" t="t" r="r" b="b"/>
            <a:pathLst>
              <a:path w="21600" h="21600" extrusionOk="0">
                <a:moveTo>
                  <a:pt x="20361" y="21600"/>
                </a:moveTo>
                <a:cubicBezTo>
                  <a:pt x="10667" y="21600"/>
                  <a:pt x="10667" y="21600"/>
                  <a:pt x="10667" y="21600"/>
                </a:cubicBezTo>
                <a:cubicBezTo>
                  <a:pt x="1284" y="21600"/>
                  <a:pt x="1284" y="21600"/>
                  <a:pt x="1284" y="21600"/>
                </a:cubicBezTo>
                <a:cubicBezTo>
                  <a:pt x="310" y="21600"/>
                  <a:pt x="0" y="20931"/>
                  <a:pt x="0" y="20262"/>
                </a:cubicBezTo>
                <a:cubicBezTo>
                  <a:pt x="0" y="13476"/>
                  <a:pt x="0" y="13476"/>
                  <a:pt x="0" y="13476"/>
                </a:cubicBezTo>
                <a:cubicBezTo>
                  <a:pt x="0" y="12807"/>
                  <a:pt x="310" y="12138"/>
                  <a:pt x="1284" y="12138"/>
                </a:cubicBezTo>
                <a:cubicBezTo>
                  <a:pt x="1903" y="12138"/>
                  <a:pt x="2523" y="12807"/>
                  <a:pt x="2523" y="13476"/>
                </a:cubicBezTo>
                <a:cubicBezTo>
                  <a:pt x="2523" y="18924"/>
                  <a:pt x="2523" y="18924"/>
                  <a:pt x="2523" y="18924"/>
                </a:cubicBezTo>
                <a:cubicBezTo>
                  <a:pt x="19077" y="18924"/>
                  <a:pt x="19077" y="18924"/>
                  <a:pt x="19077" y="18924"/>
                </a:cubicBezTo>
                <a:cubicBezTo>
                  <a:pt x="19077" y="13476"/>
                  <a:pt x="19077" y="13476"/>
                  <a:pt x="19077" y="13476"/>
                </a:cubicBezTo>
                <a:cubicBezTo>
                  <a:pt x="19077" y="12807"/>
                  <a:pt x="19741" y="12138"/>
                  <a:pt x="20361" y="12138"/>
                </a:cubicBezTo>
                <a:cubicBezTo>
                  <a:pt x="20980" y="12138"/>
                  <a:pt x="21600" y="12807"/>
                  <a:pt x="21600" y="13476"/>
                </a:cubicBezTo>
                <a:cubicBezTo>
                  <a:pt x="21600" y="20262"/>
                  <a:pt x="21600" y="20262"/>
                  <a:pt x="21600" y="20262"/>
                </a:cubicBezTo>
                <a:cubicBezTo>
                  <a:pt x="21600" y="20931"/>
                  <a:pt x="20980" y="21600"/>
                  <a:pt x="20361" y="21600"/>
                </a:cubicBezTo>
                <a:close/>
                <a:moveTo>
                  <a:pt x="15359" y="9462"/>
                </a:moveTo>
                <a:cubicBezTo>
                  <a:pt x="11597" y="13811"/>
                  <a:pt x="11597" y="13811"/>
                  <a:pt x="11597" y="13811"/>
                </a:cubicBezTo>
                <a:cubicBezTo>
                  <a:pt x="11597" y="14193"/>
                  <a:pt x="11287" y="14527"/>
                  <a:pt x="10667" y="14527"/>
                </a:cubicBezTo>
                <a:cubicBezTo>
                  <a:pt x="10357" y="14527"/>
                  <a:pt x="10048" y="14193"/>
                  <a:pt x="9738" y="13811"/>
                </a:cubicBezTo>
                <a:cubicBezTo>
                  <a:pt x="5975" y="9462"/>
                  <a:pt x="5975" y="9462"/>
                  <a:pt x="5975" y="9462"/>
                </a:cubicBezTo>
                <a:cubicBezTo>
                  <a:pt x="5975" y="9127"/>
                  <a:pt x="5621" y="8793"/>
                  <a:pt x="5621" y="8411"/>
                </a:cubicBezTo>
                <a:cubicBezTo>
                  <a:pt x="5621" y="7742"/>
                  <a:pt x="6285" y="7073"/>
                  <a:pt x="6905" y="7073"/>
                </a:cubicBezTo>
                <a:cubicBezTo>
                  <a:pt x="7525" y="7073"/>
                  <a:pt x="7834" y="7407"/>
                  <a:pt x="7834" y="7742"/>
                </a:cubicBezTo>
                <a:cubicBezTo>
                  <a:pt x="9384" y="9462"/>
                  <a:pt x="9384" y="9462"/>
                  <a:pt x="9384" y="9462"/>
                </a:cubicBezTo>
                <a:cubicBezTo>
                  <a:pt x="9384" y="1338"/>
                  <a:pt x="9384" y="1338"/>
                  <a:pt x="9384" y="1338"/>
                </a:cubicBezTo>
                <a:cubicBezTo>
                  <a:pt x="9384" y="669"/>
                  <a:pt x="10048" y="0"/>
                  <a:pt x="10667" y="0"/>
                </a:cubicBezTo>
                <a:cubicBezTo>
                  <a:pt x="11597" y="0"/>
                  <a:pt x="11907" y="669"/>
                  <a:pt x="11907" y="1338"/>
                </a:cubicBezTo>
                <a:cubicBezTo>
                  <a:pt x="11907" y="9462"/>
                  <a:pt x="11907" y="9462"/>
                  <a:pt x="11907" y="9462"/>
                </a:cubicBezTo>
                <a:cubicBezTo>
                  <a:pt x="13456" y="7742"/>
                  <a:pt x="13456" y="7742"/>
                  <a:pt x="13456" y="7742"/>
                </a:cubicBezTo>
                <a:cubicBezTo>
                  <a:pt x="13766" y="7407"/>
                  <a:pt x="14075" y="7073"/>
                  <a:pt x="14385" y="7073"/>
                </a:cubicBezTo>
                <a:cubicBezTo>
                  <a:pt x="15359" y="7073"/>
                  <a:pt x="15669" y="7742"/>
                  <a:pt x="15669" y="8411"/>
                </a:cubicBezTo>
                <a:cubicBezTo>
                  <a:pt x="15669" y="8793"/>
                  <a:pt x="15669" y="9127"/>
                  <a:pt x="15359" y="9462"/>
                </a:cubicBezTo>
                <a:close/>
              </a:path>
            </a:pathLst>
          </a:custGeom>
          <a:solidFill>
            <a:schemeClr val="lt1"/>
          </a:solidFill>
          <a:ln>
            <a:noFill/>
          </a:ln>
        </p:spPr>
        <p:txBody>
          <a:bodyPr spcFirstLastPara="1" wrap="square" lIns="45700" tIns="45700" rIns="45700" bIns="45700" anchor="ctr" anchorCtr="0">
            <a:noAutofit/>
          </a:bodyPr>
          <a:lstStyle/>
          <a:p>
            <a:pPr marL="0" marR="0" lvl="0" indent="0" algn="l" rtl="0">
              <a:spcBef>
                <a:spcPts val="0"/>
              </a:spcBef>
              <a:spcAft>
                <a:spcPts val="0"/>
              </a:spcAft>
              <a:buNone/>
            </a:pPr>
            <a:endParaRPr sz="1800" b="1">
              <a:solidFill>
                <a:schemeClr val="lt1"/>
              </a:solidFill>
              <a:latin typeface="Calibri"/>
              <a:ea typeface="Calibri"/>
              <a:cs typeface="Calibri"/>
              <a:sym typeface="Calibri"/>
            </a:endParaRPr>
          </a:p>
        </p:txBody>
      </p:sp>
      <p:pic>
        <p:nvPicPr>
          <p:cNvPr id="123" name="Google Shape;123;g17b32825cff_1_1877"/>
          <p:cNvPicPr preferRelativeResize="0"/>
          <p:nvPr/>
        </p:nvPicPr>
        <p:blipFill>
          <a:blip r:embed="rId4">
            <a:alphaModFix/>
          </a:blip>
          <a:stretch>
            <a:fillRect/>
          </a:stretch>
        </p:blipFill>
        <p:spPr>
          <a:xfrm>
            <a:off x="4995800" y="3134550"/>
            <a:ext cx="588900" cy="588900"/>
          </a:xfrm>
          <a:prstGeom prst="rect">
            <a:avLst/>
          </a:prstGeom>
          <a:noFill/>
          <a:ln>
            <a:noFill/>
          </a:ln>
        </p:spPr>
      </p:pic>
      <p:pic>
        <p:nvPicPr>
          <p:cNvPr id="124" name="Google Shape;124;g17b32825cff_1_1877"/>
          <p:cNvPicPr preferRelativeResize="0"/>
          <p:nvPr/>
        </p:nvPicPr>
        <p:blipFill>
          <a:blip r:embed="rId5">
            <a:alphaModFix/>
          </a:blip>
          <a:stretch>
            <a:fillRect/>
          </a:stretch>
        </p:blipFill>
        <p:spPr>
          <a:xfrm>
            <a:off x="6934200" y="3724175"/>
            <a:ext cx="588900" cy="595828"/>
          </a:xfrm>
          <a:prstGeom prst="rect">
            <a:avLst/>
          </a:prstGeom>
          <a:noFill/>
          <a:ln>
            <a:noFill/>
          </a:ln>
        </p:spPr>
      </p:pic>
      <p:pic>
        <p:nvPicPr>
          <p:cNvPr id="125" name="Google Shape;125;g17b32825cff_1_1877"/>
          <p:cNvPicPr preferRelativeResize="0"/>
          <p:nvPr/>
        </p:nvPicPr>
        <p:blipFill>
          <a:blip r:embed="rId6">
            <a:alphaModFix/>
          </a:blip>
          <a:stretch>
            <a:fillRect/>
          </a:stretch>
        </p:blipFill>
        <p:spPr>
          <a:xfrm>
            <a:off x="8838097" y="4316424"/>
            <a:ext cx="585675" cy="5994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415650" y="173917"/>
            <a:ext cx="11360700" cy="763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200" b="1" dirty="0">
                <a:solidFill>
                  <a:srgbClr val="1F3864"/>
                </a:solidFill>
                <a:latin typeface="Calibri"/>
                <a:ea typeface="Calibri"/>
                <a:cs typeface="Calibri"/>
                <a:sym typeface="Calibri"/>
              </a:rPr>
              <a:t>DATA DOWNLOAD</a:t>
            </a:r>
            <a:endParaRPr sz="4200" b="1" dirty="0">
              <a:solidFill>
                <a:srgbClr val="1F3864"/>
              </a:solidFill>
              <a:latin typeface="Calibri"/>
              <a:ea typeface="Calibri"/>
              <a:cs typeface="Calibri"/>
              <a:sym typeface="Calibri"/>
            </a:endParaRPr>
          </a:p>
        </p:txBody>
      </p:sp>
      <p:sp>
        <p:nvSpPr>
          <p:cNvPr id="131" name="Google Shape;131;p5"/>
          <p:cNvSpPr txBox="1"/>
          <p:nvPr/>
        </p:nvSpPr>
        <p:spPr>
          <a:xfrm>
            <a:off x="865925" y="1120475"/>
            <a:ext cx="10165500" cy="831000"/>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solidFill>
                  <a:srgbClr val="1F3864"/>
                </a:solidFill>
                <a:latin typeface="Calibri"/>
                <a:ea typeface="Calibri"/>
                <a:cs typeface="Calibri"/>
                <a:sym typeface="Calibri"/>
              </a:rPr>
              <a:t>Data download Source: </a:t>
            </a:r>
            <a:r>
              <a:rPr lang="en-US" sz="2400" b="1" u="sng" dirty="0">
                <a:solidFill>
                  <a:schemeClr val="hlink"/>
                </a:solidFill>
                <a:latin typeface="Calibri"/>
                <a:ea typeface="Calibri"/>
                <a:cs typeface="Calibri"/>
                <a:sym typeface="Calibri"/>
                <a:hlinkClick r:id="rId3"/>
              </a:rPr>
              <a:t>http://jmcauley.ucsd.edu/data/amazon/</a:t>
            </a:r>
            <a:endParaRPr sz="2400" b="1" dirty="0">
              <a:solidFill>
                <a:srgbClr val="1F3864"/>
              </a:solidFill>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solidFill>
                  <a:srgbClr val="1F3864"/>
                </a:solidFill>
                <a:latin typeface="Calibri"/>
                <a:ea typeface="Calibri"/>
                <a:cs typeface="Calibri"/>
                <a:sym typeface="Calibri"/>
              </a:rPr>
              <a:t>Data reading:</a:t>
            </a:r>
            <a:endParaRPr sz="2400" b="1" dirty="0">
              <a:solidFill>
                <a:srgbClr val="1F3864"/>
              </a:solidFill>
              <a:latin typeface="Calibri"/>
              <a:ea typeface="Calibri"/>
              <a:cs typeface="Calibri"/>
              <a:sym typeface="Calibri"/>
            </a:endParaRPr>
          </a:p>
        </p:txBody>
      </p:sp>
      <p:pic>
        <p:nvPicPr>
          <p:cNvPr id="132" name="Google Shape;132;p5"/>
          <p:cNvPicPr preferRelativeResize="0"/>
          <p:nvPr/>
        </p:nvPicPr>
        <p:blipFill rotWithShape="1">
          <a:blip r:embed="rId4">
            <a:alphaModFix/>
          </a:blip>
          <a:srcRect l="2728" t="39392"/>
          <a:stretch/>
        </p:blipFill>
        <p:spPr>
          <a:xfrm>
            <a:off x="415650" y="2673682"/>
            <a:ext cx="9891325" cy="1418419"/>
          </a:xfrm>
          <a:prstGeom prst="rect">
            <a:avLst/>
          </a:prstGeom>
          <a:noFill/>
          <a:ln>
            <a:noFill/>
          </a:ln>
        </p:spPr>
      </p:pic>
      <p:pic>
        <p:nvPicPr>
          <p:cNvPr id="133" name="Google Shape;133;p5"/>
          <p:cNvPicPr preferRelativeResize="0"/>
          <p:nvPr/>
        </p:nvPicPr>
        <p:blipFill rotWithShape="1">
          <a:blip r:embed="rId5">
            <a:alphaModFix/>
          </a:blip>
          <a:srcRect l="3616" t="27669"/>
          <a:stretch/>
        </p:blipFill>
        <p:spPr>
          <a:xfrm>
            <a:off x="506027" y="4814308"/>
            <a:ext cx="9800947" cy="1480366"/>
          </a:xfrm>
          <a:prstGeom prst="rect">
            <a:avLst/>
          </a:prstGeom>
          <a:noFill/>
          <a:ln>
            <a:noFill/>
          </a:ln>
        </p:spPr>
      </p:pic>
      <p:sp>
        <p:nvSpPr>
          <p:cNvPr id="3" name="TextBox 2">
            <a:extLst>
              <a:ext uri="{FF2B5EF4-FFF2-40B4-BE49-F238E27FC236}">
                <a16:creationId xmlns:a16="http://schemas.microsoft.com/office/drawing/2014/main" id="{51D5037E-4DE9-6446-2C78-03787C135825}"/>
              </a:ext>
            </a:extLst>
          </p:cNvPr>
          <p:cNvSpPr txBox="1"/>
          <p:nvPr/>
        </p:nvSpPr>
        <p:spPr>
          <a:xfrm>
            <a:off x="10843316" y="5145587"/>
            <a:ext cx="1215333" cy="461665"/>
          </a:xfrm>
          <a:prstGeom prst="rect">
            <a:avLst/>
          </a:prstGeom>
          <a:noFill/>
        </p:spPr>
        <p:txBody>
          <a:bodyPr wrap="square" rtlCol="0">
            <a:spAutoFit/>
          </a:bodyPr>
          <a:lstStyle/>
          <a:p>
            <a:r>
              <a:rPr lang="en-IN" sz="1200" dirty="0">
                <a:hlinkClick r:id="rId6"/>
              </a:rPr>
              <a:t>Baby| Tableau Public</a:t>
            </a:r>
            <a:endParaRPr lang="en-IN" sz="1050" b="1" dirty="0">
              <a:solidFill>
                <a:srgbClr val="1F3864"/>
              </a:solidFill>
              <a:latin typeface="Calibri"/>
              <a:cs typeface="Calibri"/>
            </a:endParaRPr>
          </a:p>
        </p:txBody>
      </p:sp>
      <p:sp>
        <p:nvSpPr>
          <p:cNvPr id="4" name="TextBox 3">
            <a:extLst>
              <a:ext uri="{FF2B5EF4-FFF2-40B4-BE49-F238E27FC236}">
                <a16:creationId xmlns:a16="http://schemas.microsoft.com/office/drawing/2014/main" id="{D430D1BC-1A48-3280-D404-3B84364B8EED}"/>
              </a:ext>
            </a:extLst>
          </p:cNvPr>
          <p:cNvSpPr txBox="1"/>
          <p:nvPr/>
        </p:nvSpPr>
        <p:spPr>
          <a:xfrm>
            <a:off x="10729016" y="3158974"/>
            <a:ext cx="1329633" cy="461665"/>
          </a:xfrm>
          <a:prstGeom prst="rect">
            <a:avLst/>
          </a:prstGeom>
          <a:noFill/>
        </p:spPr>
        <p:txBody>
          <a:bodyPr wrap="square" rtlCol="0">
            <a:spAutoFit/>
          </a:bodyPr>
          <a:lstStyle/>
          <a:p>
            <a:r>
              <a:rPr lang="en-IN" sz="1200" dirty="0">
                <a:hlinkClick r:id="rId7"/>
              </a:rPr>
              <a:t>Toys &amp; Games | Tableau Public</a:t>
            </a:r>
            <a:endParaRPr lang="en-IN" sz="1050" b="1" u="sng" dirty="0">
              <a:solidFill>
                <a:srgbClr val="1F3864"/>
              </a:solidFill>
              <a:latin typeface="Calibri"/>
              <a:cs typeface="Calibri"/>
            </a:endParaRPr>
          </a:p>
        </p:txBody>
      </p:sp>
      <p:sp>
        <p:nvSpPr>
          <p:cNvPr id="5" name="TextBox 4">
            <a:extLst>
              <a:ext uri="{FF2B5EF4-FFF2-40B4-BE49-F238E27FC236}">
                <a16:creationId xmlns:a16="http://schemas.microsoft.com/office/drawing/2014/main" id="{50DDD205-4F8C-67F6-6FFF-5C9B31B43F1B}"/>
              </a:ext>
            </a:extLst>
          </p:cNvPr>
          <p:cNvSpPr txBox="1"/>
          <p:nvPr/>
        </p:nvSpPr>
        <p:spPr>
          <a:xfrm>
            <a:off x="10306974" y="1481580"/>
            <a:ext cx="1819922" cy="830997"/>
          </a:xfrm>
          <a:prstGeom prst="rect">
            <a:avLst/>
          </a:prstGeom>
          <a:noFill/>
        </p:spPr>
        <p:txBody>
          <a:bodyPr wrap="square" rtlCol="0">
            <a:spAutoFit/>
          </a:bodyPr>
          <a:lstStyle/>
          <a:p>
            <a:pPr algn="ctr"/>
            <a:r>
              <a:rPr lang="en-US" sz="2400" b="1" u="sng" dirty="0">
                <a:solidFill>
                  <a:srgbClr val="1F3864"/>
                </a:solidFill>
                <a:latin typeface="Calibri"/>
                <a:cs typeface="Calibri"/>
              </a:rPr>
              <a:t>Tableau</a:t>
            </a:r>
          </a:p>
          <a:p>
            <a:pPr algn="ctr"/>
            <a:r>
              <a:rPr lang="en-US" sz="2400" b="1" u="sng" dirty="0">
                <a:solidFill>
                  <a:srgbClr val="1F3864"/>
                </a:solidFill>
                <a:latin typeface="Calibri"/>
                <a:cs typeface="Calibri"/>
              </a:rPr>
              <a:t>Visualization</a:t>
            </a:r>
            <a:endParaRPr lang="en-IN" sz="2400" b="1" u="sng" dirty="0">
              <a:solidFill>
                <a:srgbClr val="1F3864"/>
              </a:solidFill>
              <a:latin typeface="Calibri"/>
              <a:cs typeface="Calibri"/>
            </a:endParaRPr>
          </a:p>
        </p:txBody>
      </p:sp>
      <p:sp>
        <p:nvSpPr>
          <p:cNvPr id="6" name="TextBox 5">
            <a:extLst>
              <a:ext uri="{FF2B5EF4-FFF2-40B4-BE49-F238E27FC236}">
                <a16:creationId xmlns:a16="http://schemas.microsoft.com/office/drawing/2014/main" id="{8EB1C25C-0A7E-A7AC-7D61-E18552A067C9}"/>
              </a:ext>
            </a:extLst>
          </p:cNvPr>
          <p:cNvSpPr txBox="1"/>
          <p:nvPr/>
        </p:nvSpPr>
        <p:spPr>
          <a:xfrm>
            <a:off x="506027" y="2130641"/>
            <a:ext cx="3346882" cy="461665"/>
          </a:xfrm>
          <a:prstGeom prst="rect">
            <a:avLst/>
          </a:prstGeom>
          <a:noFill/>
        </p:spPr>
        <p:txBody>
          <a:bodyPr wrap="square" rtlCol="0">
            <a:spAutoFit/>
          </a:bodyPr>
          <a:lstStyle/>
          <a:p>
            <a:r>
              <a:rPr lang="en-US" sz="2400" b="1" dirty="0">
                <a:solidFill>
                  <a:srgbClr val="1F3864"/>
                </a:solidFill>
                <a:latin typeface="Calibri"/>
                <a:cs typeface="Calibri"/>
              </a:rPr>
              <a:t>Toys and Games Dataset</a:t>
            </a:r>
            <a:endParaRPr lang="en-IN" sz="2400" b="1" dirty="0">
              <a:solidFill>
                <a:srgbClr val="1F3864"/>
              </a:solidFill>
              <a:latin typeface="Calibri"/>
              <a:cs typeface="Calibri"/>
            </a:endParaRPr>
          </a:p>
        </p:txBody>
      </p:sp>
      <p:sp>
        <p:nvSpPr>
          <p:cNvPr id="7" name="TextBox 6">
            <a:extLst>
              <a:ext uri="{FF2B5EF4-FFF2-40B4-BE49-F238E27FC236}">
                <a16:creationId xmlns:a16="http://schemas.microsoft.com/office/drawing/2014/main" id="{7DDD0AC3-A4BB-E319-1CD0-B4F53AF5413E}"/>
              </a:ext>
            </a:extLst>
          </p:cNvPr>
          <p:cNvSpPr txBox="1"/>
          <p:nvPr/>
        </p:nvSpPr>
        <p:spPr>
          <a:xfrm>
            <a:off x="506027" y="4250511"/>
            <a:ext cx="1899822" cy="461665"/>
          </a:xfrm>
          <a:prstGeom prst="rect">
            <a:avLst/>
          </a:prstGeom>
          <a:noFill/>
        </p:spPr>
        <p:txBody>
          <a:bodyPr wrap="square" rtlCol="0">
            <a:spAutoFit/>
          </a:bodyPr>
          <a:lstStyle/>
          <a:p>
            <a:r>
              <a:rPr lang="en-US" sz="2400" b="1" dirty="0">
                <a:solidFill>
                  <a:srgbClr val="1F3864"/>
                </a:solidFill>
                <a:latin typeface="Calibri"/>
                <a:cs typeface="Calibri"/>
              </a:rPr>
              <a:t>Baby Dataset</a:t>
            </a:r>
            <a:endParaRPr lang="en-IN" sz="2400" b="1" dirty="0">
              <a:solidFill>
                <a:srgbClr val="1F3864"/>
              </a:solidFill>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415650" y="299767"/>
            <a:ext cx="11360700" cy="7635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Font typeface="Arial"/>
              <a:buNone/>
            </a:pPr>
            <a:r>
              <a:rPr lang="en-US" sz="4200" b="1">
                <a:solidFill>
                  <a:srgbClr val="1F3864"/>
                </a:solidFill>
                <a:latin typeface="Calibri"/>
                <a:ea typeface="Calibri"/>
                <a:cs typeface="Calibri"/>
                <a:sym typeface="Calibri"/>
              </a:rPr>
              <a:t>DATA PRE-ANALYSIS</a:t>
            </a:r>
            <a:endParaRPr sz="4200" b="1">
              <a:solidFill>
                <a:srgbClr val="1F3864"/>
              </a:solidFill>
              <a:latin typeface="Calibri"/>
              <a:ea typeface="Calibri"/>
              <a:cs typeface="Calibri"/>
              <a:sym typeface="Calibri"/>
            </a:endParaRPr>
          </a:p>
        </p:txBody>
      </p:sp>
      <p:sp>
        <p:nvSpPr>
          <p:cNvPr id="139" name="Google Shape;139;p6"/>
          <p:cNvSpPr txBox="1"/>
          <p:nvPr/>
        </p:nvSpPr>
        <p:spPr>
          <a:xfrm>
            <a:off x="931975" y="1992927"/>
            <a:ext cx="10064400" cy="1939500"/>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Clr>
                <a:srgbClr val="1F3864"/>
              </a:buClr>
              <a:buSzPts val="2400"/>
              <a:buFont typeface="Calibri"/>
              <a:buChar char="●"/>
            </a:pPr>
            <a:r>
              <a:rPr lang="en-US" sz="2400" i="0" u="none" strike="noStrike" cap="none" dirty="0">
                <a:solidFill>
                  <a:srgbClr val="1F3864"/>
                </a:solidFill>
                <a:latin typeface="Calibri"/>
                <a:ea typeface="Calibri"/>
                <a:cs typeface="Calibri"/>
                <a:sym typeface="Calibri"/>
              </a:rPr>
              <a:t>Understanding the data and data size</a:t>
            </a:r>
            <a:br>
              <a:rPr lang="en-US" sz="2400" i="0" u="none" strike="noStrike" cap="none" dirty="0">
                <a:solidFill>
                  <a:srgbClr val="1F3864"/>
                </a:solidFill>
                <a:latin typeface="Calibri"/>
                <a:ea typeface="Calibri"/>
                <a:cs typeface="Calibri"/>
                <a:sym typeface="Calibri"/>
              </a:rPr>
            </a:br>
            <a:r>
              <a:rPr lang="en-US" sz="2400" b="1" i="0" u="none" strike="noStrike" cap="none" dirty="0">
                <a:solidFill>
                  <a:srgbClr val="1F3864"/>
                </a:solidFill>
                <a:latin typeface="Calibri"/>
                <a:ea typeface="Calibri"/>
                <a:cs typeface="Calibri"/>
                <a:sym typeface="Calibri"/>
              </a:rPr>
              <a:t>Toys &amp; games: 1,67,597 of reviews  </a:t>
            </a:r>
            <a:br>
              <a:rPr lang="en-US" sz="2400" b="1" i="0" u="none" strike="noStrike" cap="none" dirty="0">
                <a:solidFill>
                  <a:srgbClr val="1F3864"/>
                </a:solidFill>
                <a:latin typeface="Calibri"/>
                <a:ea typeface="Calibri"/>
                <a:cs typeface="Calibri"/>
                <a:sym typeface="Calibri"/>
              </a:rPr>
            </a:br>
            <a:r>
              <a:rPr lang="en-US" sz="2400" b="1" i="0" u="none" strike="noStrike" cap="none" dirty="0">
                <a:solidFill>
                  <a:srgbClr val="1F3864"/>
                </a:solidFill>
                <a:latin typeface="Calibri"/>
                <a:ea typeface="Calibri"/>
                <a:cs typeface="Calibri"/>
                <a:sym typeface="Calibri"/>
              </a:rPr>
              <a:t>Baby: 1,60,792 of reviews</a:t>
            </a:r>
            <a:endParaRPr sz="2400" b="1" i="0" u="none" strike="noStrike" cap="none" dirty="0">
              <a:solidFill>
                <a:srgbClr val="1F3864"/>
              </a:solidFill>
              <a:latin typeface="Calibri"/>
              <a:ea typeface="Calibri"/>
              <a:cs typeface="Calibri"/>
              <a:sym typeface="Calibri"/>
            </a:endParaRPr>
          </a:p>
          <a:p>
            <a:pPr marL="0" marR="0" lvl="0" indent="0" algn="l" rtl="0">
              <a:spcBef>
                <a:spcPts val="0"/>
              </a:spcBef>
              <a:spcAft>
                <a:spcPts val="0"/>
              </a:spcAft>
              <a:buNone/>
            </a:pPr>
            <a:endParaRPr sz="2400" dirty="0">
              <a:solidFill>
                <a:srgbClr val="1F3864"/>
              </a:solidFill>
              <a:latin typeface="Calibri"/>
              <a:ea typeface="Calibri"/>
              <a:cs typeface="Calibri"/>
              <a:sym typeface="Calibri"/>
            </a:endParaRPr>
          </a:p>
          <a:p>
            <a:pPr marL="457200" marR="0" lvl="0" indent="-381000" algn="l" rtl="0">
              <a:spcBef>
                <a:spcPts val="0"/>
              </a:spcBef>
              <a:spcAft>
                <a:spcPts val="0"/>
              </a:spcAft>
              <a:buClr>
                <a:srgbClr val="1F3864"/>
              </a:buClr>
              <a:buSzPts val="2400"/>
              <a:buFont typeface="Calibri"/>
              <a:buChar char="●"/>
            </a:pPr>
            <a:r>
              <a:rPr lang="en-US" sz="2400" i="0" u="none" strike="noStrike" cap="none" dirty="0">
                <a:solidFill>
                  <a:srgbClr val="1F3864"/>
                </a:solidFill>
                <a:latin typeface="Calibri"/>
                <a:ea typeface="Calibri"/>
                <a:cs typeface="Calibri"/>
                <a:sym typeface="Calibri"/>
              </a:rPr>
              <a:t>Conversion of pd.DataFrame to .csv file (final data)</a:t>
            </a:r>
            <a:endParaRPr sz="2400" dirty="0">
              <a:solidFill>
                <a:srgbClr val="1F3864"/>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Shape 200"/>
        <p:cNvGrpSpPr/>
        <p:nvPr/>
      </p:nvGrpSpPr>
      <p:grpSpPr>
        <a:xfrm>
          <a:off x="0" y="0"/>
          <a:ext cx="0" cy="0"/>
          <a:chOff x="0" y="0"/>
          <a:chExt cx="0" cy="0"/>
        </a:xfrm>
      </p:grpSpPr>
      <p:sp>
        <p:nvSpPr>
          <p:cNvPr id="201" name="Google Shape;201;p16"/>
          <p:cNvSpPr txBox="1"/>
          <p:nvPr/>
        </p:nvSpPr>
        <p:spPr>
          <a:xfrm>
            <a:off x="559247" y="487961"/>
            <a:ext cx="101058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dirty="0">
                <a:solidFill>
                  <a:srgbClr val="1F3864"/>
                </a:solidFill>
                <a:latin typeface="Calibri"/>
                <a:ea typeface="Calibri"/>
                <a:cs typeface="Calibri"/>
                <a:sym typeface="Calibri"/>
              </a:rPr>
              <a:t>PROBLEM STATEMENT:- 1</a:t>
            </a:r>
            <a:endParaRPr sz="4800" dirty="0">
              <a:solidFill>
                <a:srgbClr val="1F3864"/>
              </a:solidFill>
              <a:latin typeface="Calibri"/>
              <a:ea typeface="Calibri"/>
              <a:cs typeface="Calibri"/>
              <a:sym typeface="Calibri"/>
            </a:endParaRPr>
          </a:p>
        </p:txBody>
      </p:sp>
      <p:pic>
        <p:nvPicPr>
          <p:cNvPr id="1026" name="Picture 2" descr="Image result for sentiment analysis logo">
            <a:extLst>
              <a:ext uri="{FF2B5EF4-FFF2-40B4-BE49-F238E27FC236}">
                <a16:creationId xmlns:a16="http://schemas.microsoft.com/office/drawing/2014/main" id="{3B1017FD-5614-E801-BF63-C4117B391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1567" y="3674375"/>
            <a:ext cx="2323480" cy="232348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204;p16">
            <a:extLst>
              <a:ext uri="{FF2B5EF4-FFF2-40B4-BE49-F238E27FC236}">
                <a16:creationId xmlns:a16="http://schemas.microsoft.com/office/drawing/2014/main" id="{D78744D1-8B58-FA4B-FC1B-87EE76C0203E}"/>
              </a:ext>
            </a:extLst>
          </p:cNvPr>
          <p:cNvSpPr txBox="1"/>
          <p:nvPr/>
        </p:nvSpPr>
        <p:spPr>
          <a:xfrm>
            <a:off x="772311" y="1859380"/>
            <a:ext cx="10105800" cy="1569620"/>
          </a:xfrm>
          <a:prstGeom prst="rect">
            <a:avLst/>
          </a:prstGeom>
          <a:noFill/>
          <a:ln>
            <a:noFill/>
          </a:ln>
        </p:spPr>
        <p:txBody>
          <a:bodyPr spcFirstLastPara="1" wrap="square" lIns="91425" tIns="45700" rIns="91425" bIns="45700" anchor="b" anchorCtr="0">
            <a:spAutoFit/>
          </a:bodyPr>
          <a:lstStyle/>
          <a:p>
            <a:pPr algn="just"/>
            <a:r>
              <a:rPr lang="en-US" sz="2400" dirty="0">
                <a:solidFill>
                  <a:srgbClr val="1F3864"/>
                </a:solidFill>
                <a:latin typeface="Calibri"/>
                <a:cs typeface="Calibri"/>
              </a:rPr>
              <a:t>Based on the ‘review text’ and ‘summary’ of the data, identify how a review can be classified into a particular category. How this will help in the customer retention?</a:t>
            </a:r>
            <a:endParaRPr lang="en-US" sz="2400" dirty="0">
              <a:cs typeface="Arial"/>
            </a:endParaRPr>
          </a:p>
          <a:p>
            <a:pPr marL="0" marR="0" lvl="0" indent="0" algn="l" rtl="0">
              <a:spcBef>
                <a:spcPts val="0"/>
              </a:spcBef>
              <a:spcAft>
                <a:spcPts val="0"/>
              </a:spcAft>
              <a:buNone/>
            </a:pPr>
            <a:endParaRPr sz="2400" b="1" dirty="0">
              <a:solidFill>
                <a:srgbClr val="1F3864"/>
              </a:solidFill>
              <a:latin typeface="Calibri"/>
              <a:ea typeface="Calibri"/>
              <a:cs typeface="Calibri"/>
              <a:sym typeface="Calibri"/>
            </a:endParaRPr>
          </a:p>
        </p:txBody>
      </p:sp>
    </p:spTree>
    <p:extLst>
      <p:ext uri="{BB962C8B-B14F-4D97-AF65-F5344CB8AC3E}">
        <p14:creationId xmlns:p14="http://schemas.microsoft.com/office/powerpoint/2010/main" val="317398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179"/>
        <p:cNvGrpSpPr/>
        <p:nvPr/>
      </p:nvGrpSpPr>
      <p:grpSpPr>
        <a:xfrm>
          <a:off x="0" y="0"/>
          <a:ext cx="0" cy="0"/>
          <a:chOff x="0" y="0"/>
          <a:chExt cx="0" cy="0"/>
        </a:xfrm>
      </p:grpSpPr>
      <p:sp>
        <p:nvSpPr>
          <p:cNvPr id="180" name="Google Shape;180;p14"/>
          <p:cNvSpPr txBox="1"/>
          <p:nvPr/>
        </p:nvSpPr>
        <p:spPr>
          <a:xfrm>
            <a:off x="331500" y="207675"/>
            <a:ext cx="99870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200" b="1" dirty="0">
                <a:solidFill>
                  <a:srgbClr val="1F3864"/>
                </a:solidFill>
                <a:latin typeface="Calibri"/>
                <a:ea typeface="Calibri"/>
                <a:cs typeface="Calibri"/>
                <a:sym typeface="Calibri"/>
              </a:rPr>
              <a:t>METHODOLOGY: Sentiment Analysis </a:t>
            </a:r>
            <a:endParaRPr sz="4200" dirty="0">
              <a:solidFill>
                <a:srgbClr val="1F3864"/>
              </a:solidFill>
              <a:latin typeface="Calibri"/>
              <a:ea typeface="Calibri"/>
              <a:cs typeface="Calibri"/>
              <a:sym typeface="Calibri"/>
            </a:endParaRPr>
          </a:p>
        </p:txBody>
      </p:sp>
      <p:sp>
        <p:nvSpPr>
          <p:cNvPr id="181" name="Google Shape;181;p14"/>
          <p:cNvSpPr txBox="1"/>
          <p:nvPr/>
        </p:nvSpPr>
        <p:spPr>
          <a:xfrm>
            <a:off x="1386118" y="2288400"/>
            <a:ext cx="2280741" cy="252057"/>
          </a:xfrm>
          <a:prstGeom prst="rect">
            <a:avLst/>
          </a:prstGeom>
          <a:noFill/>
          <a:ln>
            <a:noFill/>
          </a:ln>
        </p:spPr>
        <p:txBody>
          <a:bodyPr spcFirstLastPara="1" wrap="square" lIns="45700" tIns="22850" rIns="45700" bIns="22850" anchor="t" anchorCtr="0">
            <a:spAutoFit/>
          </a:bodyPr>
          <a:lstStyle/>
          <a:p>
            <a:pPr marL="0" marR="0" lvl="0" indent="0" algn="r" rtl="0">
              <a:lnSpc>
                <a:spcPct val="145833"/>
              </a:lnSpc>
              <a:spcBef>
                <a:spcPts val="0"/>
              </a:spcBef>
              <a:spcAft>
                <a:spcPts val="0"/>
              </a:spcAft>
              <a:buClr>
                <a:schemeClr val="dk1"/>
              </a:buClr>
              <a:buSzPts val="1200"/>
              <a:buFont typeface="Arial"/>
              <a:buNone/>
            </a:pPr>
            <a:r>
              <a:rPr lang="en-US" sz="1200">
                <a:solidFill>
                  <a:schemeClr val="dk1"/>
                </a:solidFill>
                <a:latin typeface="Lato Light"/>
                <a:ea typeface="Lato Light"/>
                <a:cs typeface="Lato Light"/>
                <a:sym typeface="Lato Light"/>
              </a:rPr>
              <a:t>.</a:t>
            </a:r>
            <a:endParaRPr/>
          </a:p>
        </p:txBody>
      </p:sp>
      <p:sp>
        <p:nvSpPr>
          <p:cNvPr id="182" name="Google Shape;182;p14"/>
          <p:cNvSpPr/>
          <p:nvPr/>
        </p:nvSpPr>
        <p:spPr>
          <a:xfrm>
            <a:off x="1020171" y="3254548"/>
            <a:ext cx="1691100" cy="1691700"/>
          </a:xfrm>
          <a:prstGeom prst="chevron">
            <a:avLst>
              <a:gd name="adj" fmla="val 50000"/>
            </a:avLst>
          </a:prstGeom>
          <a:solidFill>
            <a:srgbClr val="CFE2F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3" name="Google Shape;183;p14"/>
          <p:cNvSpPr/>
          <p:nvPr/>
        </p:nvSpPr>
        <p:spPr>
          <a:xfrm>
            <a:off x="3067967" y="2771177"/>
            <a:ext cx="1866300" cy="2175300"/>
          </a:xfrm>
          <a:prstGeom prst="chevron">
            <a:avLst>
              <a:gd name="adj" fmla="val 50000"/>
            </a:avLst>
          </a:prstGeom>
          <a:solidFill>
            <a:srgbClr val="6FA8D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4" name="Google Shape;184;p14"/>
          <p:cNvSpPr/>
          <p:nvPr/>
        </p:nvSpPr>
        <p:spPr>
          <a:xfrm>
            <a:off x="5290816" y="2287732"/>
            <a:ext cx="1866300" cy="2658600"/>
          </a:xfrm>
          <a:prstGeom prst="chevron">
            <a:avLst>
              <a:gd name="adj" fmla="val 50000"/>
            </a:avLst>
          </a:prstGeom>
          <a:solidFill>
            <a:srgbClr val="3D85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5" name="Google Shape;185;p14"/>
          <p:cNvSpPr/>
          <p:nvPr/>
        </p:nvSpPr>
        <p:spPr>
          <a:xfrm>
            <a:off x="7513664" y="2046121"/>
            <a:ext cx="1866300" cy="2900100"/>
          </a:xfrm>
          <a:prstGeom prst="chevron">
            <a:avLst>
              <a:gd name="adj" fmla="val 50000"/>
            </a:avLst>
          </a:prstGeom>
          <a:solidFill>
            <a:srgbClr val="0B539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6" name="Google Shape;186;p14"/>
          <p:cNvSpPr/>
          <p:nvPr/>
        </p:nvSpPr>
        <p:spPr>
          <a:xfrm>
            <a:off x="9736510" y="1683593"/>
            <a:ext cx="1866300" cy="3262800"/>
          </a:xfrm>
          <a:prstGeom prst="chevron">
            <a:avLst>
              <a:gd name="adj" fmla="val 50000"/>
            </a:avLst>
          </a:prstGeom>
          <a:solidFill>
            <a:srgbClr val="07376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187" name="Google Shape;187;p14"/>
          <p:cNvSpPr txBox="1"/>
          <p:nvPr/>
        </p:nvSpPr>
        <p:spPr>
          <a:xfrm>
            <a:off x="1946082" y="3882275"/>
            <a:ext cx="423900" cy="43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dirty="0">
                <a:solidFill>
                  <a:srgbClr val="FFFFFF"/>
                </a:solidFill>
                <a:latin typeface="Calibri"/>
                <a:ea typeface="Calibri"/>
                <a:cs typeface="Calibri"/>
                <a:sym typeface="Calibri"/>
              </a:rPr>
              <a:t>1</a:t>
            </a:r>
            <a:endParaRPr sz="2400" b="1" dirty="0">
              <a:latin typeface="Calibri"/>
              <a:ea typeface="Calibri"/>
              <a:cs typeface="Calibri"/>
              <a:sym typeface="Calibri"/>
            </a:endParaRPr>
          </a:p>
        </p:txBody>
      </p:sp>
      <p:sp>
        <p:nvSpPr>
          <p:cNvPr id="188" name="Google Shape;188;p14"/>
          <p:cNvSpPr txBox="1"/>
          <p:nvPr/>
        </p:nvSpPr>
        <p:spPr>
          <a:xfrm>
            <a:off x="3705512" y="3639122"/>
            <a:ext cx="1340400" cy="43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FFFFFF"/>
                </a:solidFill>
                <a:latin typeface="Calibri"/>
                <a:ea typeface="Calibri"/>
                <a:cs typeface="Calibri"/>
                <a:sym typeface="Calibri"/>
              </a:rPr>
              <a:t>2</a:t>
            </a:r>
            <a:endParaRPr sz="2400" b="1">
              <a:latin typeface="Calibri"/>
              <a:ea typeface="Calibri"/>
              <a:cs typeface="Calibri"/>
              <a:sym typeface="Calibri"/>
            </a:endParaRPr>
          </a:p>
        </p:txBody>
      </p:sp>
      <p:sp>
        <p:nvSpPr>
          <p:cNvPr id="189" name="Google Shape;189;p14"/>
          <p:cNvSpPr txBox="1"/>
          <p:nvPr/>
        </p:nvSpPr>
        <p:spPr>
          <a:xfrm>
            <a:off x="5952908" y="3397436"/>
            <a:ext cx="1340400" cy="43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FFFFFF"/>
                </a:solidFill>
                <a:latin typeface="Calibri"/>
                <a:ea typeface="Calibri"/>
                <a:cs typeface="Calibri"/>
                <a:sym typeface="Calibri"/>
              </a:rPr>
              <a:t>3</a:t>
            </a:r>
            <a:endParaRPr sz="2400" b="1">
              <a:latin typeface="Calibri"/>
              <a:ea typeface="Calibri"/>
              <a:cs typeface="Calibri"/>
              <a:sym typeface="Calibri"/>
            </a:endParaRPr>
          </a:p>
        </p:txBody>
      </p:sp>
      <p:sp>
        <p:nvSpPr>
          <p:cNvPr id="190" name="Google Shape;190;p14"/>
          <p:cNvSpPr txBox="1"/>
          <p:nvPr/>
        </p:nvSpPr>
        <p:spPr>
          <a:xfrm>
            <a:off x="10404058" y="3137274"/>
            <a:ext cx="1340400" cy="43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FFFFFF"/>
                </a:solidFill>
                <a:latin typeface="Calibri"/>
                <a:ea typeface="Calibri"/>
                <a:cs typeface="Calibri"/>
                <a:sym typeface="Calibri"/>
              </a:rPr>
              <a:t>5</a:t>
            </a:r>
            <a:endParaRPr sz="2400">
              <a:latin typeface="Calibri"/>
              <a:ea typeface="Calibri"/>
              <a:cs typeface="Calibri"/>
              <a:sym typeface="Calibri"/>
            </a:endParaRPr>
          </a:p>
        </p:txBody>
      </p:sp>
      <p:sp>
        <p:nvSpPr>
          <p:cNvPr id="191" name="Google Shape;191;p14"/>
          <p:cNvSpPr txBox="1"/>
          <p:nvPr/>
        </p:nvSpPr>
        <p:spPr>
          <a:xfrm>
            <a:off x="543050" y="5188032"/>
            <a:ext cx="1731900" cy="41580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2400" b="1">
                <a:solidFill>
                  <a:srgbClr val="1F3864"/>
                </a:solidFill>
                <a:latin typeface="Calibri"/>
                <a:ea typeface="Calibri"/>
                <a:cs typeface="Calibri"/>
                <a:sym typeface="Calibri"/>
              </a:rPr>
              <a:t>Data collection</a:t>
            </a:r>
            <a:endParaRPr sz="2400">
              <a:solidFill>
                <a:srgbClr val="1F3864"/>
              </a:solidFill>
              <a:latin typeface="Calibri"/>
              <a:ea typeface="Calibri"/>
              <a:cs typeface="Calibri"/>
              <a:sym typeface="Calibri"/>
            </a:endParaRPr>
          </a:p>
        </p:txBody>
      </p:sp>
      <p:sp>
        <p:nvSpPr>
          <p:cNvPr id="192" name="Google Shape;192;p14"/>
          <p:cNvSpPr txBox="1"/>
          <p:nvPr/>
        </p:nvSpPr>
        <p:spPr>
          <a:xfrm>
            <a:off x="2885177" y="5188032"/>
            <a:ext cx="1731900" cy="41580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2400" b="1">
                <a:solidFill>
                  <a:srgbClr val="1F3864"/>
                </a:solidFill>
                <a:latin typeface="Calibri"/>
                <a:ea typeface="Calibri"/>
                <a:cs typeface="Calibri"/>
                <a:sym typeface="Calibri"/>
              </a:rPr>
              <a:t>Text preparation</a:t>
            </a:r>
            <a:endParaRPr sz="2400">
              <a:solidFill>
                <a:srgbClr val="1F3864"/>
              </a:solidFill>
              <a:latin typeface="Calibri"/>
              <a:ea typeface="Calibri"/>
              <a:cs typeface="Calibri"/>
              <a:sym typeface="Calibri"/>
            </a:endParaRPr>
          </a:p>
        </p:txBody>
      </p:sp>
      <p:sp>
        <p:nvSpPr>
          <p:cNvPr id="193" name="Google Shape;193;p14"/>
          <p:cNvSpPr txBox="1"/>
          <p:nvPr/>
        </p:nvSpPr>
        <p:spPr>
          <a:xfrm>
            <a:off x="5227304" y="5188032"/>
            <a:ext cx="1731900" cy="41580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2400" b="1">
                <a:solidFill>
                  <a:srgbClr val="1F3864"/>
                </a:solidFill>
                <a:latin typeface="Calibri"/>
                <a:ea typeface="Calibri"/>
                <a:cs typeface="Calibri"/>
                <a:sym typeface="Calibri"/>
              </a:rPr>
              <a:t>Sentiment Detection</a:t>
            </a:r>
            <a:endParaRPr sz="2400">
              <a:solidFill>
                <a:srgbClr val="1F3864"/>
              </a:solidFill>
              <a:latin typeface="Calibri"/>
              <a:ea typeface="Calibri"/>
              <a:cs typeface="Calibri"/>
              <a:sym typeface="Calibri"/>
            </a:endParaRPr>
          </a:p>
        </p:txBody>
      </p:sp>
      <p:sp>
        <p:nvSpPr>
          <p:cNvPr id="194" name="Google Shape;194;p14"/>
          <p:cNvSpPr txBox="1"/>
          <p:nvPr/>
        </p:nvSpPr>
        <p:spPr>
          <a:xfrm>
            <a:off x="7569425" y="5188000"/>
            <a:ext cx="1866300" cy="127140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2400" b="1">
                <a:solidFill>
                  <a:srgbClr val="1F3864"/>
                </a:solidFill>
                <a:latin typeface="Calibri"/>
                <a:ea typeface="Calibri"/>
                <a:cs typeface="Calibri"/>
                <a:sym typeface="Calibri"/>
              </a:rPr>
              <a:t>Sentiment Classification</a:t>
            </a:r>
            <a:endParaRPr sz="2400">
              <a:solidFill>
                <a:srgbClr val="1F3864"/>
              </a:solidFill>
              <a:latin typeface="Calibri"/>
              <a:ea typeface="Calibri"/>
              <a:cs typeface="Calibri"/>
              <a:sym typeface="Calibri"/>
            </a:endParaRPr>
          </a:p>
        </p:txBody>
      </p:sp>
      <p:sp>
        <p:nvSpPr>
          <p:cNvPr id="195" name="Google Shape;195;p14"/>
          <p:cNvSpPr txBox="1"/>
          <p:nvPr/>
        </p:nvSpPr>
        <p:spPr>
          <a:xfrm>
            <a:off x="9911549" y="5188025"/>
            <a:ext cx="1866300" cy="415800"/>
          </a:xfrm>
          <a:prstGeom prst="rect">
            <a:avLst/>
          </a:prstGeom>
          <a:noFill/>
          <a:ln>
            <a:noFill/>
          </a:ln>
        </p:spPr>
        <p:txBody>
          <a:bodyPr spcFirstLastPara="1" wrap="square" lIns="91425" tIns="45700" rIns="91425" bIns="45700" anchor="t" anchorCtr="0">
            <a:noAutofit/>
          </a:bodyPr>
          <a:lstStyle/>
          <a:p>
            <a:pPr marL="0" marR="0" lvl="0" indent="0" algn="ctr" rtl="0">
              <a:lnSpc>
                <a:spcPct val="110000"/>
              </a:lnSpc>
              <a:spcBef>
                <a:spcPts val="0"/>
              </a:spcBef>
              <a:spcAft>
                <a:spcPts val="0"/>
              </a:spcAft>
              <a:buNone/>
            </a:pPr>
            <a:r>
              <a:rPr lang="en-US" sz="2400" b="1">
                <a:solidFill>
                  <a:srgbClr val="1F3864"/>
                </a:solidFill>
                <a:latin typeface="Calibri"/>
                <a:ea typeface="Calibri"/>
                <a:cs typeface="Calibri"/>
                <a:sym typeface="Calibri"/>
              </a:rPr>
              <a:t>Presentation of Output</a:t>
            </a:r>
            <a:endParaRPr sz="2400">
              <a:solidFill>
                <a:srgbClr val="1F3864"/>
              </a:solidFill>
              <a:latin typeface="Calibri"/>
              <a:ea typeface="Calibri"/>
              <a:cs typeface="Calibri"/>
              <a:sym typeface="Calibri"/>
            </a:endParaRPr>
          </a:p>
        </p:txBody>
      </p:sp>
      <p:sp>
        <p:nvSpPr>
          <p:cNvPr id="196" name="Google Shape;196;p14"/>
          <p:cNvSpPr txBox="1"/>
          <p:nvPr/>
        </p:nvSpPr>
        <p:spPr>
          <a:xfrm>
            <a:off x="8636732" y="3250618"/>
            <a:ext cx="423900" cy="439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1">
                <a:solidFill>
                  <a:srgbClr val="FFFFFF"/>
                </a:solidFill>
                <a:latin typeface="Calibri"/>
                <a:ea typeface="Calibri"/>
                <a:cs typeface="Calibri"/>
                <a:sym typeface="Calibri"/>
              </a:rPr>
              <a:t>4</a:t>
            </a:r>
            <a:endParaRPr sz="2400"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200"/>
        <p:cNvGrpSpPr/>
        <p:nvPr/>
      </p:nvGrpSpPr>
      <p:grpSpPr>
        <a:xfrm>
          <a:off x="0" y="0"/>
          <a:ext cx="0" cy="0"/>
          <a:chOff x="0" y="0"/>
          <a:chExt cx="0" cy="0"/>
        </a:xfrm>
      </p:grpSpPr>
      <p:sp>
        <p:nvSpPr>
          <p:cNvPr id="201" name="Google Shape;201;p16"/>
          <p:cNvSpPr txBox="1"/>
          <p:nvPr/>
        </p:nvSpPr>
        <p:spPr>
          <a:xfrm>
            <a:off x="296600" y="264225"/>
            <a:ext cx="101058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200" b="1" dirty="0">
                <a:solidFill>
                  <a:srgbClr val="1F3864"/>
                </a:solidFill>
                <a:latin typeface="Calibri"/>
                <a:ea typeface="Calibri"/>
                <a:cs typeface="Calibri"/>
                <a:sym typeface="Calibri"/>
              </a:rPr>
              <a:t>DATA OPTIMIZATION &amp; TEXT CLEANING</a:t>
            </a:r>
            <a:endParaRPr sz="4200" dirty="0">
              <a:solidFill>
                <a:srgbClr val="1F3864"/>
              </a:solidFill>
              <a:latin typeface="Calibri"/>
              <a:ea typeface="Calibri"/>
              <a:cs typeface="Calibri"/>
              <a:sym typeface="Calibri"/>
            </a:endParaRPr>
          </a:p>
        </p:txBody>
      </p:sp>
      <p:sp>
        <p:nvSpPr>
          <p:cNvPr id="202" name="Google Shape;202;p16"/>
          <p:cNvSpPr txBox="1"/>
          <p:nvPr/>
        </p:nvSpPr>
        <p:spPr>
          <a:xfrm>
            <a:off x="1809697" y="2713192"/>
            <a:ext cx="4104600" cy="46170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2400" b="1" dirty="0">
                <a:solidFill>
                  <a:srgbClr val="1F3864"/>
                </a:solidFill>
                <a:latin typeface="Calibri"/>
                <a:ea typeface="Calibri"/>
                <a:cs typeface="Calibri"/>
                <a:sym typeface="Calibri"/>
              </a:rPr>
              <a:t>NLP Pipeline</a:t>
            </a:r>
            <a:endParaRPr sz="2400" b="1" dirty="0">
              <a:solidFill>
                <a:srgbClr val="1F3864"/>
              </a:solidFill>
              <a:latin typeface="Calibri"/>
              <a:ea typeface="Calibri"/>
              <a:cs typeface="Calibri"/>
              <a:sym typeface="Calibri"/>
            </a:endParaRPr>
          </a:p>
        </p:txBody>
      </p:sp>
      <p:sp>
        <p:nvSpPr>
          <p:cNvPr id="203" name="Google Shape;203;p16"/>
          <p:cNvSpPr/>
          <p:nvPr/>
        </p:nvSpPr>
        <p:spPr>
          <a:xfrm>
            <a:off x="954981" y="1423434"/>
            <a:ext cx="714900" cy="7149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204" name="Google Shape;204;p16"/>
          <p:cNvSpPr txBox="1"/>
          <p:nvPr/>
        </p:nvSpPr>
        <p:spPr>
          <a:xfrm>
            <a:off x="1737625" y="1432792"/>
            <a:ext cx="8182500" cy="46170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2400" b="1" dirty="0">
                <a:solidFill>
                  <a:srgbClr val="1F3864"/>
                </a:solidFill>
                <a:latin typeface="Calibri"/>
                <a:ea typeface="Calibri"/>
                <a:cs typeface="Calibri"/>
                <a:sym typeface="Calibri"/>
              </a:rPr>
              <a:t>Concatenation of ’review text’ and ’summary’</a:t>
            </a:r>
            <a:endParaRPr sz="2400" b="1" dirty="0">
              <a:solidFill>
                <a:srgbClr val="1F3864"/>
              </a:solidFill>
              <a:latin typeface="Calibri"/>
              <a:ea typeface="Calibri"/>
              <a:cs typeface="Calibri"/>
              <a:sym typeface="Calibri"/>
            </a:endParaRPr>
          </a:p>
        </p:txBody>
      </p:sp>
      <p:sp>
        <p:nvSpPr>
          <p:cNvPr id="205" name="Google Shape;205;p16"/>
          <p:cNvSpPr txBox="1"/>
          <p:nvPr/>
        </p:nvSpPr>
        <p:spPr>
          <a:xfrm>
            <a:off x="1780303" y="1795785"/>
            <a:ext cx="8936700" cy="415500"/>
          </a:xfrm>
          <a:prstGeom prst="rect">
            <a:avLst/>
          </a:prstGeom>
          <a:noFill/>
          <a:ln>
            <a:noFill/>
          </a:ln>
        </p:spPr>
        <p:txBody>
          <a:bodyPr spcFirstLastPara="1" wrap="square" lIns="45700" tIns="22850" rIns="45700" bIns="22850" anchor="t" anchorCtr="0">
            <a:spAutoFit/>
          </a:bodyPr>
          <a:lstStyle/>
          <a:p>
            <a:pPr marL="0" marR="0" lvl="0" indent="0" algn="l" rtl="0">
              <a:lnSpc>
                <a:spcPct val="109375"/>
              </a:lnSpc>
              <a:spcBef>
                <a:spcPts val="0"/>
              </a:spcBef>
              <a:spcAft>
                <a:spcPts val="0"/>
              </a:spcAft>
              <a:buClr>
                <a:schemeClr val="dk1"/>
              </a:buClr>
              <a:buSzPts val="1600"/>
              <a:buFont typeface="Arial"/>
              <a:buNone/>
            </a:pPr>
            <a:r>
              <a:rPr lang="en-US" sz="2400" dirty="0">
                <a:solidFill>
                  <a:srgbClr val="1F3864"/>
                </a:solidFill>
                <a:latin typeface="Calibri"/>
                <a:ea typeface="Calibri"/>
                <a:cs typeface="Calibri"/>
                <a:sym typeface="Calibri"/>
              </a:rPr>
              <a:t>Concatenate Review and Summary columns as ‘reviewtext’ column</a:t>
            </a:r>
            <a:endParaRPr sz="2400" dirty="0">
              <a:solidFill>
                <a:srgbClr val="1F3864"/>
              </a:solidFill>
              <a:latin typeface="Calibri"/>
              <a:ea typeface="Calibri"/>
              <a:cs typeface="Calibri"/>
              <a:sym typeface="Calibri"/>
            </a:endParaRPr>
          </a:p>
        </p:txBody>
      </p:sp>
      <p:sp>
        <p:nvSpPr>
          <p:cNvPr id="206" name="Google Shape;206;p16"/>
          <p:cNvSpPr/>
          <p:nvPr/>
        </p:nvSpPr>
        <p:spPr>
          <a:xfrm>
            <a:off x="1136331" y="1603819"/>
            <a:ext cx="352172" cy="350026"/>
          </a:xfrm>
          <a:custGeom>
            <a:avLst/>
            <a:gdLst/>
            <a:ahLst/>
            <a:cxnLst/>
            <a:rect l="l" t="t" r="r" b="b"/>
            <a:pathLst>
              <a:path w="796" h="793" extrusionOk="0">
                <a:moveTo>
                  <a:pt x="643" y="721"/>
                </a:moveTo>
                <a:lnTo>
                  <a:pt x="556" y="721"/>
                </a:lnTo>
                <a:lnTo>
                  <a:pt x="556" y="553"/>
                </a:lnTo>
                <a:cubicBezTo>
                  <a:pt x="556" y="547"/>
                  <a:pt x="550" y="542"/>
                  <a:pt x="544" y="542"/>
                </a:cubicBezTo>
                <a:cubicBezTo>
                  <a:pt x="537" y="542"/>
                  <a:pt x="532" y="547"/>
                  <a:pt x="532" y="553"/>
                </a:cubicBezTo>
                <a:lnTo>
                  <a:pt x="532" y="721"/>
                </a:lnTo>
                <a:lnTo>
                  <a:pt x="377" y="721"/>
                </a:lnTo>
                <a:lnTo>
                  <a:pt x="377" y="417"/>
                </a:lnTo>
                <a:lnTo>
                  <a:pt x="431" y="409"/>
                </a:lnTo>
                <a:cubicBezTo>
                  <a:pt x="434" y="408"/>
                  <a:pt x="437" y="406"/>
                  <a:pt x="439" y="403"/>
                </a:cubicBezTo>
                <a:lnTo>
                  <a:pt x="456" y="375"/>
                </a:lnTo>
                <a:lnTo>
                  <a:pt x="502" y="434"/>
                </a:lnTo>
                <a:cubicBezTo>
                  <a:pt x="496" y="443"/>
                  <a:pt x="491" y="454"/>
                  <a:pt x="491" y="465"/>
                </a:cubicBezTo>
                <a:cubicBezTo>
                  <a:pt x="491" y="494"/>
                  <a:pt x="515" y="517"/>
                  <a:pt x="544" y="517"/>
                </a:cubicBezTo>
                <a:cubicBezTo>
                  <a:pt x="572" y="517"/>
                  <a:pt x="596" y="494"/>
                  <a:pt x="596" y="465"/>
                </a:cubicBezTo>
                <a:cubicBezTo>
                  <a:pt x="596" y="463"/>
                  <a:pt x="595" y="461"/>
                  <a:pt x="595" y="458"/>
                </a:cubicBezTo>
                <a:lnTo>
                  <a:pt x="643" y="439"/>
                </a:lnTo>
                <a:lnTo>
                  <a:pt x="643" y="721"/>
                </a:lnTo>
                <a:close/>
                <a:moveTo>
                  <a:pt x="365" y="320"/>
                </a:moveTo>
                <a:lnTo>
                  <a:pt x="365" y="320"/>
                </a:lnTo>
                <a:cubicBezTo>
                  <a:pt x="358" y="320"/>
                  <a:pt x="353" y="325"/>
                  <a:pt x="353" y="332"/>
                </a:cubicBezTo>
                <a:lnTo>
                  <a:pt x="353" y="396"/>
                </a:lnTo>
                <a:lnTo>
                  <a:pt x="307" y="404"/>
                </a:lnTo>
                <a:cubicBezTo>
                  <a:pt x="303" y="404"/>
                  <a:pt x="300" y="406"/>
                  <a:pt x="298" y="410"/>
                </a:cubicBezTo>
                <a:lnTo>
                  <a:pt x="264" y="479"/>
                </a:lnTo>
                <a:cubicBezTo>
                  <a:pt x="259" y="478"/>
                  <a:pt x="255" y="478"/>
                  <a:pt x="251" y="478"/>
                </a:cubicBezTo>
                <a:cubicBezTo>
                  <a:pt x="229" y="478"/>
                  <a:pt x="211" y="491"/>
                  <a:pt x="203" y="510"/>
                </a:cubicBezTo>
                <a:lnTo>
                  <a:pt x="164" y="504"/>
                </a:lnTo>
                <a:cubicBezTo>
                  <a:pt x="160" y="504"/>
                  <a:pt x="155" y="506"/>
                  <a:pt x="153" y="509"/>
                </a:cubicBezTo>
                <a:lnTo>
                  <a:pt x="73" y="629"/>
                </a:lnTo>
                <a:lnTo>
                  <a:pt x="73" y="249"/>
                </a:lnTo>
                <a:lnTo>
                  <a:pt x="180" y="174"/>
                </a:lnTo>
                <a:lnTo>
                  <a:pt x="247" y="281"/>
                </a:lnTo>
                <a:cubicBezTo>
                  <a:pt x="251" y="285"/>
                  <a:pt x="256" y="287"/>
                  <a:pt x="261" y="285"/>
                </a:cubicBezTo>
                <a:lnTo>
                  <a:pt x="320" y="269"/>
                </a:lnTo>
                <a:cubicBezTo>
                  <a:pt x="329" y="285"/>
                  <a:pt x="345" y="296"/>
                  <a:pt x="365" y="296"/>
                </a:cubicBezTo>
                <a:cubicBezTo>
                  <a:pt x="373" y="296"/>
                  <a:pt x="380" y="294"/>
                  <a:pt x="387" y="291"/>
                </a:cubicBezTo>
                <a:lnTo>
                  <a:pt x="440" y="356"/>
                </a:lnTo>
                <a:lnTo>
                  <a:pt x="421" y="386"/>
                </a:lnTo>
                <a:lnTo>
                  <a:pt x="377" y="393"/>
                </a:lnTo>
                <a:lnTo>
                  <a:pt x="377" y="332"/>
                </a:lnTo>
                <a:cubicBezTo>
                  <a:pt x="377" y="325"/>
                  <a:pt x="372" y="320"/>
                  <a:pt x="365" y="320"/>
                </a:cubicBezTo>
                <a:close/>
                <a:moveTo>
                  <a:pt x="279" y="529"/>
                </a:moveTo>
                <a:lnTo>
                  <a:pt x="279" y="529"/>
                </a:lnTo>
                <a:cubicBezTo>
                  <a:pt x="279" y="545"/>
                  <a:pt x="267" y="557"/>
                  <a:pt x="251" y="557"/>
                </a:cubicBezTo>
                <a:cubicBezTo>
                  <a:pt x="236" y="557"/>
                  <a:pt x="223" y="545"/>
                  <a:pt x="223" y="529"/>
                </a:cubicBezTo>
                <a:cubicBezTo>
                  <a:pt x="223" y="514"/>
                  <a:pt x="236" y="502"/>
                  <a:pt x="251" y="502"/>
                </a:cubicBezTo>
                <a:cubicBezTo>
                  <a:pt x="267" y="502"/>
                  <a:pt x="279" y="514"/>
                  <a:pt x="279" y="529"/>
                </a:cubicBezTo>
                <a:close/>
                <a:moveTo>
                  <a:pt x="353" y="721"/>
                </a:moveTo>
                <a:lnTo>
                  <a:pt x="264" y="721"/>
                </a:lnTo>
                <a:lnTo>
                  <a:pt x="264" y="617"/>
                </a:lnTo>
                <a:cubicBezTo>
                  <a:pt x="264" y="611"/>
                  <a:pt x="257" y="606"/>
                  <a:pt x="251" y="606"/>
                </a:cubicBezTo>
                <a:cubicBezTo>
                  <a:pt x="245" y="606"/>
                  <a:pt x="239" y="611"/>
                  <a:pt x="239" y="617"/>
                </a:cubicBezTo>
                <a:lnTo>
                  <a:pt x="239" y="721"/>
                </a:lnTo>
                <a:lnTo>
                  <a:pt x="73" y="721"/>
                </a:lnTo>
                <a:lnTo>
                  <a:pt x="73" y="671"/>
                </a:lnTo>
                <a:lnTo>
                  <a:pt x="168" y="529"/>
                </a:lnTo>
                <a:lnTo>
                  <a:pt x="199" y="534"/>
                </a:lnTo>
                <a:cubicBezTo>
                  <a:pt x="202" y="560"/>
                  <a:pt x="224" y="582"/>
                  <a:pt x="251" y="582"/>
                </a:cubicBezTo>
                <a:cubicBezTo>
                  <a:pt x="280" y="582"/>
                  <a:pt x="303" y="558"/>
                  <a:pt x="303" y="529"/>
                </a:cubicBezTo>
                <a:cubicBezTo>
                  <a:pt x="303" y="514"/>
                  <a:pt x="296" y="499"/>
                  <a:pt x="285" y="490"/>
                </a:cubicBezTo>
                <a:lnTo>
                  <a:pt x="317" y="426"/>
                </a:lnTo>
                <a:lnTo>
                  <a:pt x="353" y="421"/>
                </a:lnTo>
                <a:lnTo>
                  <a:pt x="353" y="721"/>
                </a:lnTo>
                <a:close/>
                <a:moveTo>
                  <a:pt x="365" y="216"/>
                </a:moveTo>
                <a:lnTo>
                  <a:pt x="365" y="216"/>
                </a:lnTo>
                <a:cubicBezTo>
                  <a:pt x="380" y="216"/>
                  <a:pt x="393" y="229"/>
                  <a:pt x="393" y="244"/>
                </a:cubicBezTo>
                <a:cubicBezTo>
                  <a:pt x="393" y="259"/>
                  <a:pt x="380" y="272"/>
                  <a:pt x="365" y="272"/>
                </a:cubicBezTo>
                <a:cubicBezTo>
                  <a:pt x="349" y="272"/>
                  <a:pt x="337" y="259"/>
                  <a:pt x="337" y="244"/>
                </a:cubicBezTo>
                <a:cubicBezTo>
                  <a:pt x="337" y="229"/>
                  <a:pt x="349" y="216"/>
                  <a:pt x="365" y="216"/>
                </a:cubicBezTo>
                <a:close/>
                <a:moveTo>
                  <a:pt x="572" y="465"/>
                </a:moveTo>
                <a:lnTo>
                  <a:pt x="572" y="465"/>
                </a:lnTo>
                <a:cubicBezTo>
                  <a:pt x="572" y="481"/>
                  <a:pt x="559" y="494"/>
                  <a:pt x="544" y="494"/>
                </a:cubicBezTo>
                <a:cubicBezTo>
                  <a:pt x="528" y="494"/>
                  <a:pt x="516" y="481"/>
                  <a:pt x="516" y="465"/>
                </a:cubicBezTo>
                <a:cubicBezTo>
                  <a:pt x="516" y="450"/>
                  <a:pt x="528" y="438"/>
                  <a:pt x="544" y="438"/>
                </a:cubicBezTo>
                <a:cubicBezTo>
                  <a:pt x="559" y="438"/>
                  <a:pt x="572" y="450"/>
                  <a:pt x="572" y="465"/>
                </a:cubicBezTo>
                <a:close/>
                <a:moveTo>
                  <a:pt x="655" y="224"/>
                </a:moveTo>
                <a:lnTo>
                  <a:pt x="655" y="224"/>
                </a:lnTo>
                <a:cubicBezTo>
                  <a:pt x="670" y="224"/>
                  <a:pt x="683" y="237"/>
                  <a:pt x="683" y="252"/>
                </a:cubicBezTo>
                <a:cubicBezTo>
                  <a:pt x="683" y="267"/>
                  <a:pt x="670" y="280"/>
                  <a:pt x="655" y="280"/>
                </a:cubicBezTo>
                <a:cubicBezTo>
                  <a:pt x="639" y="280"/>
                  <a:pt x="627" y="267"/>
                  <a:pt x="627" y="252"/>
                </a:cubicBezTo>
                <a:cubicBezTo>
                  <a:pt x="627" y="237"/>
                  <a:pt x="639" y="224"/>
                  <a:pt x="655" y="224"/>
                </a:cubicBezTo>
                <a:close/>
                <a:moveTo>
                  <a:pt x="781" y="721"/>
                </a:moveTo>
                <a:lnTo>
                  <a:pt x="667" y="721"/>
                </a:lnTo>
                <a:lnTo>
                  <a:pt x="667" y="429"/>
                </a:lnTo>
                <a:lnTo>
                  <a:pt x="696" y="418"/>
                </a:lnTo>
                <a:lnTo>
                  <a:pt x="771" y="542"/>
                </a:lnTo>
                <a:cubicBezTo>
                  <a:pt x="773" y="546"/>
                  <a:pt x="777" y="547"/>
                  <a:pt x="781" y="547"/>
                </a:cubicBezTo>
                <a:cubicBezTo>
                  <a:pt x="783" y="547"/>
                  <a:pt x="786" y="547"/>
                  <a:pt x="787" y="546"/>
                </a:cubicBezTo>
                <a:cubicBezTo>
                  <a:pt x="793" y="543"/>
                  <a:pt x="795" y="535"/>
                  <a:pt x="791" y="529"/>
                </a:cubicBezTo>
                <a:lnTo>
                  <a:pt x="712" y="396"/>
                </a:lnTo>
                <a:cubicBezTo>
                  <a:pt x="709" y="391"/>
                  <a:pt x="702" y="390"/>
                  <a:pt x="697" y="392"/>
                </a:cubicBezTo>
                <a:lnTo>
                  <a:pt x="667" y="404"/>
                </a:lnTo>
                <a:lnTo>
                  <a:pt x="667" y="340"/>
                </a:lnTo>
                <a:cubicBezTo>
                  <a:pt x="667" y="334"/>
                  <a:pt x="662" y="328"/>
                  <a:pt x="655" y="328"/>
                </a:cubicBezTo>
                <a:cubicBezTo>
                  <a:pt x="648" y="328"/>
                  <a:pt x="643" y="334"/>
                  <a:pt x="643" y="340"/>
                </a:cubicBezTo>
                <a:lnTo>
                  <a:pt x="643" y="413"/>
                </a:lnTo>
                <a:lnTo>
                  <a:pt x="587" y="436"/>
                </a:lnTo>
                <a:cubicBezTo>
                  <a:pt x="577" y="423"/>
                  <a:pt x="561" y="414"/>
                  <a:pt x="544" y="414"/>
                </a:cubicBezTo>
                <a:cubicBezTo>
                  <a:pt x="535" y="414"/>
                  <a:pt x="528" y="415"/>
                  <a:pt x="521" y="419"/>
                </a:cubicBezTo>
                <a:lnTo>
                  <a:pt x="469" y="354"/>
                </a:lnTo>
                <a:lnTo>
                  <a:pt x="535" y="244"/>
                </a:lnTo>
                <a:lnTo>
                  <a:pt x="603" y="255"/>
                </a:lnTo>
                <a:cubicBezTo>
                  <a:pt x="605" y="283"/>
                  <a:pt x="628" y="304"/>
                  <a:pt x="655" y="304"/>
                </a:cubicBezTo>
                <a:cubicBezTo>
                  <a:pt x="683" y="304"/>
                  <a:pt x="707" y="281"/>
                  <a:pt x="707" y="252"/>
                </a:cubicBezTo>
                <a:cubicBezTo>
                  <a:pt x="707" y="241"/>
                  <a:pt x="703" y="230"/>
                  <a:pt x="697" y="222"/>
                </a:cubicBezTo>
                <a:lnTo>
                  <a:pt x="790" y="116"/>
                </a:lnTo>
                <a:cubicBezTo>
                  <a:pt x="795" y="111"/>
                  <a:pt x="794" y="103"/>
                  <a:pt x="789" y="99"/>
                </a:cubicBezTo>
                <a:cubicBezTo>
                  <a:pt x="784" y="94"/>
                  <a:pt x="777" y="95"/>
                  <a:pt x="772" y="100"/>
                </a:cubicBezTo>
                <a:lnTo>
                  <a:pt x="679" y="206"/>
                </a:lnTo>
                <a:cubicBezTo>
                  <a:pt x="672" y="202"/>
                  <a:pt x="663" y="200"/>
                  <a:pt x="655" y="200"/>
                </a:cubicBezTo>
                <a:cubicBezTo>
                  <a:pt x="633" y="200"/>
                  <a:pt x="615" y="213"/>
                  <a:pt x="607" y="232"/>
                </a:cubicBezTo>
                <a:lnTo>
                  <a:pt x="531" y="220"/>
                </a:lnTo>
                <a:cubicBezTo>
                  <a:pt x="526" y="219"/>
                  <a:pt x="521" y="221"/>
                  <a:pt x="519" y="225"/>
                </a:cubicBezTo>
                <a:lnTo>
                  <a:pt x="453" y="334"/>
                </a:lnTo>
                <a:lnTo>
                  <a:pt x="406" y="275"/>
                </a:lnTo>
                <a:cubicBezTo>
                  <a:pt x="413" y="267"/>
                  <a:pt x="417" y="255"/>
                  <a:pt x="417" y="244"/>
                </a:cubicBezTo>
                <a:cubicBezTo>
                  <a:pt x="417" y="215"/>
                  <a:pt x="393" y="192"/>
                  <a:pt x="365" y="192"/>
                </a:cubicBezTo>
                <a:cubicBezTo>
                  <a:pt x="336" y="192"/>
                  <a:pt x="313" y="215"/>
                  <a:pt x="313" y="244"/>
                </a:cubicBezTo>
                <a:cubicBezTo>
                  <a:pt x="313" y="244"/>
                  <a:pt x="313" y="245"/>
                  <a:pt x="313" y="246"/>
                </a:cubicBezTo>
                <a:lnTo>
                  <a:pt x="264" y="260"/>
                </a:lnTo>
                <a:lnTo>
                  <a:pt x="194" y="151"/>
                </a:lnTo>
                <a:cubicBezTo>
                  <a:pt x="192" y="148"/>
                  <a:pt x="189" y="146"/>
                  <a:pt x="185" y="146"/>
                </a:cubicBezTo>
                <a:cubicBezTo>
                  <a:pt x="182" y="145"/>
                  <a:pt x="179" y="146"/>
                  <a:pt x="176" y="148"/>
                </a:cubicBezTo>
                <a:lnTo>
                  <a:pt x="73" y="219"/>
                </a:lnTo>
                <a:lnTo>
                  <a:pt x="73" y="11"/>
                </a:lnTo>
                <a:cubicBezTo>
                  <a:pt x="73" y="5"/>
                  <a:pt x="67" y="0"/>
                  <a:pt x="60" y="0"/>
                </a:cubicBezTo>
                <a:cubicBezTo>
                  <a:pt x="54" y="0"/>
                  <a:pt x="49" y="5"/>
                  <a:pt x="49" y="11"/>
                </a:cubicBezTo>
                <a:lnTo>
                  <a:pt x="49" y="48"/>
                </a:lnTo>
                <a:lnTo>
                  <a:pt x="12" y="48"/>
                </a:lnTo>
                <a:cubicBezTo>
                  <a:pt x="6" y="48"/>
                  <a:pt x="0" y="53"/>
                  <a:pt x="0" y="59"/>
                </a:cubicBezTo>
                <a:cubicBezTo>
                  <a:pt x="0" y="66"/>
                  <a:pt x="6" y="72"/>
                  <a:pt x="12" y="72"/>
                </a:cubicBezTo>
                <a:lnTo>
                  <a:pt x="49" y="72"/>
                </a:lnTo>
                <a:lnTo>
                  <a:pt x="49" y="160"/>
                </a:lnTo>
                <a:lnTo>
                  <a:pt x="12" y="160"/>
                </a:lnTo>
                <a:cubicBezTo>
                  <a:pt x="6" y="160"/>
                  <a:pt x="0" y="165"/>
                  <a:pt x="0" y="172"/>
                </a:cubicBezTo>
                <a:cubicBezTo>
                  <a:pt x="0" y="178"/>
                  <a:pt x="6" y="184"/>
                  <a:pt x="12" y="184"/>
                </a:cubicBezTo>
                <a:lnTo>
                  <a:pt x="49" y="184"/>
                </a:lnTo>
                <a:lnTo>
                  <a:pt x="49" y="272"/>
                </a:lnTo>
                <a:lnTo>
                  <a:pt x="12" y="272"/>
                </a:lnTo>
                <a:cubicBezTo>
                  <a:pt x="6" y="272"/>
                  <a:pt x="0" y="277"/>
                  <a:pt x="0" y="284"/>
                </a:cubicBezTo>
                <a:cubicBezTo>
                  <a:pt x="0" y="290"/>
                  <a:pt x="6" y="296"/>
                  <a:pt x="12" y="296"/>
                </a:cubicBezTo>
                <a:lnTo>
                  <a:pt x="49" y="296"/>
                </a:lnTo>
                <a:lnTo>
                  <a:pt x="49" y="384"/>
                </a:lnTo>
                <a:lnTo>
                  <a:pt x="12" y="384"/>
                </a:lnTo>
                <a:cubicBezTo>
                  <a:pt x="6" y="384"/>
                  <a:pt x="0" y="390"/>
                  <a:pt x="0" y="396"/>
                </a:cubicBezTo>
                <a:cubicBezTo>
                  <a:pt x="0" y="403"/>
                  <a:pt x="6" y="408"/>
                  <a:pt x="12" y="408"/>
                </a:cubicBezTo>
                <a:lnTo>
                  <a:pt x="49" y="408"/>
                </a:lnTo>
                <a:lnTo>
                  <a:pt x="49" y="496"/>
                </a:lnTo>
                <a:lnTo>
                  <a:pt x="12" y="496"/>
                </a:lnTo>
                <a:cubicBezTo>
                  <a:pt x="6" y="496"/>
                  <a:pt x="0" y="502"/>
                  <a:pt x="0" y="508"/>
                </a:cubicBezTo>
                <a:cubicBezTo>
                  <a:pt x="0" y="515"/>
                  <a:pt x="6" y="520"/>
                  <a:pt x="12" y="520"/>
                </a:cubicBezTo>
                <a:lnTo>
                  <a:pt x="49" y="520"/>
                </a:lnTo>
                <a:lnTo>
                  <a:pt x="49" y="609"/>
                </a:lnTo>
                <a:lnTo>
                  <a:pt x="12" y="609"/>
                </a:lnTo>
                <a:cubicBezTo>
                  <a:pt x="6" y="609"/>
                  <a:pt x="0" y="614"/>
                  <a:pt x="0" y="620"/>
                </a:cubicBezTo>
                <a:cubicBezTo>
                  <a:pt x="0" y="627"/>
                  <a:pt x="6" y="632"/>
                  <a:pt x="12" y="632"/>
                </a:cubicBezTo>
                <a:lnTo>
                  <a:pt x="49" y="632"/>
                </a:lnTo>
                <a:lnTo>
                  <a:pt x="49" y="721"/>
                </a:lnTo>
                <a:lnTo>
                  <a:pt x="12" y="721"/>
                </a:lnTo>
                <a:cubicBezTo>
                  <a:pt x="6" y="721"/>
                  <a:pt x="0" y="726"/>
                  <a:pt x="0" y="732"/>
                </a:cubicBezTo>
                <a:cubicBezTo>
                  <a:pt x="0" y="739"/>
                  <a:pt x="6" y="744"/>
                  <a:pt x="12" y="744"/>
                </a:cubicBezTo>
                <a:lnTo>
                  <a:pt x="49" y="744"/>
                </a:lnTo>
                <a:lnTo>
                  <a:pt x="49" y="781"/>
                </a:lnTo>
                <a:cubicBezTo>
                  <a:pt x="49" y="787"/>
                  <a:pt x="54" y="792"/>
                  <a:pt x="60" y="792"/>
                </a:cubicBezTo>
                <a:cubicBezTo>
                  <a:pt x="67" y="792"/>
                  <a:pt x="73" y="787"/>
                  <a:pt x="73" y="781"/>
                </a:cubicBezTo>
                <a:lnTo>
                  <a:pt x="73" y="744"/>
                </a:lnTo>
                <a:lnTo>
                  <a:pt x="781" y="744"/>
                </a:lnTo>
                <a:cubicBezTo>
                  <a:pt x="788" y="744"/>
                  <a:pt x="793" y="739"/>
                  <a:pt x="793" y="732"/>
                </a:cubicBezTo>
                <a:cubicBezTo>
                  <a:pt x="793" y="726"/>
                  <a:pt x="788" y="721"/>
                  <a:pt x="781" y="7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nvGrpSpPr>
          <p:cNvPr id="207" name="Google Shape;207;p16"/>
          <p:cNvGrpSpPr/>
          <p:nvPr/>
        </p:nvGrpSpPr>
        <p:grpSpPr>
          <a:xfrm>
            <a:off x="954979" y="2589719"/>
            <a:ext cx="714875" cy="714874"/>
            <a:chOff x="954981" y="2407751"/>
            <a:chExt cx="714875" cy="714874"/>
          </a:xfrm>
        </p:grpSpPr>
        <p:sp>
          <p:nvSpPr>
            <p:cNvPr id="208" name="Google Shape;208;p16"/>
            <p:cNvSpPr/>
            <p:nvPr/>
          </p:nvSpPr>
          <p:spPr>
            <a:xfrm>
              <a:off x="954981" y="2407751"/>
              <a:ext cx="714875" cy="71487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900">
                <a:solidFill>
                  <a:schemeClr val="lt1"/>
                </a:solidFill>
                <a:latin typeface="Calibri"/>
                <a:ea typeface="Calibri"/>
                <a:cs typeface="Calibri"/>
                <a:sym typeface="Calibri"/>
              </a:endParaRPr>
            </a:p>
          </p:txBody>
        </p:sp>
        <p:sp>
          <p:nvSpPr>
            <p:cNvPr id="209" name="Google Shape;209;p16"/>
            <p:cNvSpPr/>
            <p:nvPr/>
          </p:nvSpPr>
          <p:spPr>
            <a:xfrm>
              <a:off x="1126204" y="2573662"/>
              <a:ext cx="352173" cy="350026"/>
            </a:xfrm>
            <a:custGeom>
              <a:avLst/>
              <a:gdLst/>
              <a:ahLst/>
              <a:cxnLst/>
              <a:rect l="l" t="t" r="r" b="b"/>
              <a:pathLst>
                <a:path w="796" h="793" extrusionOk="0">
                  <a:moveTo>
                    <a:pt x="643" y="721"/>
                  </a:moveTo>
                  <a:lnTo>
                    <a:pt x="556" y="721"/>
                  </a:lnTo>
                  <a:lnTo>
                    <a:pt x="556" y="553"/>
                  </a:lnTo>
                  <a:cubicBezTo>
                    <a:pt x="556" y="547"/>
                    <a:pt x="550" y="542"/>
                    <a:pt x="544" y="542"/>
                  </a:cubicBezTo>
                  <a:cubicBezTo>
                    <a:pt x="537" y="542"/>
                    <a:pt x="532" y="547"/>
                    <a:pt x="532" y="553"/>
                  </a:cubicBezTo>
                  <a:lnTo>
                    <a:pt x="532" y="721"/>
                  </a:lnTo>
                  <a:lnTo>
                    <a:pt x="377" y="721"/>
                  </a:lnTo>
                  <a:lnTo>
                    <a:pt x="377" y="417"/>
                  </a:lnTo>
                  <a:lnTo>
                    <a:pt x="431" y="409"/>
                  </a:lnTo>
                  <a:cubicBezTo>
                    <a:pt x="434" y="408"/>
                    <a:pt x="437" y="406"/>
                    <a:pt x="439" y="403"/>
                  </a:cubicBezTo>
                  <a:lnTo>
                    <a:pt x="456" y="375"/>
                  </a:lnTo>
                  <a:lnTo>
                    <a:pt x="502" y="434"/>
                  </a:lnTo>
                  <a:cubicBezTo>
                    <a:pt x="496" y="443"/>
                    <a:pt x="491" y="454"/>
                    <a:pt x="491" y="465"/>
                  </a:cubicBezTo>
                  <a:cubicBezTo>
                    <a:pt x="491" y="494"/>
                    <a:pt x="515" y="517"/>
                    <a:pt x="544" y="517"/>
                  </a:cubicBezTo>
                  <a:cubicBezTo>
                    <a:pt x="572" y="517"/>
                    <a:pt x="596" y="494"/>
                    <a:pt x="596" y="465"/>
                  </a:cubicBezTo>
                  <a:cubicBezTo>
                    <a:pt x="596" y="463"/>
                    <a:pt x="595" y="461"/>
                    <a:pt x="595" y="458"/>
                  </a:cubicBezTo>
                  <a:lnTo>
                    <a:pt x="643" y="439"/>
                  </a:lnTo>
                  <a:lnTo>
                    <a:pt x="643" y="721"/>
                  </a:lnTo>
                  <a:close/>
                  <a:moveTo>
                    <a:pt x="365" y="320"/>
                  </a:moveTo>
                  <a:lnTo>
                    <a:pt x="365" y="320"/>
                  </a:lnTo>
                  <a:cubicBezTo>
                    <a:pt x="358" y="320"/>
                    <a:pt x="353" y="325"/>
                    <a:pt x="353" y="332"/>
                  </a:cubicBezTo>
                  <a:lnTo>
                    <a:pt x="353" y="396"/>
                  </a:lnTo>
                  <a:lnTo>
                    <a:pt x="307" y="404"/>
                  </a:lnTo>
                  <a:cubicBezTo>
                    <a:pt x="303" y="404"/>
                    <a:pt x="300" y="406"/>
                    <a:pt x="298" y="410"/>
                  </a:cubicBezTo>
                  <a:lnTo>
                    <a:pt x="264" y="479"/>
                  </a:lnTo>
                  <a:cubicBezTo>
                    <a:pt x="259" y="478"/>
                    <a:pt x="255" y="478"/>
                    <a:pt x="251" y="478"/>
                  </a:cubicBezTo>
                  <a:cubicBezTo>
                    <a:pt x="229" y="478"/>
                    <a:pt x="211" y="491"/>
                    <a:pt x="203" y="510"/>
                  </a:cubicBezTo>
                  <a:lnTo>
                    <a:pt x="164" y="504"/>
                  </a:lnTo>
                  <a:cubicBezTo>
                    <a:pt x="160" y="504"/>
                    <a:pt x="155" y="506"/>
                    <a:pt x="153" y="509"/>
                  </a:cubicBezTo>
                  <a:lnTo>
                    <a:pt x="73" y="629"/>
                  </a:lnTo>
                  <a:lnTo>
                    <a:pt x="73" y="249"/>
                  </a:lnTo>
                  <a:lnTo>
                    <a:pt x="180" y="174"/>
                  </a:lnTo>
                  <a:lnTo>
                    <a:pt x="247" y="281"/>
                  </a:lnTo>
                  <a:cubicBezTo>
                    <a:pt x="251" y="285"/>
                    <a:pt x="256" y="287"/>
                    <a:pt x="261" y="285"/>
                  </a:cubicBezTo>
                  <a:lnTo>
                    <a:pt x="320" y="269"/>
                  </a:lnTo>
                  <a:cubicBezTo>
                    <a:pt x="329" y="285"/>
                    <a:pt x="345" y="296"/>
                    <a:pt x="365" y="296"/>
                  </a:cubicBezTo>
                  <a:cubicBezTo>
                    <a:pt x="373" y="296"/>
                    <a:pt x="380" y="294"/>
                    <a:pt x="387" y="291"/>
                  </a:cubicBezTo>
                  <a:lnTo>
                    <a:pt x="440" y="356"/>
                  </a:lnTo>
                  <a:lnTo>
                    <a:pt x="421" y="386"/>
                  </a:lnTo>
                  <a:lnTo>
                    <a:pt x="377" y="393"/>
                  </a:lnTo>
                  <a:lnTo>
                    <a:pt x="377" y="332"/>
                  </a:lnTo>
                  <a:cubicBezTo>
                    <a:pt x="377" y="325"/>
                    <a:pt x="372" y="320"/>
                    <a:pt x="365" y="320"/>
                  </a:cubicBezTo>
                  <a:close/>
                  <a:moveTo>
                    <a:pt x="279" y="529"/>
                  </a:moveTo>
                  <a:lnTo>
                    <a:pt x="279" y="529"/>
                  </a:lnTo>
                  <a:cubicBezTo>
                    <a:pt x="279" y="545"/>
                    <a:pt x="267" y="557"/>
                    <a:pt x="251" y="557"/>
                  </a:cubicBezTo>
                  <a:cubicBezTo>
                    <a:pt x="236" y="557"/>
                    <a:pt x="223" y="545"/>
                    <a:pt x="223" y="529"/>
                  </a:cubicBezTo>
                  <a:cubicBezTo>
                    <a:pt x="223" y="514"/>
                    <a:pt x="236" y="502"/>
                    <a:pt x="251" y="502"/>
                  </a:cubicBezTo>
                  <a:cubicBezTo>
                    <a:pt x="267" y="502"/>
                    <a:pt x="279" y="514"/>
                    <a:pt x="279" y="529"/>
                  </a:cubicBezTo>
                  <a:close/>
                  <a:moveTo>
                    <a:pt x="353" y="721"/>
                  </a:moveTo>
                  <a:lnTo>
                    <a:pt x="264" y="721"/>
                  </a:lnTo>
                  <a:lnTo>
                    <a:pt x="264" y="617"/>
                  </a:lnTo>
                  <a:cubicBezTo>
                    <a:pt x="264" y="611"/>
                    <a:pt x="257" y="606"/>
                    <a:pt x="251" y="606"/>
                  </a:cubicBezTo>
                  <a:cubicBezTo>
                    <a:pt x="245" y="606"/>
                    <a:pt x="239" y="611"/>
                    <a:pt x="239" y="617"/>
                  </a:cubicBezTo>
                  <a:lnTo>
                    <a:pt x="239" y="721"/>
                  </a:lnTo>
                  <a:lnTo>
                    <a:pt x="73" y="721"/>
                  </a:lnTo>
                  <a:lnTo>
                    <a:pt x="73" y="671"/>
                  </a:lnTo>
                  <a:lnTo>
                    <a:pt x="168" y="529"/>
                  </a:lnTo>
                  <a:lnTo>
                    <a:pt x="199" y="534"/>
                  </a:lnTo>
                  <a:cubicBezTo>
                    <a:pt x="202" y="560"/>
                    <a:pt x="224" y="582"/>
                    <a:pt x="251" y="582"/>
                  </a:cubicBezTo>
                  <a:cubicBezTo>
                    <a:pt x="280" y="582"/>
                    <a:pt x="303" y="558"/>
                    <a:pt x="303" y="529"/>
                  </a:cubicBezTo>
                  <a:cubicBezTo>
                    <a:pt x="303" y="514"/>
                    <a:pt x="296" y="499"/>
                    <a:pt x="285" y="490"/>
                  </a:cubicBezTo>
                  <a:lnTo>
                    <a:pt x="317" y="426"/>
                  </a:lnTo>
                  <a:lnTo>
                    <a:pt x="353" y="421"/>
                  </a:lnTo>
                  <a:lnTo>
                    <a:pt x="353" y="721"/>
                  </a:lnTo>
                  <a:close/>
                  <a:moveTo>
                    <a:pt x="365" y="216"/>
                  </a:moveTo>
                  <a:lnTo>
                    <a:pt x="365" y="216"/>
                  </a:lnTo>
                  <a:cubicBezTo>
                    <a:pt x="380" y="216"/>
                    <a:pt x="393" y="229"/>
                    <a:pt x="393" y="244"/>
                  </a:cubicBezTo>
                  <a:cubicBezTo>
                    <a:pt x="393" y="259"/>
                    <a:pt x="380" y="272"/>
                    <a:pt x="365" y="272"/>
                  </a:cubicBezTo>
                  <a:cubicBezTo>
                    <a:pt x="349" y="272"/>
                    <a:pt x="337" y="259"/>
                    <a:pt x="337" y="244"/>
                  </a:cubicBezTo>
                  <a:cubicBezTo>
                    <a:pt x="337" y="229"/>
                    <a:pt x="349" y="216"/>
                    <a:pt x="365" y="216"/>
                  </a:cubicBezTo>
                  <a:close/>
                  <a:moveTo>
                    <a:pt x="572" y="465"/>
                  </a:moveTo>
                  <a:lnTo>
                    <a:pt x="572" y="465"/>
                  </a:lnTo>
                  <a:cubicBezTo>
                    <a:pt x="572" y="481"/>
                    <a:pt x="559" y="494"/>
                    <a:pt x="544" y="494"/>
                  </a:cubicBezTo>
                  <a:cubicBezTo>
                    <a:pt x="528" y="494"/>
                    <a:pt x="516" y="481"/>
                    <a:pt x="516" y="465"/>
                  </a:cubicBezTo>
                  <a:cubicBezTo>
                    <a:pt x="516" y="450"/>
                    <a:pt x="528" y="438"/>
                    <a:pt x="544" y="438"/>
                  </a:cubicBezTo>
                  <a:cubicBezTo>
                    <a:pt x="559" y="438"/>
                    <a:pt x="572" y="450"/>
                    <a:pt x="572" y="465"/>
                  </a:cubicBezTo>
                  <a:close/>
                  <a:moveTo>
                    <a:pt x="655" y="224"/>
                  </a:moveTo>
                  <a:lnTo>
                    <a:pt x="655" y="224"/>
                  </a:lnTo>
                  <a:cubicBezTo>
                    <a:pt x="670" y="224"/>
                    <a:pt x="683" y="237"/>
                    <a:pt x="683" y="252"/>
                  </a:cubicBezTo>
                  <a:cubicBezTo>
                    <a:pt x="683" y="267"/>
                    <a:pt x="670" y="280"/>
                    <a:pt x="655" y="280"/>
                  </a:cubicBezTo>
                  <a:cubicBezTo>
                    <a:pt x="639" y="280"/>
                    <a:pt x="627" y="267"/>
                    <a:pt x="627" y="252"/>
                  </a:cubicBezTo>
                  <a:cubicBezTo>
                    <a:pt x="627" y="237"/>
                    <a:pt x="639" y="224"/>
                    <a:pt x="655" y="224"/>
                  </a:cubicBezTo>
                  <a:close/>
                  <a:moveTo>
                    <a:pt x="781" y="721"/>
                  </a:moveTo>
                  <a:lnTo>
                    <a:pt x="667" y="721"/>
                  </a:lnTo>
                  <a:lnTo>
                    <a:pt x="667" y="429"/>
                  </a:lnTo>
                  <a:lnTo>
                    <a:pt x="696" y="418"/>
                  </a:lnTo>
                  <a:lnTo>
                    <a:pt x="771" y="542"/>
                  </a:lnTo>
                  <a:cubicBezTo>
                    <a:pt x="773" y="546"/>
                    <a:pt x="777" y="547"/>
                    <a:pt x="781" y="547"/>
                  </a:cubicBezTo>
                  <a:cubicBezTo>
                    <a:pt x="783" y="547"/>
                    <a:pt x="786" y="547"/>
                    <a:pt x="787" y="546"/>
                  </a:cubicBezTo>
                  <a:cubicBezTo>
                    <a:pt x="793" y="543"/>
                    <a:pt x="795" y="535"/>
                    <a:pt x="791" y="529"/>
                  </a:cubicBezTo>
                  <a:lnTo>
                    <a:pt x="712" y="396"/>
                  </a:lnTo>
                  <a:cubicBezTo>
                    <a:pt x="709" y="391"/>
                    <a:pt x="702" y="390"/>
                    <a:pt x="697" y="392"/>
                  </a:cubicBezTo>
                  <a:lnTo>
                    <a:pt x="667" y="404"/>
                  </a:lnTo>
                  <a:lnTo>
                    <a:pt x="667" y="340"/>
                  </a:lnTo>
                  <a:cubicBezTo>
                    <a:pt x="667" y="334"/>
                    <a:pt x="662" y="328"/>
                    <a:pt x="655" y="328"/>
                  </a:cubicBezTo>
                  <a:cubicBezTo>
                    <a:pt x="648" y="328"/>
                    <a:pt x="643" y="334"/>
                    <a:pt x="643" y="340"/>
                  </a:cubicBezTo>
                  <a:lnTo>
                    <a:pt x="643" y="413"/>
                  </a:lnTo>
                  <a:lnTo>
                    <a:pt x="587" y="436"/>
                  </a:lnTo>
                  <a:cubicBezTo>
                    <a:pt x="577" y="423"/>
                    <a:pt x="561" y="414"/>
                    <a:pt x="544" y="414"/>
                  </a:cubicBezTo>
                  <a:cubicBezTo>
                    <a:pt x="535" y="414"/>
                    <a:pt x="528" y="415"/>
                    <a:pt x="521" y="419"/>
                  </a:cubicBezTo>
                  <a:lnTo>
                    <a:pt x="469" y="354"/>
                  </a:lnTo>
                  <a:lnTo>
                    <a:pt x="535" y="244"/>
                  </a:lnTo>
                  <a:lnTo>
                    <a:pt x="603" y="255"/>
                  </a:lnTo>
                  <a:cubicBezTo>
                    <a:pt x="605" y="283"/>
                    <a:pt x="628" y="304"/>
                    <a:pt x="655" y="304"/>
                  </a:cubicBezTo>
                  <a:cubicBezTo>
                    <a:pt x="683" y="304"/>
                    <a:pt x="707" y="281"/>
                    <a:pt x="707" y="252"/>
                  </a:cubicBezTo>
                  <a:cubicBezTo>
                    <a:pt x="707" y="241"/>
                    <a:pt x="703" y="230"/>
                    <a:pt x="697" y="222"/>
                  </a:cubicBezTo>
                  <a:lnTo>
                    <a:pt x="790" y="116"/>
                  </a:lnTo>
                  <a:cubicBezTo>
                    <a:pt x="795" y="111"/>
                    <a:pt x="794" y="103"/>
                    <a:pt x="789" y="99"/>
                  </a:cubicBezTo>
                  <a:cubicBezTo>
                    <a:pt x="784" y="94"/>
                    <a:pt x="777" y="95"/>
                    <a:pt x="772" y="100"/>
                  </a:cubicBezTo>
                  <a:lnTo>
                    <a:pt x="679" y="206"/>
                  </a:lnTo>
                  <a:cubicBezTo>
                    <a:pt x="672" y="202"/>
                    <a:pt x="663" y="200"/>
                    <a:pt x="655" y="200"/>
                  </a:cubicBezTo>
                  <a:cubicBezTo>
                    <a:pt x="633" y="200"/>
                    <a:pt x="615" y="213"/>
                    <a:pt x="607" y="232"/>
                  </a:cubicBezTo>
                  <a:lnTo>
                    <a:pt x="531" y="220"/>
                  </a:lnTo>
                  <a:cubicBezTo>
                    <a:pt x="526" y="219"/>
                    <a:pt x="521" y="221"/>
                    <a:pt x="519" y="225"/>
                  </a:cubicBezTo>
                  <a:lnTo>
                    <a:pt x="453" y="334"/>
                  </a:lnTo>
                  <a:lnTo>
                    <a:pt x="406" y="275"/>
                  </a:lnTo>
                  <a:cubicBezTo>
                    <a:pt x="413" y="267"/>
                    <a:pt x="417" y="255"/>
                    <a:pt x="417" y="244"/>
                  </a:cubicBezTo>
                  <a:cubicBezTo>
                    <a:pt x="417" y="215"/>
                    <a:pt x="393" y="192"/>
                    <a:pt x="365" y="192"/>
                  </a:cubicBezTo>
                  <a:cubicBezTo>
                    <a:pt x="336" y="192"/>
                    <a:pt x="313" y="215"/>
                    <a:pt x="313" y="244"/>
                  </a:cubicBezTo>
                  <a:cubicBezTo>
                    <a:pt x="313" y="244"/>
                    <a:pt x="313" y="245"/>
                    <a:pt x="313" y="246"/>
                  </a:cubicBezTo>
                  <a:lnTo>
                    <a:pt x="264" y="260"/>
                  </a:lnTo>
                  <a:lnTo>
                    <a:pt x="194" y="151"/>
                  </a:lnTo>
                  <a:cubicBezTo>
                    <a:pt x="192" y="148"/>
                    <a:pt x="189" y="146"/>
                    <a:pt x="185" y="146"/>
                  </a:cubicBezTo>
                  <a:cubicBezTo>
                    <a:pt x="182" y="145"/>
                    <a:pt x="179" y="146"/>
                    <a:pt x="176" y="148"/>
                  </a:cubicBezTo>
                  <a:lnTo>
                    <a:pt x="73" y="219"/>
                  </a:lnTo>
                  <a:lnTo>
                    <a:pt x="73" y="11"/>
                  </a:lnTo>
                  <a:cubicBezTo>
                    <a:pt x="73" y="5"/>
                    <a:pt x="67" y="0"/>
                    <a:pt x="60" y="0"/>
                  </a:cubicBezTo>
                  <a:cubicBezTo>
                    <a:pt x="54" y="0"/>
                    <a:pt x="49" y="5"/>
                    <a:pt x="49" y="11"/>
                  </a:cubicBezTo>
                  <a:lnTo>
                    <a:pt x="49" y="48"/>
                  </a:lnTo>
                  <a:lnTo>
                    <a:pt x="12" y="48"/>
                  </a:lnTo>
                  <a:cubicBezTo>
                    <a:pt x="6" y="48"/>
                    <a:pt x="0" y="53"/>
                    <a:pt x="0" y="59"/>
                  </a:cubicBezTo>
                  <a:cubicBezTo>
                    <a:pt x="0" y="66"/>
                    <a:pt x="6" y="72"/>
                    <a:pt x="12" y="72"/>
                  </a:cubicBezTo>
                  <a:lnTo>
                    <a:pt x="49" y="72"/>
                  </a:lnTo>
                  <a:lnTo>
                    <a:pt x="49" y="160"/>
                  </a:lnTo>
                  <a:lnTo>
                    <a:pt x="12" y="160"/>
                  </a:lnTo>
                  <a:cubicBezTo>
                    <a:pt x="6" y="160"/>
                    <a:pt x="0" y="165"/>
                    <a:pt x="0" y="172"/>
                  </a:cubicBezTo>
                  <a:cubicBezTo>
                    <a:pt x="0" y="178"/>
                    <a:pt x="6" y="184"/>
                    <a:pt x="12" y="184"/>
                  </a:cubicBezTo>
                  <a:lnTo>
                    <a:pt x="49" y="184"/>
                  </a:lnTo>
                  <a:lnTo>
                    <a:pt x="49" y="272"/>
                  </a:lnTo>
                  <a:lnTo>
                    <a:pt x="12" y="272"/>
                  </a:lnTo>
                  <a:cubicBezTo>
                    <a:pt x="6" y="272"/>
                    <a:pt x="0" y="277"/>
                    <a:pt x="0" y="284"/>
                  </a:cubicBezTo>
                  <a:cubicBezTo>
                    <a:pt x="0" y="290"/>
                    <a:pt x="6" y="296"/>
                    <a:pt x="12" y="296"/>
                  </a:cubicBezTo>
                  <a:lnTo>
                    <a:pt x="49" y="296"/>
                  </a:lnTo>
                  <a:lnTo>
                    <a:pt x="49" y="384"/>
                  </a:lnTo>
                  <a:lnTo>
                    <a:pt x="12" y="384"/>
                  </a:lnTo>
                  <a:cubicBezTo>
                    <a:pt x="6" y="384"/>
                    <a:pt x="0" y="390"/>
                    <a:pt x="0" y="396"/>
                  </a:cubicBezTo>
                  <a:cubicBezTo>
                    <a:pt x="0" y="403"/>
                    <a:pt x="6" y="408"/>
                    <a:pt x="12" y="408"/>
                  </a:cubicBezTo>
                  <a:lnTo>
                    <a:pt x="49" y="408"/>
                  </a:lnTo>
                  <a:lnTo>
                    <a:pt x="49" y="496"/>
                  </a:lnTo>
                  <a:lnTo>
                    <a:pt x="12" y="496"/>
                  </a:lnTo>
                  <a:cubicBezTo>
                    <a:pt x="6" y="496"/>
                    <a:pt x="0" y="502"/>
                    <a:pt x="0" y="508"/>
                  </a:cubicBezTo>
                  <a:cubicBezTo>
                    <a:pt x="0" y="515"/>
                    <a:pt x="6" y="520"/>
                    <a:pt x="12" y="520"/>
                  </a:cubicBezTo>
                  <a:lnTo>
                    <a:pt x="49" y="520"/>
                  </a:lnTo>
                  <a:lnTo>
                    <a:pt x="49" y="609"/>
                  </a:lnTo>
                  <a:lnTo>
                    <a:pt x="12" y="609"/>
                  </a:lnTo>
                  <a:cubicBezTo>
                    <a:pt x="6" y="609"/>
                    <a:pt x="0" y="614"/>
                    <a:pt x="0" y="620"/>
                  </a:cubicBezTo>
                  <a:cubicBezTo>
                    <a:pt x="0" y="627"/>
                    <a:pt x="6" y="632"/>
                    <a:pt x="12" y="632"/>
                  </a:cubicBezTo>
                  <a:lnTo>
                    <a:pt x="49" y="632"/>
                  </a:lnTo>
                  <a:lnTo>
                    <a:pt x="49" y="721"/>
                  </a:lnTo>
                  <a:lnTo>
                    <a:pt x="12" y="721"/>
                  </a:lnTo>
                  <a:cubicBezTo>
                    <a:pt x="6" y="721"/>
                    <a:pt x="0" y="726"/>
                    <a:pt x="0" y="732"/>
                  </a:cubicBezTo>
                  <a:cubicBezTo>
                    <a:pt x="0" y="739"/>
                    <a:pt x="6" y="744"/>
                    <a:pt x="12" y="744"/>
                  </a:cubicBezTo>
                  <a:lnTo>
                    <a:pt x="49" y="744"/>
                  </a:lnTo>
                  <a:lnTo>
                    <a:pt x="49" y="781"/>
                  </a:lnTo>
                  <a:cubicBezTo>
                    <a:pt x="49" y="787"/>
                    <a:pt x="54" y="792"/>
                    <a:pt x="60" y="792"/>
                  </a:cubicBezTo>
                  <a:cubicBezTo>
                    <a:pt x="67" y="792"/>
                    <a:pt x="73" y="787"/>
                    <a:pt x="73" y="781"/>
                  </a:cubicBezTo>
                  <a:lnTo>
                    <a:pt x="73" y="744"/>
                  </a:lnTo>
                  <a:lnTo>
                    <a:pt x="781" y="744"/>
                  </a:lnTo>
                  <a:cubicBezTo>
                    <a:pt x="788" y="744"/>
                    <a:pt x="793" y="739"/>
                    <a:pt x="793" y="732"/>
                  </a:cubicBezTo>
                  <a:cubicBezTo>
                    <a:pt x="793" y="726"/>
                    <a:pt x="788" y="721"/>
                    <a:pt x="781" y="7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pic>
        <p:nvPicPr>
          <p:cNvPr id="215" name="Google Shape;215;p16"/>
          <p:cNvPicPr preferRelativeResize="0"/>
          <p:nvPr/>
        </p:nvPicPr>
        <p:blipFill>
          <a:blip r:embed="rId3">
            <a:alphaModFix/>
          </a:blip>
          <a:stretch>
            <a:fillRect/>
          </a:stretch>
        </p:blipFill>
        <p:spPr>
          <a:xfrm>
            <a:off x="1071475" y="2718428"/>
            <a:ext cx="481864" cy="350025"/>
          </a:xfrm>
          <a:prstGeom prst="rect">
            <a:avLst/>
          </a:prstGeom>
          <a:noFill/>
          <a:ln>
            <a:noFill/>
          </a:ln>
        </p:spPr>
      </p:pic>
      <p:graphicFrame>
        <p:nvGraphicFramePr>
          <p:cNvPr id="2" name="Diagram 1">
            <a:extLst>
              <a:ext uri="{FF2B5EF4-FFF2-40B4-BE49-F238E27FC236}">
                <a16:creationId xmlns:a16="http://schemas.microsoft.com/office/drawing/2014/main" id="{22A435E4-B4E9-A4B9-0B67-174BF0CE74EC}"/>
              </a:ext>
            </a:extLst>
          </p:cNvPr>
          <p:cNvGraphicFramePr/>
          <p:nvPr>
            <p:extLst>
              <p:ext uri="{D42A27DB-BD31-4B8C-83A1-F6EECF244321}">
                <p14:modId xmlns:p14="http://schemas.microsoft.com/office/powerpoint/2010/main" val="2297524522"/>
              </p:ext>
            </p:extLst>
          </p:nvPr>
        </p:nvGraphicFramePr>
        <p:xfrm>
          <a:off x="1732494" y="3320771"/>
          <a:ext cx="9003170" cy="24987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10000"/>
            <a:lumOff val="90000"/>
          </a:schemeClr>
        </a:solidFill>
        <a:effectLst/>
      </p:bgPr>
    </p:bg>
    <p:spTree>
      <p:nvGrpSpPr>
        <p:cNvPr id="1" name=""/>
        <p:cNvGrpSpPr/>
        <p:nvPr/>
      </p:nvGrpSpPr>
      <p:grpSpPr>
        <a:xfrm>
          <a:off x="0" y="0"/>
          <a:ext cx="0" cy="0"/>
          <a:chOff x="0" y="0"/>
          <a:chExt cx="0" cy="0"/>
        </a:xfrm>
      </p:grpSpPr>
      <p:graphicFrame>
        <p:nvGraphicFramePr>
          <p:cNvPr id="3" name="Google Shape;228;p17">
            <a:extLst>
              <a:ext uri="{FF2B5EF4-FFF2-40B4-BE49-F238E27FC236}">
                <a16:creationId xmlns:a16="http://schemas.microsoft.com/office/drawing/2014/main" id="{69E081DD-CE64-3DD5-4A90-B778A624CAA7}"/>
              </a:ext>
            </a:extLst>
          </p:cNvPr>
          <p:cNvGraphicFramePr/>
          <p:nvPr>
            <p:extLst>
              <p:ext uri="{D42A27DB-BD31-4B8C-83A1-F6EECF244321}">
                <p14:modId xmlns:p14="http://schemas.microsoft.com/office/powerpoint/2010/main" val="3487790829"/>
              </p:ext>
            </p:extLst>
          </p:nvPr>
        </p:nvGraphicFramePr>
        <p:xfrm>
          <a:off x="485191" y="2907245"/>
          <a:ext cx="10873273" cy="3571748"/>
        </p:xfrm>
        <a:graphic>
          <a:graphicData uri="http://schemas.openxmlformats.org/drawingml/2006/table">
            <a:tbl>
              <a:tblPr firstRow="1" bandRow="1">
                <a:noFill/>
                <a:tableStyleId>{01FA7930-EF22-45EA-B1E0-A49ED5296422}</a:tableStyleId>
              </a:tblPr>
              <a:tblGrid>
                <a:gridCol w="6778705">
                  <a:extLst>
                    <a:ext uri="{9D8B030D-6E8A-4147-A177-3AD203B41FA5}">
                      <a16:colId xmlns:a16="http://schemas.microsoft.com/office/drawing/2014/main" val="1655098173"/>
                    </a:ext>
                  </a:extLst>
                </a:gridCol>
                <a:gridCol w="2191205">
                  <a:extLst>
                    <a:ext uri="{9D8B030D-6E8A-4147-A177-3AD203B41FA5}">
                      <a16:colId xmlns:a16="http://schemas.microsoft.com/office/drawing/2014/main" val="4014900734"/>
                    </a:ext>
                  </a:extLst>
                </a:gridCol>
                <a:gridCol w="1903363">
                  <a:extLst>
                    <a:ext uri="{9D8B030D-6E8A-4147-A177-3AD203B41FA5}">
                      <a16:colId xmlns:a16="http://schemas.microsoft.com/office/drawing/2014/main" val="20000"/>
                    </a:ext>
                  </a:extLst>
                </a:gridCol>
              </a:tblGrid>
              <a:tr h="216664">
                <a:tc>
                  <a:txBody>
                    <a:bodyPr/>
                    <a:lstStyle/>
                    <a:p>
                      <a:pPr marL="0" marR="0" lvl="0" indent="0" algn="ctr" rtl="0">
                        <a:spcBef>
                          <a:spcPts val="0"/>
                        </a:spcBef>
                        <a:spcAft>
                          <a:spcPts val="0"/>
                        </a:spcAft>
                        <a:buNone/>
                      </a:pPr>
                      <a:r>
                        <a:rPr lang="en-IN" sz="1800" b="1" i="0" u="none" strike="noStrike" cap="none" dirty="0">
                          <a:solidFill>
                            <a:schemeClr val="lt1"/>
                          </a:solidFill>
                          <a:latin typeface="Calibri"/>
                          <a:cs typeface="Calibri"/>
                          <a:sym typeface="Arial"/>
                        </a:rPr>
                        <a:t>Review Text</a:t>
                      </a:r>
                    </a:p>
                    <a:p>
                      <a:pPr marL="0" marR="0" lvl="0" indent="0" algn="ctr" rtl="0">
                        <a:spcBef>
                          <a:spcPts val="0"/>
                        </a:spcBef>
                        <a:spcAft>
                          <a:spcPts val="0"/>
                        </a:spcAft>
                        <a:buNone/>
                      </a:pPr>
                      <a:r>
                        <a:rPr lang="en-IN" sz="1800" b="1" i="0" u="none" strike="noStrike" cap="none" dirty="0">
                          <a:solidFill>
                            <a:schemeClr val="lt1"/>
                          </a:solidFill>
                          <a:latin typeface="Calibri"/>
                          <a:cs typeface="Calibri"/>
                          <a:sym typeface="Arial"/>
                        </a:rPr>
                        <a:t> (Input)</a:t>
                      </a:r>
                      <a:endParaRPr sz="1800" b="1" i="0" u="none" strike="noStrike" cap="none" dirty="0">
                        <a:solidFill>
                          <a:schemeClr val="lt1"/>
                        </a:solidFill>
                        <a:latin typeface="Calibri"/>
                        <a:cs typeface="Calibri"/>
                        <a:sym typeface="Arial"/>
                      </a:endParaRPr>
                    </a:p>
                  </a:txBody>
                  <a:tcPr marL="91450" marR="91450" marT="45725" marB="45725">
                    <a:solidFill>
                      <a:srgbClr val="1F3864"/>
                    </a:solidFill>
                  </a:tcPr>
                </a:tc>
                <a:tc>
                  <a:txBody>
                    <a:bodyPr/>
                    <a:lstStyle/>
                    <a:p>
                      <a:pPr marL="0" marR="0" lvl="0" indent="0" algn="ctr" rtl="0">
                        <a:spcBef>
                          <a:spcPts val="0"/>
                        </a:spcBef>
                        <a:spcAft>
                          <a:spcPts val="0"/>
                        </a:spcAft>
                        <a:buNone/>
                      </a:pPr>
                      <a:r>
                        <a:rPr lang="en-US" sz="1800" b="1" i="0" u="none" strike="noStrike" cap="none" dirty="0">
                          <a:solidFill>
                            <a:schemeClr val="lt1"/>
                          </a:solidFill>
                          <a:latin typeface="Calibri"/>
                          <a:cs typeface="Calibri"/>
                          <a:sym typeface="Arial"/>
                        </a:rPr>
                        <a:t>Sentiment Scores</a:t>
                      </a:r>
                    </a:p>
                    <a:p>
                      <a:pPr marL="0" marR="0" lvl="0" indent="0" algn="ctr" rtl="0">
                        <a:spcBef>
                          <a:spcPts val="0"/>
                        </a:spcBef>
                        <a:spcAft>
                          <a:spcPts val="0"/>
                        </a:spcAft>
                        <a:buNone/>
                      </a:pPr>
                      <a:r>
                        <a:rPr lang="en-US" sz="1800" dirty="0"/>
                        <a:t>(Output)</a:t>
                      </a:r>
                      <a:endParaRPr sz="1800" b="1" i="0" u="none" strike="noStrike" cap="none" dirty="0">
                        <a:solidFill>
                          <a:schemeClr val="lt1"/>
                        </a:solidFill>
                        <a:latin typeface="Calibri"/>
                        <a:cs typeface="Calibri"/>
                        <a:sym typeface="Arial"/>
                      </a:endParaRPr>
                    </a:p>
                  </a:txBody>
                  <a:tcPr marL="91450" marR="91450" marT="45725" marB="45725">
                    <a:solidFill>
                      <a:srgbClr val="1F3864"/>
                    </a:solidFill>
                  </a:tcPr>
                </a:tc>
                <a:tc>
                  <a:txBody>
                    <a:bodyPr/>
                    <a:lstStyle/>
                    <a:p>
                      <a:pPr marL="0" marR="0" lvl="0" indent="0" algn="ctr" rtl="0">
                        <a:spcBef>
                          <a:spcPts val="0"/>
                        </a:spcBef>
                        <a:spcAft>
                          <a:spcPts val="0"/>
                        </a:spcAft>
                        <a:buNone/>
                      </a:pPr>
                      <a:r>
                        <a:rPr lang="en-US" sz="1800" dirty="0"/>
                        <a:t>Sentiments</a:t>
                      </a:r>
                    </a:p>
                    <a:p>
                      <a:pPr marL="0" marR="0" lvl="0" indent="0" algn="ctr" rtl="0">
                        <a:spcBef>
                          <a:spcPts val="0"/>
                        </a:spcBef>
                        <a:spcAft>
                          <a:spcPts val="0"/>
                        </a:spcAft>
                        <a:buNone/>
                      </a:pPr>
                      <a:r>
                        <a:rPr lang="en-US" sz="1800" dirty="0"/>
                        <a:t>(Output)</a:t>
                      </a:r>
                    </a:p>
                  </a:txBody>
                  <a:tcPr marL="91450" marR="91450" marT="45725" marB="45725">
                    <a:solidFill>
                      <a:srgbClr val="1F3864"/>
                    </a:solidFill>
                  </a:tcPr>
                </a:tc>
                <a:extLst>
                  <a:ext uri="{0D108BD9-81ED-4DB2-BD59-A6C34878D82A}">
                    <a16:rowId xmlns:a16="http://schemas.microsoft.com/office/drawing/2014/main" val="10000"/>
                  </a:ext>
                </a:extLst>
              </a:tr>
              <a:tr h="817206">
                <a:tc>
                  <a:txBody>
                    <a:bodyPr/>
                    <a:lstStyle/>
                    <a:p>
                      <a:pPr marL="0" marR="0" lvl="0" indent="0" algn="l" rtl="0">
                        <a:spcBef>
                          <a:spcPts val="0"/>
                        </a:spcBef>
                        <a:spcAft>
                          <a:spcPts val="0"/>
                        </a:spcAft>
                        <a:buNone/>
                      </a:pPr>
                      <a:r>
                        <a:rPr lang="en-US" sz="1800" b="0" i="0" u="none" strike="noStrike" cap="none" dirty="0">
                          <a:solidFill>
                            <a:srgbClr val="C00000"/>
                          </a:solidFill>
                          <a:latin typeface="Calibri"/>
                          <a:cs typeface="Calibri"/>
                          <a:sym typeface="Arial"/>
                        </a:rPr>
                        <a:t>love</a:t>
                      </a:r>
                      <a:r>
                        <a:rPr lang="en-US" sz="1800" b="0" i="0" u="none" strike="noStrike" cap="none" dirty="0">
                          <a:solidFill>
                            <a:schemeClr val="dk1"/>
                          </a:solidFill>
                          <a:latin typeface="Calibri"/>
                          <a:cs typeface="Calibri"/>
                          <a:sym typeface="Arial"/>
                        </a:rPr>
                        <a:t> magnet easel </a:t>
                      </a:r>
                      <a:r>
                        <a:rPr lang="en-US" sz="1800" b="0" i="0" u="none" strike="noStrike" cap="none" dirty="0">
                          <a:solidFill>
                            <a:srgbClr val="C00000"/>
                          </a:solidFill>
                          <a:latin typeface="Calibri"/>
                          <a:cs typeface="Calibri"/>
                          <a:sym typeface="Arial"/>
                        </a:rPr>
                        <a:t>great</a:t>
                      </a:r>
                      <a:r>
                        <a:rPr lang="en-US" sz="1800" b="0" i="0" u="none" strike="noStrike" cap="none" dirty="0">
                          <a:solidFill>
                            <a:schemeClr val="dk1"/>
                          </a:solidFill>
                          <a:latin typeface="Calibri"/>
                          <a:cs typeface="Calibri"/>
                          <a:sym typeface="Arial"/>
                        </a:rPr>
                        <a:t> move different areas wish sort non skid pad bottom though work </a:t>
                      </a:r>
                      <a:r>
                        <a:rPr lang="en-US" sz="1800" b="0" i="0" u="none" strike="noStrike" cap="none" dirty="0">
                          <a:solidFill>
                            <a:srgbClr val="C00000"/>
                          </a:solidFill>
                          <a:latin typeface="Calibri"/>
                          <a:cs typeface="Calibri"/>
                          <a:sym typeface="Arial"/>
                        </a:rPr>
                        <a:t>pretty</a:t>
                      </a:r>
                      <a:r>
                        <a:rPr lang="en-US" sz="1800" b="0" i="0" u="none" strike="noStrike" cap="none" dirty="0">
                          <a:solidFill>
                            <a:schemeClr val="dk1"/>
                          </a:solidFill>
                          <a:latin typeface="Calibri"/>
                          <a:cs typeface="Calibri"/>
                          <a:sym typeface="Arial"/>
                        </a:rPr>
                        <a:t> </a:t>
                      </a:r>
                      <a:r>
                        <a:rPr lang="en-US" sz="1800" b="0" i="0" u="none" strike="noStrike" cap="none" dirty="0">
                          <a:solidFill>
                            <a:srgbClr val="C00000"/>
                          </a:solidFill>
                          <a:latin typeface="Calibri"/>
                          <a:cs typeface="Calibri"/>
                          <a:sym typeface="Arial"/>
                        </a:rPr>
                        <a:t>good</a:t>
                      </a:r>
                      <a:r>
                        <a:rPr lang="en-US" sz="1800" b="0" i="0" u="none" strike="noStrike" cap="none" dirty="0">
                          <a:solidFill>
                            <a:schemeClr val="dk1"/>
                          </a:solidFill>
                          <a:latin typeface="Calibri"/>
                          <a:cs typeface="Calibri"/>
                          <a:sym typeface="Arial"/>
                        </a:rPr>
                        <a:t> move different areas</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IN" sz="1800" b="0" i="0" u="none" strike="noStrike" cap="none" dirty="0">
                          <a:solidFill>
                            <a:schemeClr val="dk1"/>
                          </a:solidFill>
                          <a:latin typeface="Calibri"/>
                          <a:cs typeface="Calibri"/>
                          <a:sym typeface="Arial"/>
                        </a:rPr>
                        <a:t>0.9545</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US" sz="1800" dirty="0"/>
                        <a:t>Extreme </a:t>
                      </a:r>
                      <a:r>
                        <a:rPr lang="en-US" sz="1800" u="none" strike="noStrike" cap="none" dirty="0"/>
                        <a:t>Positive</a:t>
                      </a:r>
                      <a:endParaRPr dirty="0"/>
                    </a:p>
                  </a:txBody>
                  <a:tcPr marL="91450" marR="91450" marT="45725" marB="45725"/>
                </a:tc>
                <a:extLst>
                  <a:ext uri="{0D108BD9-81ED-4DB2-BD59-A6C34878D82A}">
                    <a16:rowId xmlns:a16="http://schemas.microsoft.com/office/drawing/2014/main" val="10001"/>
                  </a:ext>
                </a:extLst>
              </a:tr>
              <a:tr h="457968">
                <a:tc>
                  <a:txBody>
                    <a:bodyPr/>
                    <a:lstStyle/>
                    <a:p>
                      <a:pPr marL="0" marR="0" lvl="0" indent="0" algn="l" rtl="0">
                        <a:spcBef>
                          <a:spcPts val="0"/>
                        </a:spcBef>
                        <a:spcAft>
                          <a:spcPts val="0"/>
                        </a:spcAft>
                        <a:buNone/>
                      </a:pPr>
                      <a:r>
                        <a:rPr lang="en-US" sz="1800" b="0" i="0" u="none" strike="noStrike" cap="none" dirty="0">
                          <a:solidFill>
                            <a:schemeClr val="dk1"/>
                          </a:solidFill>
                          <a:latin typeface="Calibri"/>
                          <a:cs typeface="Calibri"/>
                          <a:sym typeface="Arial"/>
                        </a:rPr>
                        <a:t>far grand son </a:t>
                      </a:r>
                      <a:r>
                        <a:rPr lang="en-US" sz="1800" b="0" i="0" u="none" strike="noStrike" cap="none" dirty="0">
                          <a:solidFill>
                            <a:srgbClr val="C00000"/>
                          </a:solidFill>
                          <a:latin typeface="Calibri"/>
                          <a:cs typeface="Calibri"/>
                          <a:sym typeface="Arial"/>
                        </a:rPr>
                        <a:t>really</a:t>
                      </a:r>
                      <a:r>
                        <a:rPr lang="en-US" sz="1800" b="0" i="0" u="none" strike="noStrike" cap="none" dirty="0">
                          <a:solidFill>
                            <a:schemeClr val="dk1"/>
                          </a:solidFill>
                          <a:latin typeface="Calibri"/>
                          <a:cs typeface="Calibri"/>
                          <a:sym typeface="Arial"/>
                        </a:rPr>
                        <a:t> </a:t>
                      </a:r>
                      <a:r>
                        <a:rPr lang="en-US" sz="1800" b="0" i="0" u="none" strike="noStrike" cap="none" dirty="0">
                          <a:solidFill>
                            <a:srgbClr val="C00000"/>
                          </a:solidFill>
                          <a:latin typeface="Calibri"/>
                          <a:cs typeface="Calibri"/>
                          <a:sym typeface="Arial"/>
                        </a:rPr>
                        <a:t>like</a:t>
                      </a:r>
                      <a:r>
                        <a:rPr lang="en-US" sz="1800" b="0" i="0" u="none" strike="noStrike" cap="none" dirty="0">
                          <a:solidFill>
                            <a:schemeClr val="dk1"/>
                          </a:solidFill>
                          <a:latin typeface="Calibri"/>
                          <a:cs typeface="Calibri"/>
                          <a:sym typeface="Arial"/>
                        </a:rPr>
                        <a:t> start crawl follow toy around room learn toy</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IN" sz="1800" b="0" i="0" u="none" strike="noStrike" cap="none" dirty="0">
                          <a:solidFill>
                            <a:schemeClr val="dk1"/>
                          </a:solidFill>
                          <a:latin typeface="Calibri"/>
                          <a:cs typeface="Calibri"/>
                          <a:sym typeface="Arial"/>
                        </a:rPr>
                        <a:t>0.6997</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US" sz="1800"/>
                        <a:t>Positive</a:t>
                      </a:r>
                      <a:endParaRPr sz="1800"/>
                    </a:p>
                  </a:txBody>
                  <a:tcPr marL="91450" marR="91450" marT="45725" marB="45725"/>
                </a:tc>
                <a:extLst>
                  <a:ext uri="{0D108BD9-81ED-4DB2-BD59-A6C34878D82A}">
                    <a16:rowId xmlns:a16="http://schemas.microsoft.com/office/drawing/2014/main" val="10002"/>
                  </a:ext>
                </a:extLst>
              </a:tr>
              <a:tr h="487182">
                <a:tc>
                  <a:txBody>
                    <a:bodyPr/>
                    <a:lstStyle/>
                    <a:p>
                      <a:pPr marL="0" marR="0" lvl="0" indent="0" algn="l" rtl="0">
                        <a:spcBef>
                          <a:spcPts val="0"/>
                        </a:spcBef>
                        <a:spcAft>
                          <a:spcPts val="0"/>
                        </a:spcAft>
                        <a:buNone/>
                      </a:pPr>
                      <a:r>
                        <a:rPr lang="en-US" sz="1800" b="0" i="0" u="none" strike="noStrike" cap="none" dirty="0">
                          <a:solidFill>
                            <a:schemeClr val="dk1"/>
                          </a:solidFill>
                          <a:latin typeface="Calibri"/>
                          <a:cs typeface="Calibri"/>
                          <a:sym typeface="Arial"/>
                        </a:rPr>
                        <a:t>wait could get sale cant wait fall use december year old cant wait use</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IN" sz="1800" b="0" i="0" u="none" strike="noStrike" cap="none" dirty="0">
                          <a:solidFill>
                            <a:schemeClr val="dk1"/>
                          </a:solidFill>
                          <a:latin typeface="Calibri"/>
                          <a:cs typeface="Calibri"/>
                          <a:sym typeface="Arial"/>
                        </a:rPr>
                        <a:t>0</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US" sz="1800"/>
                        <a:t>Neutral</a:t>
                      </a:r>
                      <a:endParaRPr/>
                    </a:p>
                  </a:txBody>
                  <a:tcPr marL="91450" marR="91450" marT="45725" marB="45725"/>
                </a:tc>
                <a:extLst>
                  <a:ext uri="{0D108BD9-81ED-4DB2-BD59-A6C34878D82A}">
                    <a16:rowId xmlns:a16="http://schemas.microsoft.com/office/drawing/2014/main" val="10003"/>
                  </a:ext>
                </a:extLst>
              </a:tr>
              <a:tr h="487182">
                <a:tc>
                  <a:txBody>
                    <a:bodyPr/>
                    <a:lstStyle/>
                    <a:p>
                      <a:pPr marL="0" marR="0" lvl="0" indent="0" algn="l" rtl="0">
                        <a:spcBef>
                          <a:spcPts val="0"/>
                        </a:spcBef>
                        <a:spcAft>
                          <a:spcPts val="0"/>
                        </a:spcAft>
                        <a:buNone/>
                      </a:pPr>
                      <a:r>
                        <a:rPr lang="en-US" sz="1800" b="0" i="0" u="none" strike="noStrike" cap="none" dirty="0">
                          <a:solidFill>
                            <a:schemeClr val="dk1"/>
                          </a:solidFill>
                          <a:latin typeface="Calibri"/>
                          <a:cs typeface="Calibri"/>
                          <a:sym typeface="Arial"/>
                        </a:rPr>
                        <a:t>ok price could get much larger shoe local toy store </a:t>
                      </a:r>
                      <a:r>
                        <a:rPr lang="en-US" sz="1800" b="0" i="0" u="none" strike="noStrike" cap="none" dirty="0">
                          <a:solidFill>
                            <a:srgbClr val="C00000"/>
                          </a:solidFill>
                          <a:latin typeface="Calibri"/>
                          <a:cs typeface="Calibri"/>
                          <a:sym typeface="Arial"/>
                        </a:rPr>
                        <a:t>tiny</a:t>
                      </a:r>
                      <a:r>
                        <a:rPr lang="en-US" sz="1800" b="0" i="0" u="none" strike="noStrike" cap="none" dirty="0">
                          <a:solidFill>
                            <a:schemeClr val="dk1"/>
                          </a:solidFill>
                          <a:latin typeface="Calibri"/>
                          <a:cs typeface="Calibri"/>
                          <a:sym typeface="Arial"/>
                        </a:rPr>
                        <a:t> really </a:t>
                      </a:r>
                      <a:r>
                        <a:rPr lang="en-US" sz="1800" b="0" i="0" u="none" strike="noStrike" cap="none" dirty="0">
                          <a:solidFill>
                            <a:srgbClr val="C00000"/>
                          </a:solidFill>
                          <a:latin typeface="Calibri"/>
                          <a:cs typeface="Calibri"/>
                          <a:sym typeface="Arial"/>
                        </a:rPr>
                        <a:t>disappoint</a:t>
                      </a:r>
                      <a:r>
                        <a:rPr lang="en-US" sz="1800" b="0" i="0" u="none" strike="noStrike" cap="none" dirty="0">
                          <a:solidFill>
                            <a:schemeClr val="dk1"/>
                          </a:solidFill>
                          <a:latin typeface="Calibri"/>
                          <a:cs typeface="Calibri"/>
                          <a:sym typeface="Arial"/>
                        </a:rPr>
                        <a:t> </a:t>
                      </a:r>
                      <a:r>
                        <a:rPr lang="en-US" sz="1800" b="0" i="0" u="none" strike="noStrike" cap="none" dirty="0">
                          <a:solidFill>
                            <a:srgbClr val="C00000"/>
                          </a:solidFill>
                          <a:latin typeface="Calibri"/>
                          <a:cs typeface="Calibri"/>
                          <a:sym typeface="Arial"/>
                        </a:rPr>
                        <a:t>small</a:t>
                      </a:r>
                      <a:endParaRPr sz="1800" b="0" i="0" u="none" strike="noStrike" cap="none" dirty="0">
                        <a:solidFill>
                          <a:srgbClr val="C00000"/>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IN" sz="1800" b="0" i="0" u="none" strike="noStrike" cap="none" dirty="0">
                          <a:solidFill>
                            <a:schemeClr val="dk1"/>
                          </a:solidFill>
                          <a:latin typeface="Calibri"/>
                          <a:cs typeface="Calibri"/>
                          <a:sym typeface="Arial"/>
                        </a:rPr>
                        <a:t>-0.2006</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US" sz="1800" dirty="0"/>
                        <a:t>Negative</a:t>
                      </a:r>
                      <a:endParaRPr dirty="0"/>
                    </a:p>
                  </a:txBody>
                  <a:tcPr marL="91450" marR="91450" marT="45725" marB="45725"/>
                </a:tc>
                <a:extLst>
                  <a:ext uri="{0D108BD9-81ED-4DB2-BD59-A6C34878D82A}">
                    <a16:rowId xmlns:a16="http://schemas.microsoft.com/office/drawing/2014/main" val="10004"/>
                  </a:ext>
                </a:extLst>
              </a:tr>
              <a:tr h="529212">
                <a:tc>
                  <a:txBody>
                    <a:bodyPr/>
                    <a:lstStyle/>
                    <a:p>
                      <a:pPr marL="0" marR="0" lvl="0" indent="0" algn="l" rtl="0">
                        <a:spcBef>
                          <a:spcPts val="0"/>
                        </a:spcBef>
                        <a:spcAft>
                          <a:spcPts val="0"/>
                        </a:spcAft>
                        <a:buNone/>
                      </a:pPr>
                      <a:r>
                        <a:rPr lang="en-US" sz="1800" b="0" i="0" u="none" strike="noStrike" cap="none" dirty="0">
                          <a:solidFill>
                            <a:srgbClr val="C00000"/>
                          </a:solidFill>
                          <a:latin typeface="Calibri"/>
                          <a:cs typeface="Calibri"/>
                          <a:sym typeface="Arial"/>
                        </a:rPr>
                        <a:t>crappy</a:t>
                      </a:r>
                      <a:r>
                        <a:rPr lang="en-US" sz="1800" b="0" i="0" u="none" strike="noStrike" cap="none" dirty="0">
                          <a:solidFill>
                            <a:schemeClr val="dk1"/>
                          </a:solidFill>
                          <a:latin typeface="Calibri"/>
                          <a:cs typeface="Calibri"/>
                          <a:sym typeface="Arial"/>
                        </a:rPr>
                        <a:t> cardboard ghost original </a:t>
                      </a:r>
                      <a:r>
                        <a:rPr lang="en-US" sz="1800" b="0" i="0" u="none" strike="noStrike" cap="none" dirty="0">
                          <a:solidFill>
                            <a:srgbClr val="C00000"/>
                          </a:solidFill>
                          <a:latin typeface="Calibri"/>
                          <a:cs typeface="Calibri"/>
                          <a:sym typeface="Arial"/>
                        </a:rPr>
                        <a:t>hard</a:t>
                      </a:r>
                      <a:r>
                        <a:rPr lang="en-US" sz="1800" b="0" i="0" u="none" strike="noStrike" cap="none" dirty="0">
                          <a:solidFill>
                            <a:schemeClr val="dk1"/>
                          </a:solidFill>
                          <a:latin typeface="Calibri"/>
                          <a:cs typeface="Calibri"/>
                          <a:sym typeface="Arial"/>
                        </a:rPr>
                        <a:t> believe </a:t>
                      </a:r>
                      <a:r>
                        <a:rPr lang="en-US" sz="1800" b="0" i="0" u="none" strike="noStrike" cap="none" dirty="0">
                          <a:solidFill>
                            <a:srgbClr val="C00000"/>
                          </a:solidFill>
                          <a:latin typeface="Calibri"/>
                          <a:cs typeface="Calibri"/>
                          <a:sym typeface="Arial"/>
                        </a:rPr>
                        <a:t>shame</a:t>
                      </a:r>
                      <a:r>
                        <a:rPr lang="en-US" sz="1800" b="0" i="0" u="none" strike="noStrike" cap="none" dirty="0">
                          <a:solidFill>
                            <a:schemeClr val="dk1"/>
                          </a:solidFill>
                          <a:latin typeface="Calibri"/>
                          <a:cs typeface="Calibri"/>
                          <a:sym typeface="Arial"/>
                        </a:rPr>
                        <a:t> hasbro </a:t>
                      </a:r>
                      <a:r>
                        <a:rPr lang="en-US" sz="1800" b="0" i="0" u="none" strike="noStrike" cap="none" dirty="0">
                          <a:solidFill>
                            <a:srgbClr val="C00000"/>
                          </a:solidFill>
                          <a:latin typeface="Calibri"/>
                          <a:cs typeface="Calibri"/>
                          <a:sym typeface="Arial"/>
                        </a:rPr>
                        <a:t>disgust</a:t>
                      </a:r>
                      <a:endParaRPr sz="1800" b="0" i="0" u="none" strike="noStrike" cap="none" dirty="0">
                        <a:solidFill>
                          <a:srgbClr val="C00000"/>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IN" sz="1800" b="0" i="0" u="none" strike="noStrike" cap="none" dirty="0">
                          <a:solidFill>
                            <a:schemeClr val="dk1"/>
                          </a:solidFill>
                          <a:latin typeface="Calibri"/>
                          <a:cs typeface="Calibri"/>
                          <a:sym typeface="Arial"/>
                        </a:rPr>
                        <a:t>-0.9719</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US" sz="1800" dirty="0"/>
                        <a:t>Extreme Negative</a:t>
                      </a:r>
                      <a:endParaRPr sz="1800" dirty="0"/>
                    </a:p>
                  </a:txBody>
                  <a:tcPr marL="91450" marR="91450" marT="45725" marB="45725"/>
                </a:tc>
                <a:extLst>
                  <a:ext uri="{0D108BD9-81ED-4DB2-BD59-A6C34878D82A}">
                    <a16:rowId xmlns:a16="http://schemas.microsoft.com/office/drawing/2014/main" val="10005"/>
                  </a:ext>
                </a:extLst>
              </a:tr>
            </a:tbl>
          </a:graphicData>
        </a:graphic>
      </p:graphicFrame>
      <p:sp>
        <p:nvSpPr>
          <p:cNvPr id="4" name="Google Shape;223;p17">
            <a:extLst>
              <a:ext uri="{FF2B5EF4-FFF2-40B4-BE49-F238E27FC236}">
                <a16:creationId xmlns:a16="http://schemas.microsoft.com/office/drawing/2014/main" id="{01627BA6-2546-7276-DCA5-5DF3BACC5DAF}"/>
              </a:ext>
            </a:extLst>
          </p:cNvPr>
          <p:cNvSpPr txBox="1"/>
          <p:nvPr/>
        </p:nvSpPr>
        <p:spPr>
          <a:xfrm>
            <a:off x="281473" y="138900"/>
            <a:ext cx="6418800" cy="7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200" b="1" dirty="0">
                <a:solidFill>
                  <a:srgbClr val="1F3864"/>
                </a:solidFill>
                <a:latin typeface="Calibri"/>
                <a:ea typeface="Calibri"/>
                <a:cs typeface="Calibri"/>
                <a:sym typeface="Calibri"/>
              </a:rPr>
              <a:t>SENTIMENT ANALYSIS</a:t>
            </a:r>
            <a:endParaRPr sz="4200" dirty="0">
              <a:solidFill>
                <a:srgbClr val="1F3864"/>
              </a:solidFill>
              <a:latin typeface="Calibri"/>
              <a:ea typeface="Calibri"/>
              <a:cs typeface="Calibri"/>
              <a:sym typeface="Calibri"/>
            </a:endParaRPr>
          </a:p>
        </p:txBody>
      </p:sp>
      <p:sp>
        <p:nvSpPr>
          <p:cNvPr id="6" name="Google Shape;205;p16">
            <a:extLst>
              <a:ext uri="{FF2B5EF4-FFF2-40B4-BE49-F238E27FC236}">
                <a16:creationId xmlns:a16="http://schemas.microsoft.com/office/drawing/2014/main" id="{34CBE933-4F13-13B6-A943-DEB70585F0AA}"/>
              </a:ext>
            </a:extLst>
          </p:cNvPr>
          <p:cNvSpPr txBox="1"/>
          <p:nvPr/>
        </p:nvSpPr>
        <p:spPr>
          <a:xfrm>
            <a:off x="625150" y="1098325"/>
            <a:ext cx="10941699" cy="1052576"/>
          </a:xfrm>
          <a:prstGeom prst="rect">
            <a:avLst/>
          </a:prstGeom>
          <a:noFill/>
          <a:ln>
            <a:noFill/>
          </a:ln>
        </p:spPr>
        <p:txBody>
          <a:bodyPr spcFirstLastPara="1" wrap="square" lIns="45700" tIns="22850" rIns="45700" bIns="22850" anchor="t" anchorCtr="0">
            <a:spAutoFit/>
          </a:bodyPr>
          <a:lstStyle/>
          <a:p>
            <a:pPr marL="342900" marR="0" lvl="0" indent="-342900" algn="l" rtl="0">
              <a:lnSpc>
                <a:spcPct val="109375"/>
              </a:lnSpc>
              <a:spcBef>
                <a:spcPts val="0"/>
              </a:spcBef>
              <a:spcAft>
                <a:spcPts val="0"/>
              </a:spcAft>
              <a:buClr>
                <a:schemeClr val="dk1"/>
              </a:buClr>
              <a:buSzPts val="1600"/>
              <a:buFont typeface="Arial" panose="020B0604020202020204" pitchFamily="34" charset="0"/>
              <a:buChar char="•"/>
            </a:pPr>
            <a:r>
              <a:rPr lang="en-US" sz="2000" dirty="0">
                <a:solidFill>
                  <a:srgbClr val="1F3864"/>
                </a:solidFill>
                <a:latin typeface="Calibri"/>
                <a:ea typeface="Calibri"/>
                <a:cs typeface="Calibri"/>
                <a:sym typeface="Calibri"/>
              </a:rPr>
              <a:t>VADER (Valence Aware Dictionary for Sentiment Reasoning) is an NLTK module that provides sentiment scores based on the words used.</a:t>
            </a:r>
          </a:p>
          <a:p>
            <a:pPr marL="342900" marR="0" lvl="0" indent="-342900" algn="l" rtl="0">
              <a:lnSpc>
                <a:spcPct val="109375"/>
              </a:lnSpc>
              <a:spcBef>
                <a:spcPts val="0"/>
              </a:spcBef>
              <a:spcAft>
                <a:spcPts val="0"/>
              </a:spcAft>
              <a:buClr>
                <a:schemeClr val="dk1"/>
              </a:buClr>
              <a:buSzPts val="1600"/>
              <a:buFont typeface="Arial" panose="020B0604020202020204" pitchFamily="34" charset="0"/>
              <a:buChar char="•"/>
            </a:pPr>
            <a:r>
              <a:rPr lang="en-US" sz="2000" dirty="0">
                <a:solidFill>
                  <a:srgbClr val="1F3864"/>
                </a:solidFill>
                <a:latin typeface="Calibri"/>
                <a:ea typeface="Calibri"/>
                <a:cs typeface="Calibri"/>
                <a:sym typeface="Calibri"/>
              </a:rPr>
              <a:t>It relies on a dictionary that maps lexical features to emotion intensities known as sentiment scores.</a:t>
            </a:r>
            <a:endParaRPr sz="2000" dirty="0">
              <a:solidFill>
                <a:srgbClr val="1F3864"/>
              </a:solidFill>
              <a:latin typeface="Calibri"/>
              <a:ea typeface="Calibri"/>
              <a:cs typeface="Calibri"/>
              <a:sym typeface="Calibri"/>
            </a:endParaRPr>
          </a:p>
        </p:txBody>
      </p:sp>
    </p:spTree>
    <p:extLst>
      <p:ext uri="{BB962C8B-B14F-4D97-AF65-F5344CB8AC3E}">
        <p14:creationId xmlns:p14="http://schemas.microsoft.com/office/powerpoint/2010/main" val="31719376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4908</TotalTime>
  <Words>965</Words>
  <Application>Microsoft Office PowerPoint</Application>
  <PresentationFormat>Widescreen</PresentationFormat>
  <Paragraphs>229</Paragraphs>
  <Slides>26</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Calibri</vt:lpstr>
      <vt:lpstr>Lato</vt:lpstr>
      <vt:lpstr>Times New Roman</vt:lpstr>
      <vt:lpstr>Montserrat</vt:lpstr>
      <vt:lpstr>Lato Light</vt:lpstr>
      <vt:lpstr>Poppins</vt:lpstr>
      <vt:lpstr>Open Sans SemiBold</vt:lpstr>
      <vt:lpstr>Arial</vt:lpstr>
      <vt:lpstr>Simple Light</vt:lpstr>
      <vt:lpstr>CAPSTONE PROJECT AMAZON PRODUCT REVIEW ANALYSIS</vt:lpstr>
      <vt:lpstr>OBJECTIVE</vt:lpstr>
      <vt:lpstr>PowerPoint Presentation</vt:lpstr>
      <vt:lpstr>DATA DOWNLOAD</vt:lpstr>
      <vt:lpstr>DATA PRE-ANALYSIS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Products needing attention: Negative Reviews Toys and Games Dataset </vt:lpstr>
      <vt:lpstr>Products needing attention: Negative Reviews Baby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AMAZON PRODUCT REVIEW ANALYSIS</dc:title>
  <dc:creator>Manasi Bhardwaj</dc:creator>
  <cp:lastModifiedBy>Aakash Yadav</cp:lastModifiedBy>
  <cp:revision>22</cp:revision>
  <dcterms:created xsi:type="dcterms:W3CDTF">2022-02-23T13:45:20Z</dcterms:created>
  <dcterms:modified xsi:type="dcterms:W3CDTF">2022-11-17T06:49:52Z</dcterms:modified>
</cp:coreProperties>
</file>