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256" r:id="rId2"/>
    <p:sldId id="262" r:id="rId3"/>
    <p:sldId id="260" r:id="rId4"/>
    <p:sldId id="263" r:id="rId5"/>
    <p:sldId id="274" r:id="rId6"/>
    <p:sldId id="264" r:id="rId7"/>
    <p:sldId id="268" r:id="rId8"/>
    <p:sldId id="270" r:id="rId9"/>
    <p:sldId id="272" r:id="rId10"/>
    <p:sldId id="267" r:id="rId11"/>
    <p:sldId id="278" r:id="rId12"/>
    <p:sldId id="279" r:id="rId13"/>
    <p:sldId id="280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E7B8-101D-4354-8259-6EC4018D8880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3EBE1-9092-416E-9BCD-3946148F1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5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2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3753880-813D-4BE0-9DB7-EC77EA2781E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28E000-B32D-4110-9FDA-B698B219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2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2E25-E602-1A4A-9BD7-3167B604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576" y="1432223"/>
            <a:ext cx="9722497" cy="2673246"/>
          </a:xfrm>
        </p:spPr>
        <p:txBody>
          <a:bodyPr/>
          <a:lstStyle/>
          <a:p>
            <a:r>
              <a:rPr lang="en-US" sz="6000" u="sng" dirty="0"/>
              <a:t>Mall Customers Segmentation</a:t>
            </a:r>
            <a:endParaRPr lang="en-IN" sz="6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AF68-C721-5B93-2453-61159F55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576" y="3614679"/>
            <a:ext cx="2046203" cy="490790"/>
          </a:xfrm>
        </p:spPr>
        <p:txBody>
          <a:bodyPr/>
          <a:lstStyle/>
          <a:p>
            <a:r>
              <a:rPr lang="en-IN" b="1" u="sng" dirty="0"/>
              <a:t>Mini-Project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0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47F95D-391C-F392-11E8-48EF13EE6D31}"/>
              </a:ext>
            </a:extLst>
          </p:cNvPr>
          <p:cNvSpPr txBox="1"/>
          <p:nvPr/>
        </p:nvSpPr>
        <p:spPr>
          <a:xfrm>
            <a:off x="5123525" y="233093"/>
            <a:ext cx="177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DDE58-72B4-2083-F2F4-204600270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22" y="977529"/>
            <a:ext cx="4601351" cy="2909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551EB-3DC2-B10E-BEC0-47DD7A0E0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87" y="4019308"/>
            <a:ext cx="4489094" cy="2838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05EF9-8641-D848-C9ED-3B1237999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977529"/>
            <a:ext cx="4489094" cy="28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BBEB-0C93-741C-549B-6E84465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549" y="223935"/>
            <a:ext cx="1716831" cy="886408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RESULTS</a:t>
            </a:r>
            <a:endParaRPr lang="en-IN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5CE7E-A807-AB01-E25C-6E33D7C2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01" y="2562863"/>
            <a:ext cx="2447925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FF44C-9556-5F8A-067D-6B95DF80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34" y="1441300"/>
            <a:ext cx="4582728" cy="36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771A-2831-005E-BBFF-48150488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065" y="309844"/>
            <a:ext cx="1451008" cy="467091"/>
          </a:xfrm>
        </p:spPr>
        <p:txBody>
          <a:bodyPr>
            <a:noAutofit/>
          </a:bodyPr>
          <a:lstStyle/>
          <a:p>
            <a:r>
              <a:rPr lang="en-IN" sz="2800" b="1" u="sng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0B317-EBC6-09F5-DCE6-25BC5EAF52F1}"/>
              </a:ext>
            </a:extLst>
          </p:cNvPr>
          <p:cNvSpPr txBox="1"/>
          <p:nvPr/>
        </p:nvSpPr>
        <p:spPr>
          <a:xfrm>
            <a:off x="5551715" y="1673094"/>
            <a:ext cx="598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 cluster 1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people have high income and high spending scores, these people might be the regular customers of the mall and are convinced by the mall’s services.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 cluster 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people have low income and high spending scores these people might be the regular customers of the mall and are convinced by the mall’s services. 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 cluster 3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people have low annual income and low spending scores, people having low salaries prefer to buy less, The mall will be least interested in people belonging to this cluster.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CEC7D-A76D-12F5-3F8E-5DAEAF71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9" y="1187144"/>
            <a:ext cx="5009580" cy="4340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0C408-AC6C-E7F2-A1C3-64269076D546}"/>
              </a:ext>
            </a:extLst>
          </p:cNvPr>
          <p:cNvSpPr txBox="1"/>
          <p:nvPr/>
        </p:nvSpPr>
        <p:spPr>
          <a:xfrm>
            <a:off x="4100804" y="2056079"/>
            <a:ext cx="36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22BB5-5E96-A78F-1C4C-07D33076ACC1}"/>
              </a:ext>
            </a:extLst>
          </p:cNvPr>
          <p:cNvSpPr txBox="1"/>
          <p:nvPr/>
        </p:nvSpPr>
        <p:spPr>
          <a:xfrm>
            <a:off x="1091682" y="17884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80A92-CECF-2660-5D57-872373E09F69}"/>
              </a:ext>
            </a:extLst>
          </p:cNvPr>
          <p:cNvSpPr txBox="1"/>
          <p:nvPr/>
        </p:nvSpPr>
        <p:spPr>
          <a:xfrm>
            <a:off x="1283401" y="417078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D1EA5-5BF8-0847-24DD-549838A7B420}"/>
              </a:ext>
            </a:extLst>
          </p:cNvPr>
          <p:cNvSpPr txBox="1"/>
          <p:nvPr/>
        </p:nvSpPr>
        <p:spPr>
          <a:xfrm>
            <a:off x="2258009" y="299512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en-IN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49766-5806-A780-64A1-8077CA197D56}"/>
              </a:ext>
            </a:extLst>
          </p:cNvPr>
          <p:cNvSpPr txBox="1"/>
          <p:nvPr/>
        </p:nvSpPr>
        <p:spPr>
          <a:xfrm>
            <a:off x="3594619" y="4432394"/>
            <a:ext cx="506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1941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96EC-AD56-728E-C961-861129D8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409" y="393482"/>
            <a:ext cx="1981262" cy="79366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RESULTs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C2BBE-CF26-2C7E-4FEA-B1411012A76A}"/>
              </a:ext>
            </a:extLst>
          </p:cNvPr>
          <p:cNvSpPr txBox="1"/>
          <p:nvPr/>
        </p:nvSpPr>
        <p:spPr>
          <a:xfrm>
            <a:off x="5878286" y="1443841"/>
            <a:ext cx="5271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 cluster 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 people have high income but low spending scores, Maybe these are the people who are unsatisfied by the mall’s services. </a:t>
            </a:r>
            <a:r>
              <a:rPr lang="en-US" altLang="en-US" dirty="0">
                <a:solidFill>
                  <a:srgbClr val="000000"/>
                </a:solidFill>
                <a:latin typeface="var(--jp-content-font-family)"/>
              </a:rPr>
              <a:t>So, we can target these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because they have the capability to spend more. So, the mall authorities will try to add new facilities so that they can attract these people and can meet their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 cluster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 people have average income and an average spending score, these are the average peoples again they will be considered and give some offers to increase their spending score.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F6084-3FAE-15AC-940C-B9F681D1D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9" y="1187144"/>
            <a:ext cx="5009580" cy="4340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F8DAC-CE47-833D-CE66-172624349ED0}"/>
              </a:ext>
            </a:extLst>
          </p:cNvPr>
          <p:cNvSpPr txBox="1"/>
          <p:nvPr/>
        </p:nvSpPr>
        <p:spPr>
          <a:xfrm>
            <a:off x="3587620" y="4422711"/>
            <a:ext cx="368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  <a:endParaRPr lang="en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83319-A9CE-7E75-CF77-87EB7C02D40B}"/>
              </a:ext>
            </a:extLst>
          </p:cNvPr>
          <p:cNvSpPr txBox="1"/>
          <p:nvPr/>
        </p:nvSpPr>
        <p:spPr>
          <a:xfrm>
            <a:off x="2258009" y="299512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CD0C2-E84A-CE5E-599C-64C32E7E6A41}"/>
              </a:ext>
            </a:extLst>
          </p:cNvPr>
          <p:cNvSpPr txBox="1"/>
          <p:nvPr/>
        </p:nvSpPr>
        <p:spPr>
          <a:xfrm flipH="1">
            <a:off x="3526037" y="2024743"/>
            <a:ext cx="21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92376-D9B4-A034-FC79-7D3B19B26F92}"/>
              </a:ext>
            </a:extLst>
          </p:cNvPr>
          <p:cNvSpPr txBox="1"/>
          <p:nvPr/>
        </p:nvSpPr>
        <p:spPr>
          <a:xfrm>
            <a:off x="1418253" y="202474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en-IN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B95AB-15AA-871A-7EDB-5D4D997784E6}"/>
              </a:ext>
            </a:extLst>
          </p:cNvPr>
          <p:cNvSpPr txBox="1"/>
          <p:nvPr/>
        </p:nvSpPr>
        <p:spPr>
          <a:xfrm>
            <a:off x="1352939" y="41148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7001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7E62-D6E7-E629-8DA8-C886AF2C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52" y="456640"/>
            <a:ext cx="3240895" cy="961613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502D4-3B51-EC9F-7F0B-7F1004CFC55E}"/>
              </a:ext>
            </a:extLst>
          </p:cNvPr>
          <p:cNvSpPr txBox="1"/>
          <p:nvPr/>
        </p:nvSpPr>
        <p:spPr>
          <a:xfrm>
            <a:off x="1352939" y="1720840"/>
            <a:ext cx="9741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By comparing all the models with silhouette score we find that </a:t>
            </a:r>
            <a:r>
              <a:rPr lang="en-US" u="sng" dirty="0"/>
              <a:t>Agglomerative</a:t>
            </a:r>
            <a:r>
              <a:rPr lang="en-US" sz="1800" u="sng" dirty="0"/>
              <a:t> Clustering Algorithm </a:t>
            </a:r>
            <a:r>
              <a:rPr lang="en-IN" sz="1800" dirty="0"/>
              <a:t>is best model which give better predictions. So, we consider </a:t>
            </a:r>
            <a:r>
              <a:rPr lang="en-US" u="sng" dirty="0"/>
              <a:t>Agglomerative</a:t>
            </a:r>
            <a:r>
              <a:rPr lang="en-US" sz="1800" u="sng" dirty="0"/>
              <a:t> Clustering Algorithm</a:t>
            </a:r>
            <a:r>
              <a:rPr lang="en-IN" sz="1800" dirty="0"/>
              <a:t> as the best model for this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By considering all the conditions, we can target cluster 4 and cluster 5 customers because they have the capability to spend more. So , we mall facilities can focus on these customers by giving some extra offers and discounts.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/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54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4B7-9D10-D7BA-9AF9-FED6F58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160" y="2756916"/>
            <a:ext cx="2839679" cy="1344168"/>
          </a:xfrm>
        </p:spPr>
        <p:txBody>
          <a:bodyPr/>
          <a:lstStyle/>
          <a:p>
            <a:r>
              <a:rPr lang="en-IN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087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E65-6A6F-CE7D-0963-20BC0D2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19" y="307351"/>
            <a:ext cx="3590762" cy="1609344"/>
          </a:xfrm>
        </p:spPr>
        <p:txBody>
          <a:bodyPr>
            <a:normAutofit/>
          </a:bodyPr>
          <a:lstStyle/>
          <a:p>
            <a:r>
              <a:rPr lang="en-IN" sz="3600" u="sng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26A18-6938-E831-C98B-CC99E3032961}"/>
              </a:ext>
            </a:extLst>
          </p:cNvPr>
          <p:cNvSpPr txBox="1"/>
          <p:nvPr/>
        </p:nvSpPr>
        <p:spPr>
          <a:xfrm>
            <a:off x="1175657" y="2010001"/>
            <a:ext cx="100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main purpose of performing customer segmentation is to group people, who have similar interest so that the marketing team can converge in an effective marketing plan.</a:t>
            </a:r>
            <a:endParaRPr lang="en-IN" dirty="0"/>
          </a:p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order to achieve this goal, a predictive model can be built to find out the group of customers and find out the </a:t>
            </a:r>
            <a:r>
              <a:rPr lang="en-US" sz="1800" dirty="0">
                <a:latin typeface="+mn-lt"/>
              </a:rPr>
              <a:t>right customers for specific products.</a:t>
            </a:r>
          </a:p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b="0" i="0" dirty="0">
                <a:effectLst/>
              </a:rPr>
              <a:t>hat are the key factors that can help </a:t>
            </a:r>
            <a:r>
              <a:rPr lang="en-US" dirty="0"/>
              <a:t>mall </a:t>
            </a:r>
            <a:r>
              <a:rPr lang="en-US" b="0" i="0" dirty="0">
                <a:effectLst/>
              </a:rPr>
              <a:t>to increase</a:t>
            </a:r>
            <a:r>
              <a:rPr lang="en-US" dirty="0"/>
              <a:t> the sales and 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CEF6A-DAD3-ECE2-0040-5C279169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09" y="469582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0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661-1770-F069-D890-F8A6F4C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75" y="209098"/>
            <a:ext cx="894215" cy="532405"/>
          </a:xfrm>
        </p:spPr>
        <p:txBody>
          <a:bodyPr>
            <a:normAutofit/>
          </a:bodyPr>
          <a:lstStyle/>
          <a:p>
            <a:r>
              <a:rPr lang="en-IN" sz="3200" u="sng" dirty="0"/>
              <a:t>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0CEC5-0689-911B-2C03-477D7E66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7" y="2057010"/>
            <a:ext cx="5089849" cy="30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25C6-1A19-26C5-C7FF-49E830A5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90" y="372666"/>
            <a:ext cx="3166219" cy="672364"/>
          </a:xfrm>
        </p:spPr>
        <p:txBody>
          <a:bodyPr>
            <a:normAutofit fontScale="90000"/>
          </a:bodyPr>
          <a:lstStyle/>
          <a:p>
            <a:r>
              <a:rPr lang="en-IN" sz="2800" b="1" u="sng" dirty="0"/>
              <a:t>Treatment 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E541-C42A-27C4-8B0E-45BE104F4AA8}"/>
              </a:ext>
            </a:extLst>
          </p:cNvPr>
          <p:cNvSpPr txBox="1"/>
          <p:nvPr/>
        </p:nvSpPr>
        <p:spPr>
          <a:xfrm>
            <a:off x="1408921" y="1660849"/>
            <a:ext cx="9374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Missing value treatment: </a:t>
            </a:r>
            <a:r>
              <a:rPr lang="en-US" dirty="0"/>
              <a:t>There are no null values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Duplicate values</a:t>
            </a:r>
            <a:r>
              <a:rPr lang="en-US" dirty="0"/>
              <a:t>: No duplicates are their.</a:t>
            </a:r>
          </a:p>
          <a:p>
            <a:pPr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361A-2D36-F9CA-24D2-7770A9A4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96" y="335343"/>
            <a:ext cx="3436807" cy="998935"/>
          </a:xfrm>
        </p:spPr>
        <p:txBody>
          <a:bodyPr>
            <a:normAutofit fontScale="90000"/>
          </a:bodyPr>
          <a:lstStyle/>
          <a:p>
            <a:r>
              <a:rPr lang="en-IN" sz="3600" u="sng" dirty="0"/>
              <a:t>MODEL BUILDING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3F31-BBCD-1639-60C0-3F9D26695C74}"/>
              </a:ext>
            </a:extLst>
          </p:cNvPr>
          <p:cNvSpPr txBox="1"/>
          <p:nvPr/>
        </p:nvSpPr>
        <p:spPr>
          <a:xfrm>
            <a:off x="1371600" y="1567543"/>
            <a:ext cx="95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structure (Type of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right algorithm for model building.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7BC71-1830-3B9B-6D6E-7B3796FD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32" y="3875867"/>
            <a:ext cx="6098737" cy="2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0C4F3-FEF6-F232-4694-10404D88B17C}"/>
              </a:ext>
            </a:extLst>
          </p:cNvPr>
          <p:cNvSpPr txBox="1"/>
          <p:nvPr/>
        </p:nvSpPr>
        <p:spPr>
          <a:xfrm>
            <a:off x="4355840" y="5812970"/>
            <a:ext cx="34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5</a:t>
            </a:r>
            <a:r>
              <a:rPr lang="en-IN" sz="1400" dirty="0"/>
              <a:t>6% are females and 44% are 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F0683-9BBC-7AB3-8E97-3C8DA4EFCBCF}"/>
              </a:ext>
            </a:extLst>
          </p:cNvPr>
          <p:cNvSpPr txBox="1"/>
          <p:nvPr/>
        </p:nvSpPr>
        <p:spPr>
          <a:xfrm>
            <a:off x="3125755" y="346474"/>
            <a:ext cx="59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EDA(Exploratory data analysis)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DFC37-7DEC-2011-FD1D-C251F9378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40" y="1423872"/>
            <a:ext cx="3631746" cy="38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E84E7C-0729-C038-7DA2-D36670C11296}"/>
              </a:ext>
            </a:extLst>
          </p:cNvPr>
          <p:cNvSpPr txBox="1"/>
          <p:nvPr/>
        </p:nvSpPr>
        <p:spPr>
          <a:xfrm>
            <a:off x="2575250" y="5604941"/>
            <a:ext cx="685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Maximum customers are age between 30-35.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EA02-1F78-34EE-AE8B-3009F09FE623}"/>
              </a:ext>
            </a:extLst>
          </p:cNvPr>
          <p:cNvSpPr txBox="1"/>
          <p:nvPr/>
        </p:nvSpPr>
        <p:spPr>
          <a:xfrm>
            <a:off x="4297937" y="991449"/>
            <a:ext cx="422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D330E-FF14-952F-A374-F01FB3E77559}"/>
              </a:ext>
            </a:extLst>
          </p:cNvPr>
          <p:cNvSpPr txBox="1"/>
          <p:nvPr/>
        </p:nvSpPr>
        <p:spPr>
          <a:xfrm>
            <a:off x="4061896" y="576849"/>
            <a:ext cx="43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IN" dirty="0"/>
              <a:t>istribution of Age and Annual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8EBB6-0457-99AF-3958-AEE27FD1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80" y="1291618"/>
            <a:ext cx="9479840" cy="38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372ADD-7EB0-8650-47F2-9731DB8462EE}"/>
              </a:ext>
            </a:extLst>
          </p:cNvPr>
          <p:cNvSpPr txBox="1"/>
          <p:nvPr/>
        </p:nvSpPr>
        <p:spPr>
          <a:xfrm>
            <a:off x="4287416" y="693919"/>
            <a:ext cx="40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N" dirty="0"/>
              <a:t>nnual Income vs Spending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2CC3B-16C4-836F-0D95-45E8095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60" y="1663920"/>
            <a:ext cx="496507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20B-5D2A-BFCC-8183-CFE14904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645" y="335342"/>
            <a:ext cx="1486709" cy="1008266"/>
          </a:xfrm>
        </p:spPr>
        <p:txBody>
          <a:bodyPr>
            <a:normAutofit/>
          </a:bodyPr>
          <a:lstStyle/>
          <a:p>
            <a:r>
              <a:rPr lang="en-IN" sz="3200" u="sng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ED47-8CFE-D601-5629-9726F7A4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64906"/>
            <a:ext cx="10058400" cy="4926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u="sng" dirty="0"/>
              <a:t>K-MEANS</a:t>
            </a:r>
            <a:r>
              <a:rPr lang="en-US" sz="1600" dirty="0">
                <a:solidFill>
                  <a:srgbClr val="51565E"/>
                </a:solidFill>
                <a:latin typeface="Roboto" panose="020B0604020202020204" pitchFamily="2" charset="0"/>
              </a:rPr>
              <a:t> </a:t>
            </a:r>
            <a:r>
              <a:rPr lang="en-US" sz="1800" dirty="0"/>
              <a:t>K-Means clustering is an unsupervised learning algorithm. There is no labeled data for this clustering. K-Means performs the division of objects into clusters that share similarities and are dissimilar to the objects belonging to another cluster. </a:t>
            </a:r>
          </a:p>
          <a:p>
            <a:pPr marL="0" indent="0" algn="just">
              <a:buNone/>
            </a:pPr>
            <a:r>
              <a:rPr lang="en-US" sz="1800" b="1" u="sng" dirty="0"/>
              <a:t>AGGLOMERATIVE CLUSTERING ALGORITHM</a:t>
            </a:r>
            <a:r>
              <a:rPr lang="en-US" sz="1600" u="sng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sz="1800" b="0" i="0" dirty="0">
                <a:solidFill>
                  <a:srgbClr val="444444"/>
                </a:solidFill>
                <a:effectLst/>
                <a:cs typeface="MV Boli" panose="02000500030200090000" pitchFamily="2" charset="0"/>
              </a:rPr>
              <a:t>Agglomerative Clustering is a type of</a:t>
            </a:r>
            <a:r>
              <a:rPr lang="en-US" sz="1800" b="1" i="0" dirty="0">
                <a:solidFill>
                  <a:srgbClr val="444444"/>
                </a:solidFill>
                <a:effectLst/>
                <a:cs typeface="MV Boli" panose="02000500030200090000" pitchFamily="2" charset="0"/>
              </a:rPr>
              <a:t> </a:t>
            </a:r>
            <a:r>
              <a:rPr lang="en-US" sz="1800" i="0" dirty="0">
                <a:solidFill>
                  <a:srgbClr val="444444"/>
                </a:solidFill>
                <a:effectLst/>
                <a:cs typeface="MV Boli" panose="02000500030200090000" pitchFamily="2" charset="0"/>
              </a:rPr>
              <a:t>hierarchical clustering algorithm</a:t>
            </a:r>
            <a:r>
              <a:rPr lang="en-US" sz="1800" b="0" i="0" dirty="0">
                <a:solidFill>
                  <a:srgbClr val="444444"/>
                </a:solidFill>
                <a:effectLst/>
                <a:cs typeface="MV Boli" panose="02000500030200090000" pitchFamily="2" charset="0"/>
              </a:rPr>
              <a:t>. It is an unsupervised machine learning technique that divides the population into several clusters. </a:t>
            </a:r>
          </a:p>
          <a:p>
            <a:pPr marL="0" indent="0" algn="just">
              <a:buNone/>
            </a:pPr>
            <a:r>
              <a:rPr lang="en-US" sz="1800" b="1" u="sng" dirty="0"/>
              <a:t>DBSCAN (DENSITY BASED SPATIAL CLUSTERING OF APPLICATIONS WITH NOISE)</a:t>
            </a:r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sz="1800" b="0" i="0" dirty="0"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DBSCAN is a clustering algorithm that defines clusters as continuous regions of high density 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76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5749</TotalTime>
  <Words>556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</vt:lpstr>
      <vt:lpstr>Rockwell</vt:lpstr>
      <vt:lpstr>Rockwell Condensed</vt:lpstr>
      <vt:lpstr>var(--jp-content-font-family)</vt:lpstr>
      <vt:lpstr>Wingdings</vt:lpstr>
      <vt:lpstr>Wood Type</vt:lpstr>
      <vt:lpstr>Mall Customers Segmentation</vt:lpstr>
      <vt:lpstr>Problem Statement</vt:lpstr>
      <vt:lpstr>Data</vt:lpstr>
      <vt:lpstr>Treatment on data</vt:lpstr>
      <vt:lpstr>MODEL BUILDING steps</vt:lpstr>
      <vt:lpstr>PowerPoint Presentation</vt:lpstr>
      <vt:lpstr>PowerPoint Presentation</vt:lpstr>
      <vt:lpstr>PowerPoint Presentation</vt:lpstr>
      <vt:lpstr>Models</vt:lpstr>
      <vt:lpstr>PowerPoint Presentation</vt:lpstr>
      <vt:lpstr>RESULTS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store Sales</dc:title>
  <dc:creator>Aakash Yadav</dc:creator>
  <cp:lastModifiedBy>Aakash Yadav</cp:lastModifiedBy>
  <cp:revision>15</cp:revision>
  <dcterms:created xsi:type="dcterms:W3CDTF">2022-09-30T10:51:38Z</dcterms:created>
  <dcterms:modified xsi:type="dcterms:W3CDTF">2022-10-10T07:11:26Z</dcterms:modified>
</cp:coreProperties>
</file>