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0"/>
  </p:notesMasterIdLst>
  <p:sldIdLst>
    <p:sldId id="256" r:id="rId2"/>
    <p:sldId id="259" r:id="rId3"/>
    <p:sldId id="262" r:id="rId4"/>
    <p:sldId id="260" r:id="rId5"/>
    <p:sldId id="263" r:id="rId6"/>
    <p:sldId id="274" r:id="rId7"/>
    <p:sldId id="264" r:id="rId8"/>
    <p:sldId id="268" r:id="rId9"/>
    <p:sldId id="269" r:id="rId10"/>
    <p:sldId id="270" r:id="rId11"/>
    <p:sldId id="271" r:id="rId12"/>
    <p:sldId id="265" r:id="rId13"/>
    <p:sldId id="266" r:id="rId14"/>
    <p:sldId id="272" r:id="rId15"/>
    <p:sldId id="267" r:id="rId16"/>
    <p:sldId id="275" r:id="rId17"/>
    <p:sldId id="27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82" d="100"/>
          <a:sy n="82"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FE7B8-101D-4354-8259-6EC4018D8880}" type="datetimeFigureOut">
              <a:rPr lang="en-IN" smtClean="0"/>
              <a:t>03-10-2022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3EBE1-9092-416E-9BCD-3946148F188C}" type="slidenum">
              <a:rPr lang="en-IN" smtClean="0"/>
              <a:t>‹#›</a:t>
            </a:fld>
            <a:endParaRPr lang="en-IN"/>
          </a:p>
        </p:txBody>
      </p:sp>
    </p:spTree>
    <p:extLst>
      <p:ext uri="{BB962C8B-B14F-4D97-AF65-F5344CB8AC3E}">
        <p14:creationId xmlns:p14="http://schemas.microsoft.com/office/powerpoint/2010/main" val="243345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53880-813D-4BE0-9DB7-EC77EA2781E9}"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128E000-B32D-4110-9FDA-B698B2191ADD}" type="slidenum">
              <a:rPr lang="en-IN" smtClean="0"/>
              <a:t>‹#›</a:t>
            </a:fld>
            <a:endParaRPr lang="en-IN"/>
          </a:p>
        </p:txBody>
      </p:sp>
    </p:spTree>
    <p:extLst>
      <p:ext uri="{BB962C8B-B14F-4D97-AF65-F5344CB8AC3E}">
        <p14:creationId xmlns:p14="http://schemas.microsoft.com/office/powerpoint/2010/main" val="408134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53880-813D-4BE0-9DB7-EC77EA2781E9}"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22761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53880-813D-4BE0-9DB7-EC77EA2781E9}"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81412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53880-813D-4BE0-9DB7-EC77EA2781E9}"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73534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753880-813D-4BE0-9DB7-EC77EA2781E9}" type="datetimeFigureOut">
              <a:rPr lang="en-IN" smtClean="0"/>
              <a:t>03-10-2022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128E000-B32D-4110-9FDA-B698B2191ADD}" type="slidenum">
              <a:rPr lang="en-IN" smtClean="0"/>
              <a:t>‹#›</a:t>
            </a:fld>
            <a:endParaRPr lang="en-IN"/>
          </a:p>
        </p:txBody>
      </p:sp>
    </p:spTree>
    <p:extLst>
      <p:ext uri="{BB962C8B-B14F-4D97-AF65-F5344CB8AC3E}">
        <p14:creationId xmlns:p14="http://schemas.microsoft.com/office/powerpoint/2010/main" val="85646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53880-813D-4BE0-9DB7-EC77EA2781E9}"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49116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53880-813D-4BE0-9DB7-EC77EA2781E9}"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200482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53880-813D-4BE0-9DB7-EC77EA2781E9}"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121843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53880-813D-4BE0-9DB7-EC77EA2781E9}"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227790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53880-813D-4BE0-9DB7-EC77EA2781E9}"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154580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53880-813D-4BE0-9DB7-EC77EA2781E9}" type="datetimeFigureOut">
              <a:rPr lang="en-IN" smtClean="0"/>
              <a:t>03-10-2022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128E000-B32D-4110-9FDA-B698B2191ADD}" type="slidenum">
              <a:rPr lang="en-IN" smtClean="0"/>
              <a:t>‹#›</a:t>
            </a:fld>
            <a:endParaRPr lang="en-IN"/>
          </a:p>
        </p:txBody>
      </p:sp>
    </p:spTree>
    <p:extLst>
      <p:ext uri="{BB962C8B-B14F-4D97-AF65-F5344CB8AC3E}">
        <p14:creationId xmlns:p14="http://schemas.microsoft.com/office/powerpoint/2010/main" val="365156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753880-813D-4BE0-9DB7-EC77EA2781E9}" type="datetimeFigureOut">
              <a:rPr lang="en-IN" smtClean="0"/>
              <a:t>03-10-2022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128E000-B32D-4110-9FDA-B698B2191ADD}" type="slidenum">
              <a:rPr lang="en-IN" smtClean="0"/>
              <a:t>‹#›</a:t>
            </a:fld>
            <a:endParaRPr lang="en-IN"/>
          </a:p>
        </p:txBody>
      </p:sp>
    </p:spTree>
    <p:extLst>
      <p:ext uri="{BB962C8B-B14F-4D97-AF65-F5344CB8AC3E}">
        <p14:creationId xmlns:p14="http://schemas.microsoft.com/office/powerpoint/2010/main" val="74612696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2E25-E602-1A4A-9BD7-3167B6043CF5}"/>
              </a:ext>
            </a:extLst>
          </p:cNvPr>
          <p:cNvSpPr>
            <a:spLocks noGrp="1"/>
          </p:cNvSpPr>
          <p:nvPr>
            <p:ph type="ctrTitle"/>
          </p:nvPr>
        </p:nvSpPr>
        <p:spPr>
          <a:xfrm>
            <a:off x="1051560" y="1432223"/>
            <a:ext cx="9966960" cy="2673246"/>
          </a:xfrm>
        </p:spPr>
        <p:txBody>
          <a:bodyPr/>
          <a:lstStyle/>
          <a:p>
            <a:r>
              <a:rPr lang="en-IN" sz="7200" u="sng" dirty="0"/>
              <a:t>Prediction of store Sales </a:t>
            </a:r>
          </a:p>
        </p:txBody>
      </p:sp>
      <p:sp>
        <p:nvSpPr>
          <p:cNvPr id="3" name="Subtitle 2">
            <a:extLst>
              <a:ext uri="{FF2B5EF4-FFF2-40B4-BE49-F238E27FC236}">
                <a16:creationId xmlns:a16="http://schemas.microsoft.com/office/drawing/2014/main" id="{F2D5AF68-C721-5B93-2453-61159F55E89A}"/>
              </a:ext>
            </a:extLst>
          </p:cNvPr>
          <p:cNvSpPr>
            <a:spLocks noGrp="1"/>
          </p:cNvSpPr>
          <p:nvPr>
            <p:ph type="subTitle" idx="1"/>
          </p:nvPr>
        </p:nvSpPr>
        <p:spPr>
          <a:xfrm>
            <a:off x="1051560" y="3614679"/>
            <a:ext cx="2046203" cy="490790"/>
          </a:xfrm>
        </p:spPr>
        <p:txBody>
          <a:bodyPr/>
          <a:lstStyle/>
          <a:p>
            <a:r>
              <a:rPr lang="en-IN" b="1" u="sng" dirty="0"/>
              <a:t>Mini-Project</a:t>
            </a:r>
          </a:p>
          <a:p>
            <a:endParaRPr lang="en-IN" dirty="0"/>
          </a:p>
        </p:txBody>
      </p:sp>
    </p:spTree>
    <p:extLst>
      <p:ext uri="{BB962C8B-B14F-4D97-AF65-F5344CB8AC3E}">
        <p14:creationId xmlns:p14="http://schemas.microsoft.com/office/powerpoint/2010/main" val="296050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03CFD0-AF5D-0E8E-AB1D-68DF5742A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637" y="1417393"/>
            <a:ext cx="4384200" cy="4152983"/>
          </a:xfrm>
          <a:prstGeom prst="rect">
            <a:avLst/>
          </a:prstGeom>
        </p:spPr>
      </p:pic>
      <p:pic>
        <p:nvPicPr>
          <p:cNvPr id="6" name="Picture 5">
            <a:extLst>
              <a:ext uri="{FF2B5EF4-FFF2-40B4-BE49-F238E27FC236}">
                <a16:creationId xmlns:a16="http://schemas.microsoft.com/office/drawing/2014/main" id="{9BAC2228-CAEA-17A6-C140-474E59F59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17393"/>
            <a:ext cx="5066638" cy="4241270"/>
          </a:xfrm>
          <a:prstGeom prst="rect">
            <a:avLst/>
          </a:prstGeom>
        </p:spPr>
      </p:pic>
      <p:sp>
        <p:nvSpPr>
          <p:cNvPr id="7" name="TextBox 6">
            <a:extLst>
              <a:ext uri="{FF2B5EF4-FFF2-40B4-BE49-F238E27FC236}">
                <a16:creationId xmlns:a16="http://schemas.microsoft.com/office/drawing/2014/main" id="{9C13ADB3-38A6-366F-16C1-6FCE9D3B3682}"/>
              </a:ext>
            </a:extLst>
          </p:cNvPr>
          <p:cNvSpPr txBox="1"/>
          <p:nvPr/>
        </p:nvSpPr>
        <p:spPr>
          <a:xfrm>
            <a:off x="3222171" y="5763971"/>
            <a:ext cx="5066638" cy="800219"/>
          </a:xfrm>
          <a:prstGeom prst="rect">
            <a:avLst/>
          </a:prstGeom>
          <a:noFill/>
        </p:spPr>
        <p:txBody>
          <a:bodyPr wrap="square" rtlCol="0">
            <a:spAutoFit/>
          </a:bodyPr>
          <a:lstStyle/>
          <a:p>
            <a:pPr marL="285750" indent="-285750">
              <a:buFont typeface="Arial" panose="020B0604020202020204" pitchFamily="34" charset="0"/>
              <a:buChar char="•"/>
            </a:pPr>
            <a:r>
              <a:rPr lang="en-US" sz="1400" dirty="0"/>
              <a:t>Items MRP ranging from 200-250 is having high Sales.</a:t>
            </a:r>
          </a:p>
          <a:p>
            <a:pPr marL="285750" indent="-285750">
              <a:buFont typeface="Arial" panose="020B0604020202020204" pitchFamily="34" charset="0"/>
              <a:buChar char="•"/>
            </a:pPr>
            <a:r>
              <a:rPr lang="en-US" sz="1400" dirty="0"/>
              <a:t>Basically all the outlet size having almost same sales</a:t>
            </a:r>
          </a:p>
          <a:p>
            <a:endParaRPr lang="en-IN" dirty="0"/>
          </a:p>
        </p:txBody>
      </p:sp>
      <p:sp>
        <p:nvSpPr>
          <p:cNvPr id="8" name="TextBox 7">
            <a:extLst>
              <a:ext uri="{FF2B5EF4-FFF2-40B4-BE49-F238E27FC236}">
                <a16:creationId xmlns:a16="http://schemas.microsoft.com/office/drawing/2014/main" id="{39372ADD-7EB0-8650-47F2-9731DB8462EE}"/>
              </a:ext>
            </a:extLst>
          </p:cNvPr>
          <p:cNvSpPr txBox="1"/>
          <p:nvPr/>
        </p:nvSpPr>
        <p:spPr>
          <a:xfrm>
            <a:off x="3222171" y="693919"/>
            <a:ext cx="5747657" cy="369332"/>
          </a:xfrm>
          <a:prstGeom prst="rect">
            <a:avLst/>
          </a:prstGeom>
          <a:noFill/>
        </p:spPr>
        <p:txBody>
          <a:bodyPr wrap="square" rtlCol="0">
            <a:spAutoFit/>
          </a:bodyPr>
          <a:lstStyle/>
          <a:p>
            <a:r>
              <a:rPr lang="en-IN" dirty="0"/>
              <a:t>Outlet Sales relation with Item MRP and Outlet Size</a:t>
            </a:r>
          </a:p>
        </p:txBody>
      </p:sp>
    </p:spTree>
    <p:extLst>
      <p:ext uri="{BB962C8B-B14F-4D97-AF65-F5344CB8AC3E}">
        <p14:creationId xmlns:p14="http://schemas.microsoft.com/office/powerpoint/2010/main" val="159165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4BC6BD-04A3-4652-DB66-1D58FA6A1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43" y="606489"/>
            <a:ext cx="10582347" cy="5094515"/>
          </a:xfrm>
          <a:prstGeom prst="rect">
            <a:avLst/>
          </a:prstGeom>
        </p:spPr>
      </p:pic>
      <p:sp>
        <p:nvSpPr>
          <p:cNvPr id="6" name="TextBox 5">
            <a:extLst>
              <a:ext uri="{FF2B5EF4-FFF2-40B4-BE49-F238E27FC236}">
                <a16:creationId xmlns:a16="http://schemas.microsoft.com/office/drawing/2014/main" id="{6F9A25F6-1946-259B-8555-F546CD08E85F}"/>
              </a:ext>
            </a:extLst>
          </p:cNvPr>
          <p:cNvSpPr txBox="1"/>
          <p:nvPr/>
        </p:nvSpPr>
        <p:spPr>
          <a:xfrm>
            <a:off x="1259633" y="5915608"/>
            <a:ext cx="8238930" cy="307777"/>
          </a:xfrm>
          <a:prstGeom prst="rect">
            <a:avLst/>
          </a:prstGeom>
          <a:noFill/>
        </p:spPr>
        <p:txBody>
          <a:bodyPr wrap="square" rtlCol="0">
            <a:spAutoFit/>
          </a:bodyPr>
          <a:lstStyle/>
          <a:p>
            <a:pPr marL="171450" indent="-171450">
              <a:buFont typeface="Arial" panose="020B0604020202020204" pitchFamily="34" charset="0"/>
              <a:buChar char="•"/>
            </a:pPr>
            <a:r>
              <a:rPr lang="en-US" sz="1400" dirty="0"/>
              <a:t>More sales are from supermarkets compared to grocery store</a:t>
            </a:r>
            <a:endParaRPr lang="en-IN" sz="1400" dirty="0"/>
          </a:p>
        </p:txBody>
      </p:sp>
    </p:spTree>
    <p:extLst>
      <p:ext uri="{BB962C8B-B14F-4D97-AF65-F5344CB8AC3E}">
        <p14:creationId xmlns:p14="http://schemas.microsoft.com/office/powerpoint/2010/main" val="119189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4592A-F1A3-FEC3-A335-CA9DC58C4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95" y="1045026"/>
            <a:ext cx="10590245" cy="4270551"/>
          </a:xfrm>
          <a:prstGeom prst="rect">
            <a:avLst/>
          </a:prstGeom>
        </p:spPr>
      </p:pic>
      <p:sp>
        <p:nvSpPr>
          <p:cNvPr id="5" name="TextBox 4">
            <a:extLst>
              <a:ext uri="{FF2B5EF4-FFF2-40B4-BE49-F238E27FC236}">
                <a16:creationId xmlns:a16="http://schemas.microsoft.com/office/drawing/2014/main" id="{9E508DE8-4A30-2763-E2A7-593A301590DA}"/>
              </a:ext>
            </a:extLst>
          </p:cNvPr>
          <p:cNvSpPr txBox="1"/>
          <p:nvPr/>
        </p:nvSpPr>
        <p:spPr>
          <a:xfrm>
            <a:off x="1001484" y="5659085"/>
            <a:ext cx="9834466" cy="307777"/>
          </a:xfrm>
          <a:prstGeom prst="rect">
            <a:avLst/>
          </a:prstGeom>
          <a:noFill/>
        </p:spPr>
        <p:txBody>
          <a:bodyPr wrap="square" rtlCol="0">
            <a:spAutoFit/>
          </a:bodyPr>
          <a:lstStyle/>
          <a:p>
            <a:pPr marL="171450" indent="-171450">
              <a:buFont typeface="Arial" panose="020B0604020202020204" pitchFamily="34" charset="0"/>
              <a:buChar char="•"/>
            </a:pPr>
            <a:r>
              <a:rPr lang="en-US" sz="1400" dirty="0"/>
              <a:t>Fruits and Vegetables and snacks food are largely sold as people tend to use them on daily purpose</a:t>
            </a:r>
            <a:endParaRPr lang="en-IN" sz="1400" dirty="0"/>
          </a:p>
        </p:txBody>
      </p:sp>
    </p:spTree>
    <p:extLst>
      <p:ext uri="{BB962C8B-B14F-4D97-AF65-F5344CB8AC3E}">
        <p14:creationId xmlns:p14="http://schemas.microsoft.com/office/powerpoint/2010/main" val="16710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03167-CCB3-C60C-E220-79D8FD8BF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10" y="718457"/>
            <a:ext cx="3885752" cy="3678339"/>
          </a:xfrm>
          <a:prstGeom prst="rect">
            <a:avLst/>
          </a:prstGeom>
        </p:spPr>
      </p:pic>
      <p:pic>
        <p:nvPicPr>
          <p:cNvPr id="5" name="Picture 4">
            <a:extLst>
              <a:ext uri="{FF2B5EF4-FFF2-40B4-BE49-F238E27FC236}">
                <a16:creationId xmlns:a16="http://schemas.microsoft.com/office/drawing/2014/main" id="{B21BB7CB-002D-BE5E-2DD4-3FD0359CA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665" y="817467"/>
            <a:ext cx="5804748" cy="3480318"/>
          </a:xfrm>
          <a:prstGeom prst="rect">
            <a:avLst/>
          </a:prstGeom>
        </p:spPr>
      </p:pic>
      <p:sp>
        <p:nvSpPr>
          <p:cNvPr id="6" name="TextBox 5">
            <a:extLst>
              <a:ext uri="{FF2B5EF4-FFF2-40B4-BE49-F238E27FC236}">
                <a16:creationId xmlns:a16="http://schemas.microsoft.com/office/drawing/2014/main" id="{D9287421-9A34-1BA2-41FD-22A306D67CCA}"/>
              </a:ext>
            </a:extLst>
          </p:cNvPr>
          <p:cNvSpPr txBox="1"/>
          <p:nvPr/>
        </p:nvSpPr>
        <p:spPr>
          <a:xfrm>
            <a:off x="1194318" y="4973216"/>
            <a:ext cx="9657184" cy="2215991"/>
          </a:xfrm>
          <a:prstGeom prst="rect">
            <a:avLst/>
          </a:prstGeom>
          <a:noFill/>
        </p:spPr>
        <p:txBody>
          <a:bodyPr wrap="square" rtlCol="0">
            <a:spAutoFit/>
          </a:bodyPr>
          <a:lstStyle/>
          <a:p>
            <a:r>
              <a:rPr lang="en-IN" dirty="0"/>
              <a:t>Conclusion:</a:t>
            </a:r>
          </a:p>
          <a:p>
            <a:pPr marL="285750" indent="-285750">
              <a:buFont typeface="Arial" panose="020B0604020202020204" pitchFamily="34" charset="0"/>
              <a:buChar char="•"/>
            </a:pPr>
            <a:r>
              <a:rPr lang="en-IN" sz="1400" dirty="0"/>
              <a:t>Most of the sales are  form Supermarket Type3 which are located in Tier3.</a:t>
            </a:r>
          </a:p>
          <a:p>
            <a:pPr marL="285750" indent="-285750">
              <a:buFont typeface="Arial" panose="020B0604020202020204" pitchFamily="34" charset="0"/>
              <a:buChar char="•"/>
            </a:pPr>
            <a:r>
              <a:rPr lang="en-US" sz="1400" dirty="0"/>
              <a:t>Items MRP ranging from 200-250 is having high Sales.</a:t>
            </a:r>
          </a:p>
          <a:p>
            <a:pPr marL="285750" indent="-285750">
              <a:buFont typeface="Arial" panose="020B0604020202020204" pitchFamily="34" charset="0"/>
              <a:buChar char="•"/>
            </a:pPr>
            <a:r>
              <a:rPr lang="en-IN" sz="1400" dirty="0"/>
              <a:t>Many Items have low visibility (placed them in front to maximize the sale of that product).</a:t>
            </a:r>
          </a:p>
          <a:p>
            <a:pPr marL="285750" indent="-285750">
              <a:buFont typeface="Arial" panose="020B0604020202020204" pitchFamily="34" charset="0"/>
              <a:buChar char="•"/>
            </a:pPr>
            <a:r>
              <a:rPr lang="en-IN" sz="1400" dirty="0"/>
              <a:t>Keep daily products more in the store to make more sales like fruits and vegies, snacks foods, household things etc.</a:t>
            </a:r>
          </a:p>
          <a:p>
            <a:pPr marL="285750" indent="-285750">
              <a:buFont typeface="Arial" panose="020B0604020202020204" pitchFamily="34" charset="0"/>
              <a:buChar char="•"/>
            </a:pPr>
            <a:r>
              <a:rPr lang="en-IN" sz="1400" dirty="0"/>
              <a:t>Grocery Stores which have low sales can move to the tier 3 for the high sales.</a:t>
            </a:r>
          </a:p>
          <a:p>
            <a:endParaRPr lang="en-IN" dirty="0"/>
          </a:p>
          <a:p>
            <a:endParaRPr lang="en-IN" dirty="0"/>
          </a:p>
        </p:txBody>
      </p:sp>
    </p:spTree>
    <p:extLst>
      <p:ext uri="{BB962C8B-B14F-4D97-AF65-F5344CB8AC3E}">
        <p14:creationId xmlns:p14="http://schemas.microsoft.com/office/powerpoint/2010/main" val="241969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820B-5D2A-BFCC-8183-CFE14904DE09}"/>
              </a:ext>
            </a:extLst>
          </p:cNvPr>
          <p:cNvSpPr>
            <a:spLocks noGrp="1"/>
          </p:cNvSpPr>
          <p:nvPr>
            <p:ph type="title"/>
          </p:nvPr>
        </p:nvSpPr>
        <p:spPr>
          <a:xfrm>
            <a:off x="4764801" y="326011"/>
            <a:ext cx="2662397" cy="1008266"/>
          </a:xfrm>
        </p:spPr>
        <p:txBody>
          <a:bodyPr>
            <a:normAutofit/>
          </a:bodyPr>
          <a:lstStyle/>
          <a:p>
            <a:r>
              <a:rPr lang="en-IN" sz="3200" u="sng" dirty="0"/>
              <a:t>Model Building</a:t>
            </a:r>
          </a:p>
        </p:txBody>
      </p:sp>
      <p:sp>
        <p:nvSpPr>
          <p:cNvPr id="3" name="Content Placeholder 2">
            <a:extLst>
              <a:ext uri="{FF2B5EF4-FFF2-40B4-BE49-F238E27FC236}">
                <a16:creationId xmlns:a16="http://schemas.microsoft.com/office/drawing/2014/main" id="{B518ED47-8CFE-D601-5629-9726F7A4FDAD}"/>
              </a:ext>
            </a:extLst>
          </p:cNvPr>
          <p:cNvSpPr>
            <a:spLocks noGrp="1"/>
          </p:cNvSpPr>
          <p:nvPr>
            <p:ph idx="1"/>
          </p:nvPr>
        </p:nvSpPr>
        <p:spPr>
          <a:xfrm>
            <a:off x="1069848" y="1464906"/>
            <a:ext cx="10058400" cy="3694923"/>
          </a:xfrm>
        </p:spPr>
        <p:txBody>
          <a:bodyPr>
            <a:normAutofit/>
          </a:bodyPr>
          <a:lstStyle/>
          <a:p>
            <a:pPr marL="0" indent="0" algn="just">
              <a:buNone/>
            </a:pPr>
            <a:r>
              <a:rPr lang="en-US" sz="1800" b="1" u="sng" dirty="0"/>
              <a:t>Linear regression </a:t>
            </a:r>
            <a:r>
              <a:rPr lang="en-US" sz="1800" dirty="0"/>
              <a:t>is a model that defines the relationship between a dependent variable and an independent variable.</a:t>
            </a:r>
            <a:endParaRPr lang="en-US" sz="1800" b="1" u="sng" dirty="0">
              <a:solidFill>
                <a:srgbClr val="57595D"/>
              </a:solidFill>
            </a:endParaRPr>
          </a:p>
          <a:p>
            <a:pPr marL="0" indent="0" algn="just">
              <a:buNone/>
            </a:pPr>
            <a:r>
              <a:rPr lang="en-US" sz="1800" b="1" u="sng" dirty="0"/>
              <a:t>Decision tree regression </a:t>
            </a:r>
            <a:r>
              <a:rPr lang="en-US" sz="1800" dirty="0"/>
              <a:t>observes features of an object and trains a model in the structure of a tree to predict data in the future to produce meaningful continuous output.</a:t>
            </a:r>
          </a:p>
          <a:p>
            <a:pPr marL="0" indent="0" algn="just">
              <a:buNone/>
            </a:pPr>
            <a:r>
              <a:rPr lang="en-US" sz="1800" b="1" u="sng" dirty="0"/>
              <a:t>Random Forest Regression </a:t>
            </a:r>
            <a:r>
              <a:rPr lang="en-US" sz="1800" dirty="0"/>
              <a:t>uses ensemble learning method for regression. Ensemble learning method is a technique that combines predictions from multiple machine learning algorithms to make a more accurate prediction than a single model.</a:t>
            </a:r>
          </a:p>
          <a:p>
            <a:pPr marL="0" indent="0" algn="just">
              <a:buNone/>
            </a:pPr>
            <a:r>
              <a:rPr lang="en-US" sz="1800" b="1" u="sng" dirty="0"/>
              <a:t>Ada boost </a:t>
            </a:r>
            <a:r>
              <a:rPr lang="en-US" sz="1800" dirty="0"/>
              <a:t>stands for Adaptive Boosting and it is widely used ensemble learning algorithm in machine learning. All weak learners are boosted in sequentially.</a:t>
            </a:r>
          </a:p>
        </p:txBody>
      </p:sp>
    </p:spTree>
    <p:extLst>
      <p:ext uri="{BB962C8B-B14F-4D97-AF65-F5344CB8AC3E}">
        <p14:creationId xmlns:p14="http://schemas.microsoft.com/office/powerpoint/2010/main" val="374276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70527-F8B2-0F1A-5BAF-835F2DED3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323" y="3689251"/>
            <a:ext cx="4162915" cy="3097421"/>
          </a:xfrm>
          <a:prstGeom prst="rect">
            <a:avLst/>
          </a:prstGeom>
        </p:spPr>
      </p:pic>
      <p:pic>
        <p:nvPicPr>
          <p:cNvPr id="7" name="Picture 6">
            <a:extLst>
              <a:ext uri="{FF2B5EF4-FFF2-40B4-BE49-F238E27FC236}">
                <a16:creationId xmlns:a16="http://schemas.microsoft.com/office/drawing/2014/main" id="{6EC8DBAC-2080-CB3A-11F1-4BE3B3BE0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761" y="3689251"/>
            <a:ext cx="4642362" cy="3097421"/>
          </a:xfrm>
          <a:prstGeom prst="rect">
            <a:avLst/>
          </a:prstGeom>
        </p:spPr>
      </p:pic>
      <p:sp>
        <p:nvSpPr>
          <p:cNvPr id="8" name="TextBox 7">
            <a:extLst>
              <a:ext uri="{FF2B5EF4-FFF2-40B4-BE49-F238E27FC236}">
                <a16:creationId xmlns:a16="http://schemas.microsoft.com/office/drawing/2014/main" id="{6A47F95D-391C-F392-11E8-48EF13EE6D31}"/>
              </a:ext>
            </a:extLst>
          </p:cNvPr>
          <p:cNvSpPr txBox="1"/>
          <p:nvPr/>
        </p:nvSpPr>
        <p:spPr>
          <a:xfrm>
            <a:off x="5481353" y="214432"/>
            <a:ext cx="1772817" cy="523220"/>
          </a:xfrm>
          <a:prstGeom prst="rect">
            <a:avLst/>
          </a:prstGeom>
          <a:noFill/>
        </p:spPr>
        <p:txBody>
          <a:bodyPr wrap="square" rtlCol="0">
            <a:spAutoFit/>
          </a:bodyPr>
          <a:lstStyle/>
          <a:p>
            <a:r>
              <a:rPr lang="en-IN" sz="2800" b="1" u="sng" dirty="0"/>
              <a:t>RESULTS</a:t>
            </a:r>
          </a:p>
        </p:txBody>
      </p:sp>
      <p:pic>
        <p:nvPicPr>
          <p:cNvPr id="3" name="Picture 2">
            <a:extLst>
              <a:ext uri="{FF2B5EF4-FFF2-40B4-BE49-F238E27FC236}">
                <a16:creationId xmlns:a16="http://schemas.microsoft.com/office/drawing/2014/main" id="{186C3073-9BE5-670F-3393-35E336AC3EF5}"/>
              </a:ext>
            </a:extLst>
          </p:cNvPr>
          <p:cNvPicPr>
            <a:picLocks noChangeAspect="1"/>
          </p:cNvPicPr>
          <p:nvPr/>
        </p:nvPicPr>
        <p:blipFill>
          <a:blip r:embed="rId4"/>
          <a:stretch>
            <a:fillRect/>
          </a:stretch>
        </p:blipFill>
        <p:spPr>
          <a:xfrm>
            <a:off x="1918628" y="999249"/>
            <a:ext cx="3905610" cy="1977215"/>
          </a:xfrm>
          <a:prstGeom prst="rect">
            <a:avLst/>
          </a:prstGeom>
        </p:spPr>
      </p:pic>
      <p:pic>
        <p:nvPicPr>
          <p:cNvPr id="9" name="Picture 8">
            <a:extLst>
              <a:ext uri="{FF2B5EF4-FFF2-40B4-BE49-F238E27FC236}">
                <a16:creationId xmlns:a16="http://schemas.microsoft.com/office/drawing/2014/main" id="{D7D56566-6422-6BD9-757C-3A14AB360207}"/>
              </a:ext>
            </a:extLst>
          </p:cNvPr>
          <p:cNvPicPr>
            <a:picLocks noChangeAspect="1"/>
          </p:cNvPicPr>
          <p:nvPr/>
        </p:nvPicPr>
        <p:blipFill>
          <a:blip r:embed="rId5"/>
          <a:stretch>
            <a:fillRect/>
          </a:stretch>
        </p:blipFill>
        <p:spPr>
          <a:xfrm>
            <a:off x="6891143" y="999250"/>
            <a:ext cx="3382229" cy="2098514"/>
          </a:xfrm>
          <a:prstGeom prst="rect">
            <a:avLst/>
          </a:prstGeom>
        </p:spPr>
      </p:pic>
    </p:spTree>
    <p:extLst>
      <p:ext uri="{BB962C8B-B14F-4D97-AF65-F5344CB8AC3E}">
        <p14:creationId xmlns:p14="http://schemas.microsoft.com/office/powerpoint/2010/main" val="344735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2DF0-296D-FE2E-4BD5-3F9A41882867}"/>
              </a:ext>
            </a:extLst>
          </p:cNvPr>
          <p:cNvSpPr>
            <a:spLocks noGrp="1"/>
          </p:cNvSpPr>
          <p:nvPr>
            <p:ph type="title"/>
          </p:nvPr>
        </p:nvSpPr>
        <p:spPr>
          <a:xfrm>
            <a:off x="4072019" y="465972"/>
            <a:ext cx="4047962" cy="1064249"/>
          </a:xfrm>
        </p:spPr>
        <p:txBody>
          <a:bodyPr>
            <a:normAutofit/>
          </a:bodyPr>
          <a:lstStyle/>
          <a:p>
            <a:r>
              <a:rPr lang="en-IN" sz="4000" u="sng" dirty="0"/>
              <a:t>Actual vs Predicted</a:t>
            </a:r>
          </a:p>
        </p:txBody>
      </p:sp>
      <p:pic>
        <p:nvPicPr>
          <p:cNvPr id="4" name="Picture 3">
            <a:extLst>
              <a:ext uri="{FF2B5EF4-FFF2-40B4-BE49-F238E27FC236}">
                <a16:creationId xmlns:a16="http://schemas.microsoft.com/office/drawing/2014/main" id="{21C043C8-D66E-AE33-67BF-D8166C45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899" y="1733683"/>
            <a:ext cx="9129370" cy="3390634"/>
          </a:xfrm>
          <a:prstGeom prst="rect">
            <a:avLst/>
          </a:prstGeom>
        </p:spPr>
      </p:pic>
    </p:spTree>
    <p:extLst>
      <p:ext uri="{BB962C8B-B14F-4D97-AF65-F5344CB8AC3E}">
        <p14:creationId xmlns:p14="http://schemas.microsoft.com/office/powerpoint/2010/main" val="216316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7E62-D6E7-E629-8DA8-C886AF2C0C7E}"/>
              </a:ext>
            </a:extLst>
          </p:cNvPr>
          <p:cNvSpPr>
            <a:spLocks noGrp="1"/>
          </p:cNvSpPr>
          <p:nvPr>
            <p:ph type="title"/>
          </p:nvPr>
        </p:nvSpPr>
        <p:spPr>
          <a:xfrm>
            <a:off x="4475552" y="456640"/>
            <a:ext cx="3240895" cy="961613"/>
          </a:xfrm>
        </p:spPr>
        <p:txBody>
          <a:bodyPr>
            <a:normAutofit/>
          </a:bodyPr>
          <a:lstStyle/>
          <a:p>
            <a:r>
              <a:rPr lang="en-IN" sz="4400" b="1" u="sng" dirty="0"/>
              <a:t>Conclusion</a:t>
            </a:r>
          </a:p>
        </p:txBody>
      </p:sp>
      <p:sp>
        <p:nvSpPr>
          <p:cNvPr id="3" name="TextBox 2">
            <a:extLst>
              <a:ext uri="{FF2B5EF4-FFF2-40B4-BE49-F238E27FC236}">
                <a16:creationId xmlns:a16="http://schemas.microsoft.com/office/drawing/2014/main" id="{7F6502D4-3B51-EC9F-7F0B-7F1004CFC55E}"/>
              </a:ext>
            </a:extLst>
          </p:cNvPr>
          <p:cNvSpPr txBox="1"/>
          <p:nvPr/>
        </p:nvSpPr>
        <p:spPr>
          <a:xfrm>
            <a:off x="1352939" y="1720840"/>
            <a:ext cx="9741159"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By comparing all the models with their RMSE values and R</a:t>
            </a:r>
            <a:r>
              <a:rPr lang="en-IN" dirty="0"/>
              <a:t>-s</a:t>
            </a:r>
            <a:r>
              <a:rPr lang="en-IN" sz="1800" dirty="0"/>
              <a:t>quared values we find that Random Forest Regressor is best model which give better predictions. So, we consider Random Forest Regressor as the best model for this dataset.</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As concerned with sales, Many Items have low visibility (placed them in front to maximize the sale of that product).</a:t>
            </a:r>
          </a:p>
          <a:p>
            <a:pPr marL="285750" indent="-285750" algn="just">
              <a:buFont typeface="Arial" panose="020B0604020202020204" pitchFamily="34" charset="0"/>
              <a:buChar char="•"/>
            </a:pPr>
            <a:r>
              <a:rPr lang="en-IN" sz="1800" dirty="0"/>
              <a:t>Keep daily products more in the store to make more sales like fruits and vegies, snacks foods, household things etc.</a:t>
            </a:r>
          </a:p>
          <a:p>
            <a:pPr marL="285750" indent="-285750" algn="just">
              <a:buFont typeface="Arial" panose="020B0604020202020204" pitchFamily="34" charset="0"/>
              <a:buChar char="•"/>
            </a:pPr>
            <a:r>
              <a:rPr lang="en-IN" sz="1800" dirty="0"/>
              <a:t>Grocery Stores which have low sales can move to the tier 3 for the high sales.</a:t>
            </a:r>
          </a:p>
          <a:p>
            <a:pPr marL="285750" indent="-285750" algn="just">
              <a:buFont typeface="Arial" panose="020B0604020202020204" pitchFamily="34" charset="0"/>
              <a:buChar char="•"/>
            </a:pPr>
            <a:r>
              <a:rPr lang="en-IN" dirty="0"/>
              <a:t>Do some advertisement of the products which may increase the sales.</a:t>
            </a:r>
          </a:p>
          <a:p>
            <a:pPr marL="285750" indent="-285750" algn="just">
              <a:buFont typeface="Arial" panose="020B0604020202020204" pitchFamily="34" charset="0"/>
              <a:buChar char="•"/>
            </a:pPr>
            <a:r>
              <a:rPr lang="en-IN" sz="1800" dirty="0"/>
              <a:t>Place some discount</a:t>
            </a:r>
            <a:r>
              <a:rPr lang="en-IN" dirty="0"/>
              <a:t>s templates that attracts the customers.</a:t>
            </a:r>
            <a:endParaRPr lang="en-IN" sz="1800" dirty="0"/>
          </a:p>
          <a:p>
            <a:endParaRPr lang="en-IN" dirty="0"/>
          </a:p>
        </p:txBody>
      </p:sp>
    </p:spTree>
    <p:extLst>
      <p:ext uri="{BB962C8B-B14F-4D97-AF65-F5344CB8AC3E}">
        <p14:creationId xmlns:p14="http://schemas.microsoft.com/office/powerpoint/2010/main" val="193654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C4B7-9D10-D7BA-9AF9-FED6F58FFE47}"/>
              </a:ext>
            </a:extLst>
          </p:cNvPr>
          <p:cNvSpPr>
            <a:spLocks noGrp="1"/>
          </p:cNvSpPr>
          <p:nvPr>
            <p:ph type="title"/>
          </p:nvPr>
        </p:nvSpPr>
        <p:spPr>
          <a:xfrm>
            <a:off x="4676160" y="2756916"/>
            <a:ext cx="2839679" cy="1344168"/>
          </a:xfrm>
        </p:spPr>
        <p:txBody>
          <a:bodyPr/>
          <a:lstStyle/>
          <a:p>
            <a:r>
              <a:rPr lang="en-IN" u="sng" dirty="0"/>
              <a:t>Thank you</a:t>
            </a:r>
          </a:p>
        </p:txBody>
      </p:sp>
    </p:spTree>
    <p:extLst>
      <p:ext uri="{BB962C8B-B14F-4D97-AF65-F5344CB8AC3E}">
        <p14:creationId xmlns:p14="http://schemas.microsoft.com/office/powerpoint/2010/main" val="374087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E37F-BA9A-DF8B-57D4-FFA70BCCAA8F}"/>
              </a:ext>
            </a:extLst>
          </p:cNvPr>
          <p:cNvSpPr>
            <a:spLocks noGrp="1"/>
          </p:cNvSpPr>
          <p:nvPr>
            <p:ph type="title"/>
          </p:nvPr>
        </p:nvSpPr>
        <p:spPr>
          <a:xfrm>
            <a:off x="4582870" y="465972"/>
            <a:ext cx="3026260" cy="1157556"/>
          </a:xfrm>
        </p:spPr>
        <p:txBody>
          <a:bodyPr>
            <a:normAutofit/>
          </a:bodyPr>
          <a:lstStyle/>
          <a:p>
            <a:r>
              <a:rPr lang="en-IN" sz="4400" u="sng" dirty="0"/>
              <a:t>Introduction</a:t>
            </a:r>
          </a:p>
        </p:txBody>
      </p:sp>
      <p:sp>
        <p:nvSpPr>
          <p:cNvPr id="3" name="Content Placeholder 2">
            <a:extLst>
              <a:ext uri="{FF2B5EF4-FFF2-40B4-BE49-F238E27FC236}">
                <a16:creationId xmlns:a16="http://schemas.microsoft.com/office/drawing/2014/main" id="{A3CB7347-04E1-17B0-45F9-452D1A26B8A2}"/>
              </a:ext>
            </a:extLst>
          </p:cNvPr>
          <p:cNvSpPr>
            <a:spLocks noGrp="1"/>
          </p:cNvSpPr>
          <p:nvPr>
            <p:ph idx="1"/>
          </p:nvPr>
        </p:nvSpPr>
        <p:spPr/>
        <p:txBody>
          <a:bodyPr/>
          <a:lstStyle/>
          <a:p>
            <a:pPr marL="0" lvl="0" indent="0">
              <a:lnSpc>
                <a:spcPct val="100000"/>
              </a:lnSpc>
              <a:buNone/>
            </a:pPr>
            <a:r>
              <a:rPr lang="en-US" sz="1800" dirty="0">
                <a:latin typeface="+mn-lt"/>
              </a:rPr>
              <a:t>The success of any retail store depends upon its sales. More the sales made, more is the revenue. With a good customer service and care, the customer too enjoys a good shopping experience. This will lead to more in-flow of customers, opening more store branches across a city / country.</a:t>
            </a:r>
          </a:p>
          <a:p>
            <a:pPr marL="0" lvl="0" indent="0">
              <a:lnSpc>
                <a:spcPct val="100000"/>
              </a:lnSpc>
              <a:buNone/>
            </a:pPr>
            <a:endParaRPr lang="en-US" sz="1800" dirty="0">
              <a:latin typeface="+mn-lt"/>
            </a:endParaRPr>
          </a:p>
          <a:p>
            <a:pPr marL="0" lvl="0" indent="0">
              <a:lnSpc>
                <a:spcPct val="100000"/>
              </a:lnSpc>
              <a:buNone/>
            </a:pPr>
            <a:r>
              <a:rPr lang="en-US" sz="1800" dirty="0">
                <a:latin typeface="+mn-lt"/>
              </a:rPr>
              <a:t>To enable this, store owners rely heavily on past data to predict future sales. This will help them in strategizing their business models and come up with innovative techniques and ideas to attract customers and set realistic goals.</a:t>
            </a:r>
          </a:p>
          <a:p>
            <a:endParaRPr lang="en-IN" dirty="0"/>
          </a:p>
        </p:txBody>
      </p:sp>
    </p:spTree>
    <p:extLst>
      <p:ext uri="{BB962C8B-B14F-4D97-AF65-F5344CB8AC3E}">
        <p14:creationId xmlns:p14="http://schemas.microsoft.com/office/powerpoint/2010/main" val="336641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CE65-6A6F-CE7D-0963-20BC0D2C6CDC}"/>
              </a:ext>
            </a:extLst>
          </p:cNvPr>
          <p:cNvSpPr>
            <a:spLocks noGrp="1"/>
          </p:cNvSpPr>
          <p:nvPr>
            <p:ph type="title"/>
          </p:nvPr>
        </p:nvSpPr>
        <p:spPr>
          <a:xfrm>
            <a:off x="4300619" y="307351"/>
            <a:ext cx="3590762" cy="1609344"/>
          </a:xfrm>
        </p:spPr>
        <p:txBody>
          <a:bodyPr>
            <a:normAutofit/>
          </a:bodyPr>
          <a:lstStyle/>
          <a:p>
            <a:r>
              <a:rPr lang="en-IN" sz="3600" u="sng" dirty="0"/>
              <a:t>Problem Statement</a:t>
            </a:r>
          </a:p>
        </p:txBody>
      </p:sp>
      <p:sp>
        <p:nvSpPr>
          <p:cNvPr id="3" name="TextBox 2">
            <a:extLst>
              <a:ext uri="{FF2B5EF4-FFF2-40B4-BE49-F238E27FC236}">
                <a16:creationId xmlns:a16="http://schemas.microsoft.com/office/drawing/2014/main" id="{78326A18-6938-E831-C98B-CC99E3032961}"/>
              </a:ext>
            </a:extLst>
          </p:cNvPr>
          <p:cNvSpPr txBox="1"/>
          <p:nvPr/>
        </p:nvSpPr>
        <p:spPr>
          <a:xfrm>
            <a:off x="1222310" y="2010001"/>
            <a:ext cx="8976049" cy="2031325"/>
          </a:xfrm>
          <a:prstGeom prst="rect">
            <a:avLst/>
          </a:prstGeom>
          <a:noFill/>
        </p:spPr>
        <p:txBody>
          <a:bodyPr wrap="square" rtlCol="0">
            <a:spAutoFit/>
          </a:bodyPr>
          <a:lstStyle/>
          <a:p>
            <a:pPr marL="285750" indent="-285750">
              <a:buFont typeface="Arial" panose="020B0604020202020204" pitchFamily="34" charset="0"/>
              <a:buChar char="•"/>
            </a:pPr>
            <a:r>
              <a:rPr lang="en-IN" b="0" i="0" dirty="0">
                <a:effectLst/>
                <a:latin typeface="-apple-system"/>
              </a:rPr>
              <a:t>Our main goal is to predict sales of store on the basis of past data to predict future sales. </a:t>
            </a:r>
            <a:endParaRPr lang="en-IN" dirty="0"/>
          </a:p>
          <a:p>
            <a:pPr marL="285750" indent="-285750">
              <a:buFont typeface="Arial" panose="020B0604020202020204" pitchFamily="34" charset="0"/>
              <a:buChar char="•"/>
            </a:pPr>
            <a:endParaRPr lang="en-US" b="0" i="0" dirty="0">
              <a:effectLst/>
              <a:latin typeface="-apple-system"/>
            </a:endParaRPr>
          </a:p>
          <a:p>
            <a:pPr marL="285750" indent="-285750" algn="just">
              <a:buFont typeface="Arial" panose="020B0604020202020204" pitchFamily="34" charset="0"/>
              <a:buChar char="•"/>
            </a:pPr>
            <a:r>
              <a:rPr lang="en-US" b="0" i="0" dirty="0">
                <a:effectLst/>
                <a:latin typeface="-apple-system"/>
              </a:rPr>
              <a:t>In order to achieve this goal, a predictive model  can be built to find out the sales for every store.</a:t>
            </a:r>
          </a:p>
          <a:p>
            <a:pPr algn="just"/>
            <a:endParaRPr lang="en-US" b="0" i="0" dirty="0">
              <a:effectLst/>
              <a:latin typeface="-apple-system"/>
            </a:endParaRPr>
          </a:p>
          <a:p>
            <a:pPr marL="285750" indent="-285750" algn="just">
              <a:buFont typeface="Arial" panose="020B0604020202020204" pitchFamily="34" charset="0"/>
              <a:buChar char="•"/>
            </a:pPr>
            <a:r>
              <a:rPr lang="en-US" dirty="0">
                <a:latin typeface="-apple-system"/>
              </a:rPr>
              <a:t>W</a:t>
            </a:r>
            <a:r>
              <a:rPr lang="en-US" b="0" i="0" dirty="0">
                <a:effectLst/>
                <a:latin typeface="-apple-system"/>
              </a:rPr>
              <a:t>hat are the key factors that can increase their sales and what changes could be made to the product or store’s characteristics to increase  the sales.</a:t>
            </a:r>
            <a:endParaRPr lang="en-IN" dirty="0"/>
          </a:p>
        </p:txBody>
      </p:sp>
      <p:pic>
        <p:nvPicPr>
          <p:cNvPr id="4" name="Picture 3">
            <a:extLst>
              <a:ext uri="{FF2B5EF4-FFF2-40B4-BE49-F238E27FC236}">
                <a16:creationId xmlns:a16="http://schemas.microsoft.com/office/drawing/2014/main" id="{69ACEF6A-DAD3-ECE2-0040-5C279169AD05}"/>
              </a:ext>
            </a:extLst>
          </p:cNvPr>
          <p:cNvPicPr>
            <a:picLocks noChangeAspect="1"/>
          </p:cNvPicPr>
          <p:nvPr/>
        </p:nvPicPr>
        <p:blipFill>
          <a:blip r:embed="rId2"/>
          <a:stretch>
            <a:fillRect/>
          </a:stretch>
        </p:blipFill>
        <p:spPr>
          <a:xfrm>
            <a:off x="8083809" y="4695825"/>
            <a:ext cx="2114550" cy="2162175"/>
          </a:xfrm>
          <a:prstGeom prst="rect">
            <a:avLst/>
          </a:prstGeom>
        </p:spPr>
      </p:pic>
    </p:spTree>
    <p:extLst>
      <p:ext uri="{BB962C8B-B14F-4D97-AF65-F5344CB8AC3E}">
        <p14:creationId xmlns:p14="http://schemas.microsoft.com/office/powerpoint/2010/main" val="46720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E661-1770-F069-D890-F8A6F4C219FA}"/>
              </a:ext>
            </a:extLst>
          </p:cNvPr>
          <p:cNvSpPr>
            <a:spLocks noGrp="1"/>
          </p:cNvSpPr>
          <p:nvPr>
            <p:ph type="title"/>
          </p:nvPr>
        </p:nvSpPr>
        <p:spPr>
          <a:xfrm>
            <a:off x="5503375" y="209098"/>
            <a:ext cx="894215" cy="532405"/>
          </a:xfrm>
        </p:spPr>
        <p:txBody>
          <a:bodyPr>
            <a:normAutofit/>
          </a:bodyPr>
          <a:lstStyle/>
          <a:p>
            <a:r>
              <a:rPr lang="en-IN" sz="3200" u="sng" dirty="0"/>
              <a:t>Data</a:t>
            </a:r>
          </a:p>
        </p:txBody>
      </p:sp>
      <p:sp>
        <p:nvSpPr>
          <p:cNvPr id="7" name="TextBox 6">
            <a:extLst>
              <a:ext uri="{FF2B5EF4-FFF2-40B4-BE49-F238E27FC236}">
                <a16:creationId xmlns:a16="http://schemas.microsoft.com/office/drawing/2014/main" id="{869FC036-BBE6-5D89-8E35-B2AD6DC3966A}"/>
              </a:ext>
            </a:extLst>
          </p:cNvPr>
          <p:cNvSpPr txBox="1"/>
          <p:nvPr/>
        </p:nvSpPr>
        <p:spPr>
          <a:xfrm>
            <a:off x="3048778" y="3244334"/>
            <a:ext cx="6097554" cy="369332"/>
          </a:xfrm>
          <a:prstGeom prst="rect">
            <a:avLst/>
          </a:prstGeom>
          <a:noFill/>
        </p:spPr>
        <p:txBody>
          <a:bodyPr wrap="square">
            <a:spAutoFit/>
          </a:bodyPr>
          <a:lstStyle/>
          <a:p>
            <a:r>
              <a:rPr lang="en-US" b="0" i="0" dirty="0" err="1">
                <a:effectLst/>
                <a:latin typeface="-apple-system"/>
              </a:rPr>
              <a:t>Item_Identifier</a:t>
            </a:r>
            <a:endParaRPr lang="en-IN" dirty="0"/>
          </a:p>
        </p:txBody>
      </p:sp>
      <p:graphicFrame>
        <p:nvGraphicFramePr>
          <p:cNvPr id="8" name="Table 8">
            <a:extLst>
              <a:ext uri="{FF2B5EF4-FFF2-40B4-BE49-F238E27FC236}">
                <a16:creationId xmlns:a16="http://schemas.microsoft.com/office/drawing/2014/main" id="{21E5919E-728D-9BC7-32D8-2BA8317B0FB6}"/>
              </a:ext>
            </a:extLst>
          </p:cNvPr>
          <p:cNvGraphicFramePr>
            <a:graphicFrameLocks noGrp="1"/>
          </p:cNvGraphicFramePr>
          <p:nvPr>
            <p:extLst>
              <p:ext uri="{D42A27DB-BD31-4B8C-83A1-F6EECF244321}">
                <p14:modId xmlns:p14="http://schemas.microsoft.com/office/powerpoint/2010/main" val="679388128"/>
              </p:ext>
            </p:extLst>
          </p:nvPr>
        </p:nvGraphicFramePr>
        <p:xfrm>
          <a:off x="970384" y="782871"/>
          <a:ext cx="10412963" cy="5568210"/>
        </p:xfrm>
        <a:graphic>
          <a:graphicData uri="http://schemas.openxmlformats.org/drawingml/2006/table">
            <a:tbl>
              <a:tblPr firstRow="1" bandRow="1">
                <a:tableStyleId>{073A0DAA-6AF3-43AB-8588-CEC1D06C72B9}</a:tableStyleId>
              </a:tblPr>
              <a:tblGrid>
                <a:gridCol w="720035">
                  <a:extLst>
                    <a:ext uri="{9D8B030D-6E8A-4147-A177-3AD203B41FA5}">
                      <a16:colId xmlns:a16="http://schemas.microsoft.com/office/drawing/2014/main" val="356328992"/>
                    </a:ext>
                  </a:extLst>
                </a:gridCol>
                <a:gridCol w="2461703">
                  <a:extLst>
                    <a:ext uri="{9D8B030D-6E8A-4147-A177-3AD203B41FA5}">
                      <a16:colId xmlns:a16="http://schemas.microsoft.com/office/drawing/2014/main" val="2292555229"/>
                    </a:ext>
                  </a:extLst>
                </a:gridCol>
                <a:gridCol w="1436915">
                  <a:extLst>
                    <a:ext uri="{9D8B030D-6E8A-4147-A177-3AD203B41FA5}">
                      <a16:colId xmlns:a16="http://schemas.microsoft.com/office/drawing/2014/main" val="3520503526"/>
                    </a:ext>
                  </a:extLst>
                </a:gridCol>
                <a:gridCol w="5794310">
                  <a:extLst>
                    <a:ext uri="{9D8B030D-6E8A-4147-A177-3AD203B41FA5}">
                      <a16:colId xmlns:a16="http://schemas.microsoft.com/office/drawing/2014/main" val="294436885"/>
                    </a:ext>
                  </a:extLst>
                </a:gridCol>
              </a:tblGrid>
              <a:tr h="326431">
                <a:tc>
                  <a:txBody>
                    <a:bodyPr/>
                    <a:lstStyle/>
                    <a:p>
                      <a:r>
                        <a:rPr lang="en-IN" dirty="0" err="1"/>
                        <a:t>S.No</a:t>
                      </a:r>
                      <a:endParaRPr lang="en-IN" dirty="0"/>
                    </a:p>
                  </a:txBody>
                  <a:tcPr/>
                </a:tc>
                <a:tc>
                  <a:txBody>
                    <a:bodyPr/>
                    <a:lstStyle/>
                    <a:p>
                      <a:r>
                        <a:rPr lang="en-IN" dirty="0"/>
                        <a:t>Feature</a:t>
                      </a:r>
                    </a:p>
                  </a:txBody>
                  <a:tcPr/>
                </a:tc>
                <a:tc>
                  <a:txBody>
                    <a:bodyPr/>
                    <a:lstStyle/>
                    <a:p>
                      <a:r>
                        <a:rPr lang="en-IN" dirty="0"/>
                        <a:t>Data Type</a:t>
                      </a:r>
                    </a:p>
                  </a:txBody>
                  <a:tcPr/>
                </a:tc>
                <a:tc>
                  <a:txBody>
                    <a:bodyPr/>
                    <a:lstStyle/>
                    <a:p>
                      <a:r>
                        <a:rPr lang="en-IN" dirty="0"/>
                        <a:t>Description</a:t>
                      </a:r>
                    </a:p>
                  </a:txBody>
                  <a:tcPr/>
                </a:tc>
                <a:extLst>
                  <a:ext uri="{0D108BD9-81ED-4DB2-BD59-A6C34878D82A}">
                    <a16:rowId xmlns:a16="http://schemas.microsoft.com/office/drawing/2014/main" val="2513141784"/>
                  </a:ext>
                </a:extLst>
              </a:tr>
              <a:tr h="326431">
                <a:tc>
                  <a:txBody>
                    <a:bodyPr/>
                    <a:lstStyle/>
                    <a:p>
                      <a:r>
                        <a:rPr lang="en-IN" dirty="0"/>
                        <a:t>1</a:t>
                      </a:r>
                    </a:p>
                  </a:txBody>
                  <a:tcPr/>
                </a:tc>
                <a:tc>
                  <a:txBody>
                    <a:bodyPr/>
                    <a:lstStyle/>
                    <a:p>
                      <a:r>
                        <a:rPr lang="en-US" b="0" i="0" dirty="0">
                          <a:effectLst/>
                          <a:latin typeface="-apple-system"/>
                        </a:rPr>
                        <a:t>Item Identifier</a:t>
                      </a:r>
                      <a:endParaRPr lang="en-IN" dirty="0"/>
                    </a:p>
                  </a:txBody>
                  <a:tcPr/>
                </a:tc>
                <a:tc>
                  <a:txBody>
                    <a:bodyPr/>
                    <a:lstStyle/>
                    <a:p>
                      <a:r>
                        <a:rPr lang="en-IN" dirty="0"/>
                        <a:t>Character</a:t>
                      </a:r>
                    </a:p>
                  </a:txBody>
                  <a:tcPr/>
                </a:tc>
                <a:tc>
                  <a:txBody>
                    <a:bodyPr/>
                    <a:lstStyle/>
                    <a:p>
                      <a:r>
                        <a:rPr lang="en-IN" sz="1800" b="0" i="0" kern="1200" dirty="0">
                          <a:solidFill>
                            <a:schemeClr val="dk1"/>
                          </a:solidFill>
                          <a:effectLst/>
                          <a:latin typeface="+mn-lt"/>
                          <a:ea typeface="+mn-ea"/>
                          <a:cs typeface="+mn-cs"/>
                        </a:rPr>
                        <a:t>Unique product ID</a:t>
                      </a:r>
                      <a:endParaRPr lang="en-IN" dirty="0"/>
                    </a:p>
                  </a:txBody>
                  <a:tcPr/>
                </a:tc>
                <a:extLst>
                  <a:ext uri="{0D108BD9-81ED-4DB2-BD59-A6C34878D82A}">
                    <a16:rowId xmlns:a16="http://schemas.microsoft.com/office/drawing/2014/main" val="1038595895"/>
                  </a:ext>
                </a:extLst>
              </a:tr>
              <a:tr h="326431">
                <a:tc>
                  <a:txBody>
                    <a:bodyPr/>
                    <a:lstStyle/>
                    <a:p>
                      <a:r>
                        <a:rPr lang="en-IN" dirty="0"/>
                        <a:t>2</a:t>
                      </a:r>
                    </a:p>
                  </a:txBody>
                  <a:tcPr/>
                </a:tc>
                <a:tc>
                  <a:txBody>
                    <a:bodyPr/>
                    <a:lstStyle/>
                    <a:p>
                      <a:r>
                        <a:rPr lang="en-IN" dirty="0"/>
                        <a:t>Item Weight</a:t>
                      </a:r>
                    </a:p>
                  </a:txBody>
                  <a:tcPr/>
                </a:tc>
                <a:tc>
                  <a:txBody>
                    <a:bodyPr/>
                    <a:lstStyle/>
                    <a:p>
                      <a:r>
                        <a:rPr lang="en-IN" dirty="0"/>
                        <a:t>Numeric</a:t>
                      </a:r>
                    </a:p>
                  </a:txBody>
                  <a:tcPr/>
                </a:tc>
                <a:tc>
                  <a:txBody>
                    <a:bodyPr/>
                    <a:lstStyle/>
                    <a:p>
                      <a:r>
                        <a:rPr lang="en-IN" sz="1800" b="0" i="0" kern="1200" dirty="0">
                          <a:solidFill>
                            <a:schemeClr val="dk1"/>
                          </a:solidFill>
                          <a:effectLst/>
                          <a:latin typeface="+mn-lt"/>
                          <a:ea typeface="+mn-ea"/>
                          <a:cs typeface="+mn-cs"/>
                        </a:rPr>
                        <a:t>Weight of product</a:t>
                      </a:r>
                      <a:endParaRPr lang="en-IN" dirty="0"/>
                    </a:p>
                  </a:txBody>
                  <a:tcPr/>
                </a:tc>
                <a:extLst>
                  <a:ext uri="{0D108BD9-81ED-4DB2-BD59-A6C34878D82A}">
                    <a16:rowId xmlns:a16="http://schemas.microsoft.com/office/drawing/2014/main" val="3237411291"/>
                  </a:ext>
                </a:extLst>
              </a:tr>
              <a:tr h="326431">
                <a:tc>
                  <a:txBody>
                    <a:bodyPr/>
                    <a:lstStyle/>
                    <a:p>
                      <a:r>
                        <a:rPr lang="en-IN" dirty="0"/>
                        <a:t>3</a:t>
                      </a:r>
                    </a:p>
                  </a:txBody>
                  <a:tcPr/>
                </a:tc>
                <a:tc>
                  <a:txBody>
                    <a:bodyPr/>
                    <a:lstStyle/>
                    <a:p>
                      <a:r>
                        <a:rPr lang="en-IN" dirty="0"/>
                        <a:t>Item_Fat_Content</a:t>
                      </a:r>
                    </a:p>
                  </a:txBody>
                  <a:tcPr/>
                </a:tc>
                <a:tc>
                  <a:txBody>
                    <a:bodyPr/>
                    <a:lstStyle/>
                    <a:p>
                      <a:r>
                        <a:rPr lang="en-IN" dirty="0"/>
                        <a:t>Numeric</a:t>
                      </a:r>
                    </a:p>
                  </a:txBody>
                  <a:tcPr/>
                </a:tc>
                <a:tc>
                  <a:txBody>
                    <a:bodyPr/>
                    <a:lstStyle/>
                    <a:p>
                      <a:r>
                        <a:rPr lang="en-US" sz="1800" b="0" i="0" kern="1200" dirty="0">
                          <a:solidFill>
                            <a:schemeClr val="dk1"/>
                          </a:solidFill>
                          <a:effectLst/>
                          <a:latin typeface="+mn-lt"/>
                          <a:ea typeface="+mn-ea"/>
                          <a:cs typeface="+mn-cs"/>
                        </a:rPr>
                        <a:t>Whether the product is low fat or not</a:t>
                      </a:r>
                      <a:endParaRPr lang="en-IN" dirty="0"/>
                    </a:p>
                  </a:txBody>
                  <a:tcPr/>
                </a:tc>
                <a:extLst>
                  <a:ext uri="{0D108BD9-81ED-4DB2-BD59-A6C34878D82A}">
                    <a16:rowId xmlns:a16="http://schemas.microsoft.com/office/drawing/2014/main" val="669473567"/>
                  </a:ext>
                </a:extLst>
              </a:tr>
              <a:tr h="655909">
                <a:tc>
                  <a:txBody>
                    <a:bodyPr/>
                    <a:lstStyle/>
                    <a:p>
                      <a:r>
                        <a:rPr lang="en-IN" dirty="0"/>
                        <a:t>4</a:t>
                      </a:r>
                    </a:p>
                  </a:txBody>
                  <a:tcPr/>
                </a:tc>
                <a:tc>
                  <a:txBody>
                    <a:bodyPr/>
                    <a:lstStyle/>
                    <a:p>
                      <a:r>
                        <a:rPr lang="en-IN" dirty="0"/>
                        <a:t>Item Visibility</a:t>
                      </a:r>
                    </a:p>
                  </a:txBody>
                  <a:tcPr/>
                </a:tc>
                <a:tc>
                  <a:txBody>
                    <a:bodyPr/>
                    <a:lstStyle/>
                    <a:p>
                      <a:r>
                        <a:rPr lang="en-IN" dirty="0"/>
                        <a:t>Numeric</a:t>
                      </a:r>
                    </a:p>
                  </a:txBody>
                  <a:tcPr/>
                </a:tc>
                <a:tc>
                  <a:txBody>
                    <a:bodyPr/>
                    <a:lstStyle/>
                    <a:p>
                      <a:r>
                        <a:rPr lang="en-US" sz="1800" b="0" i="0" kern="1200" dirty="0">
                          <a:solidFill>
                            <a:schemeClr val="dk1"/>
                          </a:solidFill>
                          <a:effectLst/>
                          <a:latin typeface="+mn-lt"/>
                          <a:ea typeface="+mn-ea"/>
                          <a:cs typeface="+mn-cs"/>
                        </a:rPr>
                        <a:t>The % of total display area of all products in a store allocated to the particular product</a:t>
                      </a:r>
                      <a:endParaRPr lang="en-IN" dirty="0"/>
                    </a:p>
                  </a:txBody>
                  <a:tcPr/>
                </a:tc>
                <a:extLst>
                  <a:ext uri="{0D108BD9-81ED-4DB2-BD59-A6C34878D82A}">
                    <a16:rowId xmlns:a16="http://schemas.microsoft.com/office/drawing/2014/main" val="3802960237"/>
                  </a:ext>
                </a:extLst>
              </a:tr>
              <a:tr h="418329">
                <a:tc>
                  <a:txBody>
                    <a:bodyPr/>
                    <a:lstStyle/>
                    <a:p>
                      <a:r>
                        <a:rPr lang="en-IN" dirty="0"/>
                        <a:t>5</a:t>
                      </a:r>
                    </a:p>
                  </a:txBody>
                  <a:tcPr/>
                </a:tc>
                <a:tc>
                  <a:txBody>
                    <a:bodyPr/>
                    <a:lstStyle/>
                    <a:p>
                      <a:r>
                        <a:rPr lang="en-IN" dirty="0"/>
                        <a:t>Item Type</a:t>
                      </a:r>
                    </a:p>
                  </a:txBody>
                  <a:tcPr/>
                </a:tc>
                <a:tc>
                  <a:txBody>
                    <a:bodyPr/>
                    <a:lstStyle/>
                    <a:p>
                      <a:r>
                        <a:rPr lang="en-IN" dirty="0"/>
                        <a:t>Categorical</a:t>
                      </a:r>
                    </a:p>
                  </a:txBody>
                  <a:tcPr/>
                </a:tc>
                <a:tc>
                  <a:txBody>
                    <a:bodyPr/>
                    <a:lstStyle/>
                    <a:p>
                      <a:r>
                        <a:rPr lang="en-US" sz="1800" b="0" i="0" kern="1200" dirty="0">
                          <a:solidFill>
                            <a:schemeClr val="dk1"/>
                          </a:solidFill>
                          <a:effectLst/>
                          <a:latin typeface="+mn-lt"/>
                          <a:ea typeface="+mn-ea"/>
                          <a:cs typeface="+mn-cs"/>
                        </a:rPr>
                        <a:t>The category to which the product belongs</a:t>
                      </a:r>
                      <a:endParaRPr lang="en-IN" dirty="0"/>
                    </a:p>
                  </a:txBody>
                  <a:tcPr/>
                </a:tc>
                <a:extLst>
                  <a:ext uri="{0D108BD9-81ED-4DB2-BD59-A6C34878D82A}">
                    <a16:rowId xmlns:a16="http://schemas.microsoft.com/office/drawing/2014/main" val="2992514957"/>
                  </a:ext>
                </a:extLst>
              </a:tr>
              <a:tr h="378920">
                <a:tc>
                  <a:txBody>
                    <a:bodyPr/>
                    <a:lstStyle/>
                    <a:p>
                      <a:r>
                        <a:rPr lang="en-IN" dirty="0"/>
                        <a:t>6</a:t>
                      </a:r>
                    </a:p>
                  </a:txBody>
                  <a:tcPr/>
                </a:tc>
                <a:tc>
                  <a:txBody>
                    <a:bodyPr/>
                    <a:lstStyle/>
                    <a:p>
                      <a:r>
                        <a:rPr lang="en-IN" dirty="0"/>
                        <a:t>Item_MRP</a:t>
                      </a:r>
                    </a:p>
                  </a:txBody>
                  <a:tcPr/>
                </a:tc>
                <a:tc>
                  <a:txBody>
                    <a:bodyPr/>
                    <a:lstStyle/>
                    <a:p>
                      <a:r>
                        <a:rPr lang="en-IN" dirty="0"/>
                        <a:t>Numeric</a:t>
                      </a:r>
                    </a:p>
                  </a:txBody>
                  <a:tcPr/>
                </a:tc>
                <a:tc>
                  <a:txBody>
                    <a:bodyPr/>
                    <a:lstStyle/>
                    <a:p>
                      <a:r>
                        <a:rPr lang="en-US" sz="1800" b="0" i="0" kern="1200" dirty="0">
                          <a:solidFill>
                            <a:schemeClr val="dk1"/>
                          </a:solidFill>
                          <a:effectLst/>
                          <a:latin typeface="+mn-lt"/>
                          <a:ea typeface="+mn-ea"/>
                          <a:cs typeface="+mn-cs"/>
                        </a:rPr>
                        <a:t>Maximum Retail Price of the product</a:t>
                      </a:r>
                      <a:endParaRPr lang="en-IN" dirty="0"/>
                    </a:p>
                  </a:txBody>
                  <a:tcPr/>
                </a:tc>
                <a:extLst>
                  <a:ext uri="{0D108BD9-81ED-4DB2-BD59-A6C34878D82A}">
                    <a16:rowId xmlns:a16="http://schemas.microsoft.com/office/drawing/2014/main" val="117868243"/>
                  </a:ext>
                </a:extLst>
              </a:tr>
              <a:tr h="326431">
                <a:tc>
                  <a:txBody>
                    <a:bodyPr/>
                    <a:lstStyle/>
                    <a:p>
                      <a:r>
                        <a:rPr lang="en-IN" dirty="0"/>
                        <a:t>7</a:t>
                      </a:r>
                    </a:p>
                  </a:txBody>
                  <a:tcPr/>
                </a:tc>
                <a:tc>
                  <a:txBody>
                    <a:bodyPr/>
                    <a:lstStyle/>
                    <a:p>
                      <a:r>
                        <a:rPr lang="en-IN" dirty="0"/>
                        <a:t>Outlet Identifier</a:t>
                      </a:r>
                    </a:p>
                  </a:txBody>
                  <a:tcPr/>
                </a:tc>
                <a:tc>
                  <a:txBody>
                    <a:bodyPr/>
                    <a:lstStyle/>
                    <a:p>
                      <a:r>
                        <a:rPr lang="en-IN" dirty="0"/>
                        <a:t>Categorical</a:t>
                      </a:r>
                    </a:p>
                  </a:txBody>
                  <a:tcPr/>
                </a:tc>
                <a:tc>
                  <a:txBody>
                    <a:bodyPr/>
                    <a:lstStyle/>
                    <a:p>
                      <a:r>
                        <a:rPr lang="en-IN" sz="1800" b="0" i="0" kern="1200" dirty="0">
                          <a:solidFill>
                            <a:schemeClr val="dk1"/>
                          </a:solidFill>
                          <a:effectLst/>
                          <a:latin typeface="+mn-lt"/>
                          <a:ea typeface="+mn-ea"/>
                          <a:cs typeface="+mn-cs"/>
                        </a:rPr>
                        <a:t>Unique store ID</a:t>
                      </a:r>
                      <a:endParaRPr lang="en-IN" dirty="0"/>
                    </a:p>
                  </a:txBody>
                  <a:tcPr/>
                </a:tc>
                <a:extLst>
                  <a:ext uri="{0D108BD9-81ED-4DB2-BD59-A6C34878D82A}">
                    <a16:rowId xmlns:a16="http://schemas.microsoft.com/office/drawing/2014/main" val="2379378882"/>
                  </a:ext>
                </a:extLst>
              </a:tr>
              <a:tr h="347002">
                <a:tc>
                  <a:txBody>
                    <a:bodyPr/>
                    <a:lstStyle/>
                    <a:p>
                      <a:r>
                        <a:rPr lang="en-IN" dirty="0"/>
                        <a:t>8</a:t>
                      </a:r>
                    </a:p>
                  </a:txBody>
                  <a:tcPr/>
                </a:tc>
                <a:tc>
                  <a:txBody>
                    <a:bodyPr/>
                    <a:lstStyle/>
                    <a:p>
                      <a:r>
                        <a:rPr lang="en-IN" dirty="0"/>
                        <a:t>Outlet_Esta._Year</a:t>
                      </a:r>
                    </a:p>
                  </a:txBody>
                  <a:tcPr/>
                </a:tc>
                <a:tc>
                  <a:txBody>
                    <a:bodyPr/>
                    <a:lstStyle/>
                    <a:p>
                      <a:r>
                        <a:rPr lang="en-IN" dirty="0"/>
                        <a:t>Numeric</a:t>
                      </a:r>
                    </a:p>
                  </a:txBody>
                  <a:tcPr/>
                </a:tc>
                <a:tc>
                  <a:txBody>
                    <a:bodyPr/>
                    <a:lstStyle/>
                    <a:p>
                      <a:r>
                        <a:rPr lang="en-US" sz="1800" b="0" i="0" kern="1200" dirty="0">
                          <a:solidFill>
                            <a:schemeClr val="dk1"/>
                          </a:solidFill>
                          <a:effectLst/>
                          <a:latin typeface="+mn-lt"/>
                          <a:ea typeface="+mn-ea"/>
                          <a:cs typeface="+mn-cs"/>
                        </a:rPr>
                        <a:t>The year in which store was established</a:t>
                      </a:r>
                      <a:endParaRPr lang="en-IN" dirty="0"/>
                    </a:p>
                  </a:txBody>
                  <a:tcPr/>
                </a:tc>
                <a:extLst>
                  <a:ext uri="{0D108BD9-81ED-4DB2-BD59-A6C34878D82A}">
                    <a16:rowId xmlns:a16="http://schemas.microsoft.com/office/drawing/2014/main" val="3601750927"/>
                  </a:ext>
                </a:extLst>
              </a:tr>
              <a:tr h="571254">
                <a:tc>
                  <a:txBody>
                    <a:bodyPr/>
                    <a:lstStyle/>
                    <a:p>
                      <a:r>
                        <a:rPr lang="en-IN" dirty="0"/>
                        <a:t>9</a:t>
                      </a:r>
                    </a:p>
                  </a:txBody>
                  <a:tcPr/>
                </a:tc>
                <a:tc>
                  <a:txBody>
                    <a:bodyPr/>
                    <a:lstStyle/>
                    <a:p>
                      <a:r>
                        <a:rPr lang="en-IN" dirty="0"/>
                        <a:t>Outlet size</a:t>
                      </a:r>
                    </a:p>
                  </a:txBody>
                  <a:tcPr/>
                </a:tc>
                <a:tc>
                  <a:txBody>
                    <a:bodyPr/>
                    <a:lstStyle/>
                    <a:p>
                      <a:r>
                        <a:rPr lang="en-IN" dirty="0"/>
                        <a:t>Categorical</a:t>
                      </a:r>
                    </a:p>
                  </a:txBody>
                  <a:tcPr/>
                </a:tc>
                <a:tc>
                  <a:txBody>
                    <a:bodyPr/>
                    <a:lstStyle/>
                    <a:p>
                      <a:r>
                        <a:rPr lang="en-US" sz="1800" b="0" i="0" kern="1200" dirty="0">
                          <a:solidFill>
                            <a:schemeClr val="dk1"/>
                          </a:solidFill>
                          <a:effectLst/>
                          <a:latin typeface="+mn-lt"/>
                          <a:ea typeface="+mn-ea"/>
                          <a:cs typeface="+mn-cs"/>
                        </a:rPr>
                        <a:t>The size of the store in terms of ground area covered</a:t>
                      </a:r>
                      <a:endParaRPr lang="en-IN" dirty="0"/>
                    </a:p>
                  </a:txBody>
                  <a:tcPr/>
                </a:tc>
                <a:extLst>
                  <a:ext uri="{0D108BD9-81ED-4DB2-BD59-A6C34878D82A}">
                    <a16:rowId xmlns:a16="http://schemas.microsoft.com/office/drawing/2014/main" val="2600365208"/>
                  </a:ext>
                </a:extLst>
              </a:tr>
              <a:tr h="412224">
                <a:tc>
                  <a:txBody>
                    <a:bodyPr/>
                    <a:lstStyle/>
                    <a:p>
                      <a:r>
                        <a:rPr lang="en-IN" dirty="0"/>
                        <a:t>10</a:t>
                      </a:r>
                    </a:p>
                  </a:txBody>
                  <a:tcPr/>
                </a:tc>
                <a:tc>
                  <a:txBody>
                    <a:bodyPr/>
                    <a:lstStyle/>
                    <a:p>
                      <a:r>
                        <a:rPr lang="en-IN" dirty="0"/>
                        <a:t>Outlet_location_Type</a:t>
                      </a:r>
                    </a:p>
                  </a:txBody>
                  <a:tcPr/>
                </a:tc>
                <a:tc>
                  <a:txBody>
                    <a:bodyPr/>
                    <a:lstStyle/>
                    <a:p>
                      <a:r>
                        <a:rPr lang="en-IN" dirty="0"/>
                        <a:t>Categorical</a:t>
                      </a:r>
                    </a:p>
                  </a:txBody>
                  <a:tcPr/>
                </a:tc>
                <a:tc>
                  <a:txBody>
                    <a:bodyPr/>
                    <a:lstStyle/>
                    <a:p>
                      <a:r>
                        <a:rPr lang="en-US" sz="1800" b="0" i="0" kern="1200" dirty="0">
                          <a:solidFill>
                            <a:schemeClr val="dk1"/>
                          </a:solidFill>
                          <a:effectLst/>
                          <a:latin typeface="+mn-lt"/>
                          <a:ea typeface="+mn-ea"/>
                          <a:cs typeface="+mn-cs"/>
                        </a:rPr>
                        <a:t>The type of city in which the store is located</a:t>
                      </a:r>
                      <a:endParaRPr lang="en-IN" dirty="0"/>
                    </a:p>
                  </a:txBody>
                  <a:tcPr/>
                </a:tc>
                <a:extLst>
                  <a:ext uri="{0D108BD9-81ED-4DB2-BD59-A6C34878D82A}">
                    <a16:rowId xmlns:a16="http://schemas.microsoft.com/office/drawing/2014/main" val="3933044193"/>
                  </a:ext>
                </a:extLst>
              </a:tr>
              <a:tr h="571254">
                <a:tc>
                  <a:txBody>
                    <a:bodyPr/>
                    <a:lstStyle/>
                    <a:p>
                      <a:r>
                        <a:rPr lang="en-IN" dirty="0"/>
                        <a:t>11</a:t>
                      </a:r>
                    </a:p>
                  </a:txBody>
                  <a:tcPr/>
                </a:tc>
                <a:tc>
                  <a:txBody>
                    <a:bodyPr/>
                    <a:lstStyle/>
                    <a:p>
                      <a:r>
                        <a:rPr lang="en-IN" dirty="0"/>
                        <a:t>Outlet Type</a:t>
                      </a:r>
                    </a:p>
                  </a:txBody>
                  <a:tcPr/>
                </a:tc>
                <a:tc>
                  <a:txBody>
                    <a:bodyPr/>
                    <a:lstStyle/>
                    <a:p>
                      <a:r>
                        <a:rPr lang="en-IN" dirty="0"/>
                        <a:t>Categorical</a:t>
                      </a:r>
                    </a:p>
                  </a:txBody>
                  <a:tcPr/>
                </a:tc>
                <a:tc>
                  <a:txBody>
                    <a:bodyPr/>
                    <a:lstStyle/>
                    <a:p>
                      <a:r>
                        <a:rPr lang="en-US" sz="1800" b="0" i="0" kern="1200" dirty="0">
                          <a:solidFill>
                            <a:schemeClr val="dk1"/>
                          </a:solidFill>
                          <a:effectLst/>
                          <a:latin typeface="+mn-lt"/>
                          <a:ea typeface="+mn-ea"/>
                          <a:cs typeface="+mn-cs"/>
                        </a:rPr>
                        <a:t>Whether the outlet is a grocery store or supermarket</a:t>
                      </a:r>
                      <a:endParaRPr lang="en-IN" dirty="0"/>
                    </a:p>
                  </a:txBody>
                  <a:tcPr/>
                </a:tc>
                <a:extLst>
                  <a:ext uri="{0D108BD9-81ED-4DB2-BD59-A6C34878D82A}">
                    <a16:rowId xmlns:a16="http://schemas.microsoft.com/office/drawing/2014/main" val="3864179224"/>
                  </a:ext>
                </a:extLst>
              </a:tr>
              <a:tr h="326431">
                <a:tc>
                  <a:txBody>
                    <a:bodyPr/>
                    <a:lstStyle/>
                    <a:p>
                      <a:r>
                        <a:rPr lang="en-IN" dirty="0"/>
                        <a:t>12</a:t>
                      </a:r>
                    </a:p>
                  </a:txBody>
                  <a:tcPr/>
                </a:tc>
                <a:tc>
                  <a:txBody>
                    <a:bodyPr/>
                    <a:lstStyle/>
                    <a:p>
                      <a:r>
                        <a:rPr lang="en-IN" dirty="0"/>
                        <a:t>Item_Outlet_Sales</a:t>
                      </a:r>
                    </a:p>
                  </a:txBody>
                  <a:tcPr/>
                </a:tc>
                <a:tc>
                  <a:txBody>
                    <a:bodyPr/>
                    <a:lstStyle/>
                    <a:p>
                      <a:r>
                        <a:rPr lang="en-IN" dirty="0"/>
                        <a:t>Numeric</a:t>
                      </a:r>
                    </a:p>
                  </a:txBody>
                  <a:tcPr/>
                </a:tc>
                <a:tc>
                  <a:txBody>
                    <a:bodyPr/>
                    <a:lstStyle/>
                    <a:p>
                      <a:r>
                        <a:rPr lang="en-US" sz="1800" b="0" i="0" kern="1200" dirty="0">
                          <a:solidFill>
                            <a:schemeClr val="dk1"/>
                          </a:solidFill>
                          <a:effectLst/>
                          <a:latin typeface="+mn-lt"/>
                          <a:ea typeface="+mn-ea"/>
                          <a:cs typeface="+mn-cs"/>
                        </a:rPr>
                        <a:t>Sales of the product</a:t>
                      </a:r>
                      <a:endParaRPr lang="en-IN" dirty="0"/>
                    </a:p>
                  </a:txBody>
                  <a:tcPr/>
                </a:tc>
                <a:extLst>
                  <a:ext uri="{0D108BD9-81ED-4DB2-BD59-A6C34878D82A}">
                    <a16:rowId xmlns:a16="http://schemas.microsoft.com/office/drawing/2014/main" val="2082058868"/>
                  </a:ext>
                </a:extLst>
              </a:tr>
            </a:tbl>
          </a:graphicData>
        </a:graphic>
      </p:graphicFrame>
    </p:spTree>
    <p:extLst>
      <p:ext uri="{BB962C8B-B14F-4D97-AF65-F5344CB8AC3E}">
        <p14:creationId xmlns:p14="http://schemas.microsoft.com/office/powerpoint/2010/main" val="13430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25C6-1A19-26C5-C7FF-49E830A5622B}"/>
              </a:ext>
            </a:extLst>
          </p:cNvPr>
          <p:cNvSpPr>
            <a:spLocks noGrp="1"/>
          </p:cNvSpPr>
          <p:nvPr>
            <p:ph type="title"/>
          </p:nvPr>
        </p:nvSpPr>
        <p:spPr>
          <a:xfrm>
            <a:off x="4512890" y="372666"/>
            <a:ext cx="3166219" cy="672364"/>
          </a:xfrm>
        </p:spPr>
        <p:txBody>
          <a:bodyPr>
            <a:normAutofit fontScale="90000"/>
          </a:bodyPr>
          <a:lstStyle/>
          <a:p>
            <a:r>
              <a:rPr lang="en-IN" sz="2800" b="1" u="sng" dirty="0"/>
              <a:t>Treatment on data</a:t>
            </a:r>
          </a:p>
        </p:txBody>
      </p:sp>
      <p:sp>
        <p:nvSpPr>
          <p:cNvPr id="3" name="TextBox 2">
            <a:extLst>
              <a:ext uri="{FF2B5EF4-FFF2-40B4-BE49-F238E27FC236}">
                <a16:creationId xmlns:a16="http://schemas.microsoft.com/office/drawing/2014/main" id="{7736E541-C42A-27C4-8B0E-45BE104F4AA8}"/>
              </a:ext>
            </a:extLst>
          </p:cNvPr>
          <p:cNvSpPr txBox="1"/>
          <p:nvPr/>
        </p:nvSpPr>
        <p:spPr>
          <a:xfrm>
            <a:off x="1408922" y="1660849"/>
            <a:ext cx="9374156"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Missing value treatment: </a:t>
            </a:r>
          </a:p>
          <a:p>
            <a:pPr algn="just"/>
            <a:r>
              <a:rPr lang="en-US" dirty="0"/>
              <a:t>	There are 5681 null values in the Item Outlet Sales column. By filling them with	 	mean values of sales and with respect to outlet type, item type, location type. These 	ways affect the distribution of sales. So, dropping them is  right option.</a:t>
            </a:r>
          </a:p>
          <a:p>
            <a:endParaRPr lang="en-US" dirty="0"/>
          </a:p>
          <a:p>
            <a:pPr marL="285750" indent="-285750">
              <a:buFont typeface="Arial" panose="020B0604020202020204" pitchFamily="34" charset="0"/>
              <a:buChar char="•"/>
            </a:pPr>
            <a:r>
              <a:rPr lang="en-US" dirty="0"/>
              <a:t>Label encoding to transform categorical data into numerical data.</a:t>
            </a:r>
          </a:p>
          <a:p>
            <a:pPr marL="285750" indent="-285750">
              <a:buFont typeface="Arial" panose="020B0604020202020204" pitchFamily="34" charset="0"/>
              <a:buChar char="•"/>
            </a:pPr>
            <a:r>
              <a:rPr lang="en-US" dirty="0"/>
              <a:t>Hot-coding </a:t>
            </a:r>
          </a:p>
          <a:p>
            <a:endParaRPr lang="en-IN" dirty="0"/>
          </a:p>
        </p:txBody>
      </p:sp>
    </p:spTree>
    <p:extLst>
      <p:ext uri="{BB962C8B-B14F-4D97-AF65-F5344CB8AC3E}">
        <p14:creationId xmlns:p14="http://schemas.microsoft.com/office/powerpoint/2010/main" val="398619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361A-2D36-F9CA-24D2-7770A9A44E18}"/>
              </a:ext>
            </a:extLst>
          </p:cNvPr>
          <p:cNvSpPr>
            <a:spLocks noGrp="1"/>
          </p:cNvSpPr>
          <p:nvPr>
            <p:ph type="title"/>
          </p:nvPr>
        </p:nvSpPr>
        <p:spPr>
          <a:xfrm>
            <a:off x="4377596" y="335343"/>
            <a:ext cx="3436807" cy="998935"/>
          </a:xfrm>
        </p:spPr>
        <p:txBody>
          <a:bodyPr>
            <a:normAutofit fontScale="90000"/>
          </a:bodyPr>
          <a:lstStyle/>
          <a:p>
            <a:r>
              <a:rPr lang="en-IN" sz="3600" u="sng" dirty="0"/>
              <a:t>MODEL BUILDING steps</a:t>
            </a:r>
          </a:p>
        </p:txBody>
      </p:sp>
      <p:sp>
        <p:nvSpPr>
          <p:cNvPr id="3" name="TextBox 2">
            <a:extLst>
              <a:ext uri="{FF2B5EF4-FFF2-40B4-BE49-F238E27FC236}">
                <a16:creationId xmlns:a16="http://schemas.microsoft.com/office/drawing/2014/main" id="{82063F31-BBCD-1639-60C0-3F9D26695C74}"/>
              </a:ext>
            </a:extLst>
          </p:cNvPr>
          <p:cNvSpPr txBox="1"/>
          <p:nvPr/>
        </p:nvSpPr>
        <p:spPr>
          <a:xfrm>
            <a:off x="1371600" y="1567543"/>
            <a:ext cx="95452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Read the data.</a:t>
            </a:r>
          </a:p>
          <a:p>
            <a:pPr marL="285750" indent="-285750">
              <a:buFont typeface="Arial" panose="020B0604020202020204" pitchFamily="34" charset="0"/>
              <a:buChar char="•"/>
            </a:pPr>
            <a:r>
              <a:rPr lang="en-US" dirty="0"/>
              <a:t>Summarize the data.</a:t>
            </a:r>
          </a:p>
          <a:p>
            <a:pPr marL="285750" indent="-285750">
              <a:buFont typeface="Arial" panose="020B0604020202020204" pitchFamily="34" charset="0"/>
              <a:buChar char="•"/>
            </a:pPr>
            <a:r>
              <a:rPr lang="en-US" dirty="0"/>
              <a:t>Data structure (Type of data).</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preprocessing(Missing value treatment, Label encoding, Hot-coding, Data scaling).</a:t>
            </a:r>
          </a:p>
          <a:p>
            <a:pPr marL="285750" indent="-285750">
              <a:buFont typeface="Arial" panose="020B0604020202020204" pitchFamily="34" charset="0"/>
              <a:buChar char="•"/>
            </a:pPr>
            <a:r>
              <a:rPr lang="en-US" dirty="0"/>
              <a:t>Splitting of data into train and test.</a:t>
            </a:r>
          </a:p>
          <a:p>
            <a:pPr marL="285750" indent="-285750">
              <a:buFont typeface="Arial" panose="020B0604020202020204" pitchFamily="34" charset="0"/>
              <a:buChar char="•"/>
            </a:pPr>
            <a:r>
              <a:rPr lang="en-US" dirty="0"/>
              <a:t>Selecting right algorithm for model building.</a:t>
            </a:r>
            <a:endParaRPr lang="en-IN" dirty="0"/>
          </a:p>
        </p:txBody>
      </p:sp>
      <p:pic>
        <p:nvPicPr>
          <p:cNvPr id="8" name="Picture 7">
            <a:extLst>
              <a:ext uri="{FF2B5EF4-FFF2-40B4-BE49-F238E27FC236}">
                <a16:creationId xmlns:a16="http://schemas.microsoft.com/office/drawing/2014/main" id="{21E7BC71-1830-3B9B-6D6E-7B3796FDD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232" y="3786283"/>
            <a:ext cx="6098737" cy="3071717"/>
          </a:xfrm>
          <a:prstGeom prst="rect">
            <a:avLst/>
          </a:prstGeom>
        </p:spPr>
      </p:pic>
    </p:spTree>
    <p:extLst>
      <p:ext uri="{BB962C8B-B14F-4D97-AF65-F5344CB8AC3E}">
        <p14:creationId xmlns:p14="http://schemas.microsoft.com/office/powerpoint/2010/main" val="30315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4E8542-626E-0508-C344-E317ED74A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64" y="1996797"/>
            <a:ext cx="4386181" cy="3205276"/>
          </a:xfrm>
          <a:prstGeom prst="rect">
            <a:avLst/>
          </a:prstGeom>
        </p:spPr>
      </p:pic>
      <p:sp>
        <p:nvSpPr>
          <p:cNvPr id="5" name="TextBox 4">
            <a:extLst>
              <a:ext uri="{FF2B5EF4-FFF2-40B4-BE49-F238E27FC236}">
                <a16:creationId xmlns:a16="http://schemas.microsoft.com/office/drawing/2014/main" id="{1E50C4F3-FEF6-F232-4694-10404D88B17C}"/>
              </a:ext>
            </a:extLst>
          </p:cNvPr>
          <p:cNvSpPr txBox="1"/>
          <p:nvPr/>
        </p:nvSpPr>
        <p:spPr>
          <a:xfrm>
            <a:off x="1250301" y="5812971"/>
            <a:ext cx="9433249" cy="523220"/>
          </a:xfrm>
          <a:prstGeom prst="rect">
            <a:avLst/>
          </a:prstGeom>
          <a:noFill/>
        </p:spPr>
        <p:txBody>
          <a:bodyPr wrap="square" rtlCol="0">
            <a:spAutoFit/>
          </a:bodyPr>
          <a:lstStyle/>
          <a:p>
            <a:pPr marL="171450" indent="-171450">
              <a:buFont typeface="Arial" panose="020B0604020202020204" pitchFamily="34" charset="0"/>
              <a:buChar char="•"/>
            </a:pPr>
            <a:r>
              <a:rPr lang="en-IN" sz="1400" dirty="0"/>
              <a:t>Sales data and item visibility is more skewed to right.</a:t>
            </a:r>
          </a:p>
          <a:p>
            <a:pPr marL="171450" indent="-171450">
              <a:buFont typeface="Arial" panose="020B0604020202020204" pitchFamily="34" charset="0"/>
              <a:buChar char="•"/>
            </a:pPr>
            <a:r>
              <a:rPr lang="en-IN" sz="1400" dirty="0"/>
              <a:t>Observed that there are so many items which have almost zero visibility to the customers</a:t>
            </a:r>
            <a:r>
              <a:rPr lang="en-IN" sz="1100" dirty="0"/>
              <a:t>.</a:t>
            </a:r>
          </a:p>
        </p:txBody>
      </p:sp>
      <p:pic>
        <p:nvPicPr>
          <p:cNvPr id="9" name="Picture 8">
            <a:extLst>
              <a:ext uri="{FF2B5EF4-FFF2-40B4-BE49-F238E27FC236}">
                <a16:creationId xmlns:a16="http://schemas.microsoft.com/office/drawing/2014/main" id="{915A097A-9A5F-95F6-8B03-BD3F024F2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468" y="1988451"/>
            <a:ext cx="4736779" cy="3221967"/>
          </a:xfrm>
          <a:prstGeom prst="rect">
            <a:avLst/>
          </a:prstGeom>
        </p:spPr>
      </p:pic>
      <p:sp>
        <p:nvSpPr>
          <p:cNvPr id="10" name="TextBox 9">
            <a:extLst>
              <a:ext uri="{FF2B5EF4-FFF2-40B4-BE49-F238E27FC236}">
                <a16:creationId xmlns:a16="http://schemas.microsoft.com/office/drawing/2014/main" id="{BD7F0683-9BBC-7AB3-8E97-3C8DA4EFCBCF}"/>
              </a:ext>
            </a:extLst>
          </p:cNvPr>
          <p:cNvSpPr txBox="1"/>
          <p:nvPr/>
        </p:nvSpPr>
        <p:spPr>
          <a:xfrm>
            <a:off x="3125755" y="346474"/>
            <a:ext cx="5924939" cy="523220"/>
          </a:xfrm>
          <a:prstGeom prst="rect">
            <a:avLst/>
          </a:prstGeom>
          <a:noFill/>
        </p:spPr>
        <p:txBody>
          <a:bodyPr wrap="square" rtlCol="0">
            <a:spAutoFit/>
          </a:bodyPr>
          <a:lstStyle/>
          <a:p>
            <a:r>
              <a:rPr lang="en-IN" sz="2800" b="1" u="sng" dirty="0"/>
              <a:t>EDA(Exploratory data analysis)</a:t>
            </a:r>
          </a:p>
        </p:txBody>
      </p:sp>
      <p:sp>
        <p:nvSpPr>
          <p:cNvPr id="11" name="TextBox 10">
            <a:extLst>
              <a:ext uri="{FF2B5EF4-FFF2-40B4-BE49-F238E27FC236}">
                <a16:creationId xmlns:a16="http://schemas.microsoft.com/office/drawing/2014/main" id="{8F5AC997-5832-FD7E-28CF-CA6AD0124B50}"/>
              </a:ext>
            </a:extLst>
          </p:cNvPr>
          <p:cNvSpPr txBox="1"/>
          <p:nvPr/>
        </p:nvSpPr>
        <p:spPr>
          <a:xfrm>
            <a:off x="3004455" y="1336247"/>
            <a:ext cx="5924939" cy="369332"/>
          </a:xfrm>
          <a:prstGeom prst="rect">
            <a:avLst/>
          </a:prstGeom>
          <a:noFill/>
        </p:spPr>
        <p:txBody>
          <a:bodyPr wrap="square" rtlCol="0">
            <a:spAutoFit/>
          </a:bodyPr>
          <a:lstStyle/>
          <a:p>
            <a:r>
              <a:rPr lang="en-IN" dirty="0"/>
              <a:t>Item outlet Sales and item visibility distribution</a:t>
            </a:r>
          </a:p>
        </p:txBody>
      </p:sp>
    </p:spTree>
    <p:extLst>
      <p:ext uri="{BB962C8B-B14F-4D97-AF65-F5344CB8AC3E}">
        <p14:creationId xmlns:p14="http://schemas.microsoft.com/office/powerpoint/2010/main" val="20087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AFB7D2-94F3-D938-F8FF-C765FBE95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21" y="2036417"/>
            <a:ext cx="5008407" cy="2971240"/>
          </a:xfrm>
          <a:prstGeom prst="rect">
            <a:avLst/>
          </a:prstGeom>
        </p:spPr>
      </p:pic>
      <p:pic>
        <p:nvPicPr>
          <p:cNvPr id="6" name="Picture 5">
            <a:extLst>
              <a:ext uri="{FF2B5EF4-FFF2-40B4-BE49-F238E27FC236}">
                <a16:creationId xmlns:a16="http://schemas.microsoft.com/office/drawing/2014/main" id="{FE6EFD2B-019B-EEDF-8447-DF488136A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081" y="2023168"/>
            <a:ext cx="5274800" cy="3129278"/>
          </a:xfrm>
          <a:prstGeom prst="rect">
            <a:avLst/>
          </a:prstGeom>
        </p:spPr>
      </p:pic>
      <p:sp>
        <p:nvSpPr>
          <p:cNvPr id="7" name="TextBox 6">
            <a:extLst>
              <a:ext uri="{FF2B5EF4-FFF2-40B4-BE49-F238E27FC236}">
                <a16:creationId xmlns:a16="http://schemas.microsoft.com/office/drawing/2014/main" id="{19E84E7C-0729-C038-7DA2-D36670C11296}"/>
              </a:ext>
            </a:extLst>
          </p:cNvPr>
          <p:cNvSpPr txBox="1"/>
          <p:nvPr/>
        </p:nvSpPr>
        <p:spPr>
          <a:xfrm>
            <a:off x="3980696" y="5603650"/>
            <a:ext cx="4404444"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t>Most of the stores are of small type.</a:t>
            </a:r>
          </a:p>
          <a:p>
            <a:pPr marL="171450" indent="-171450">
              <a:buFont typeface="Arial" panose="020B0604020202020204" pitchFamily="34" charset="0"/>
              <a:buChar char="•"/>
            </a:pPr>
            <a:r>
              <a:rPr lang="en-US" sz="1400" dirty="0"/>
              <a:t>Most of the outlets are present in tier 3</a:t>
            </a:r>
            <a:r>
              <a:rPr lang="en-US" sz="1100" dirty="0"/>
              <a:t>.</a:t>
            </a:r>
            <a:endParaRPr lang="en-IN" sz="1100" dirty="0"/>
          </a:p>
        </p:txBody>
      </p:sp>
      <p:sp>
        <p:nvSpPr>
          <p:cNvPr id="8" name="TextBox 7">
            <a:extLst>
              <a:ext uri="{FF2B5EF4-FFF2-40B4-BE49-F238E27FC236}">
                <a16:creationId xmlns:a16="http://schemas.microsoft.com/office/drawing/2014/main" id="{2231EA02-1F78-34EE-AE8B-3009F09FE623}"/>
              </a:ext>
            </a:extLst>
          </p:cNvPr>
          <p:cNvSpPr txBox="1"/>
          <p:nvPr/>
        </p:nvSpPr>
        <p:spPr>
          <a:xfrm>
            <a:off x="3980696" y="954271"/>
            <a:ext cx="4226767" cy="369332"/>
          </a:xfrm>
          <a:prstGeom prst="rect">
            <a:avLst/>
          </a:prstGeom>
          <a:noFill/>
        </p:spPr>
        <p:txBody>
          <a:bodyPr wrap="square" rtlCol="0">
            <a:spAutoFit/>
          </a:bodyPr>
          <a:lstStyle/>
          <a:p>
            <a:r>
              <a:rPr lang="en-IN" dirty="0"/>
              <a:t>Outlet size and outlet location type</a:t>
            </a:r>
          </a:p>
        </p:txBody>
      </p:sp>
    </p:spTree>
    <p:extLst>
      <p:ext uri="{BB962C8B-B14F-4D97-AF65-F5344CB8AC3E}">
        <p14:creationId xmlns:p14="http://schemas.microsoft.com/office/powerpoint/2010/main" val="69529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159AE5-C6C7-F7CA-8BA9-8C865F219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10" y="1364349"/>
            <a:ext cx="5800106" cy="3440916"/>
          </a:xfrm>
          <a:prstGeom prst="rect">
            <a:avLst/>
          </a:prstGeom>
        </p:spPr>
      </p:pic>
      <p:sp>
        <p:nvSpPr>
          <p:cNvPr id="5" name="TextBox 4">
            <a:extLst>
              <a:ext uri="{FF2B5EF4-FFF2-40B4-BE49-F238E27FC236}">
                <a16:creationId xmlns:a16="http://schemas.microsoft.com/office/drawing/2014/main" id="{2F620040-29B0-A575-F4F4-63CDCADF43D3}"/>
              </a:ext>
            </a:extLst>
          </p:cNvPr>
          <p:cNvSpPr txBox="1"/>
          <p:nvPr/>
        </p:nvSpPr>
        <p:spPr>
          <a:xfrm>
            <a:off x="3253716" y="700903"/>
            <a:ext cx="6211077" cy="369332"/>
          </a:xfrm>
          <a:prstGeom prst="rect">
            <a:avLst/>
          </a:prstGeom>
          <a:noFill/>
        </p:spPr>
        <p:txBody>
          <a:bodyPr wrap="square" rtlCol="0">
            <a:spAutoFit/>
          </a:bodyPr>
          <a:lstStyle/>
          <a:p>
            <a:r>
              <a:rPr lang="en-IN" dirty="0"/>
              <a:t>Which Outlet type have more stores and year </a:t>
            </a:r>
            <a:r>
              <a:rPr lang="en-IN" dirty="0" err="1"/>
              <a:t>extiblished</a:t>
            </a:r>
            <a:endParaRPr lang="en-IN" dirty="0"/>
          </a:p>
        </p:txBody>
      </p:sp>
      <p:sp>
        <p:nvSpPr>
          <p:cNvPr id="6" name="TextBox 5">
            <a:extLst>
              <a:ext uri="{FF2B5EF4-FFF2-40B4-BE49-F238E27FC236}">
                <a16:creationId xmlns:a16="http://schemas.microsoft.com/office/drawing/2014/main" id="{3D5F3622-693A-F979-C83F-1C6FD4B2BED5}"/>
              </a:ext>
            </a:extLst>
          </p:cNvPr>
          <p:cNvSpPr txBox="1"/>
          <p:nvPr/>
        </p:nvSpPr>
        <p:spPr>
          <a:xfrm>
            <a:off x="3921967" y="5762826"/>
            <a:ext cx="6680718" cy="646331"/>
          </a:xfrm>
          <a:prstGeom prst="rect">
            <a:avLst/>
          </a:prstGeom>
          <a:noFill/>
        </p:spPr>
        <p:txBody>
          <a:bodyPr wrap="square" rtlCol="0">
            <a:spAutoFit/>
          </a:bodyPr>
          <a:lstStyle/>
          <a:p>
            <a:pPr marL="285750" indent="-285750">
              <a:buFont typeface="Arial" panose="020B0604020202020204" pitchFamily="34" charset="0"/>
              <a:buChar char="•"/>
            </a:pPr>
            <a:r>
              <a:rPr lang="en-IN" dirty="0"/>
              <a:t>Supermarket Type1 have more stores.</a:t>
            </a:r>
          </a:p>
          <a:p>
            <a:pPr marL="285750" indent="-285750">
              <a:buFont typeface="Arial" panose="020B0604020202020204" pitchFamily="34" charset="0"/>
              <a:buChar char="•"/>
            </a:pPr>
            <a:r>
              <a:rPr lang="en-IN" dirty="0"/>
              <a:t>Most of the stores are 24 years</a:t>
            </a:r>
          </a:p>
        </p:txBody>
      </p:sp>
      <p:pic>
        <p:nvPicPr>
          <p:cNvPr id="3" name="Picture 2">
            <a:extLst>
              <a:ext uri="{FF2B5EF4-FFF2-40B4-BE49-F238E27FC236}">
                <a16:creationId xmlns:a16="http://schemas.microsoft.com/office/drawing/2014/main" id="{8B17FC5E-8316-DE8A-4371-440DD7A79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255" y="1563216"/>
            <a:ext cx="5015873" cy="3339682"/>
          </a:xfrm>
          <a:prstGeom prst="rect">
            <a:avLst/>
          </a:prstGeom>
        </p:spPr>
      </p:pic>
    </p:spTree>
    <p:extLst>
      <p:ext uri="{BB962C8B-B14F-4D97-AF65-F5344CB8AC3E}">
        <p14:creationId xmlns:p14="http://schemas.microsoft.com/office/powerpoint/2010/main" val="495194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4643</TotalTime>
  <Words>927</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Rockwell</vt:lpstr>
      <vt:lpstr>Rockwell Condensed</vt:lpstr>
      <vt:lpstr>Wingdings</vt:lpstr>
      <vt:lpstr>Wood Type</vt:lpstr>
      <vt:lpstr>Prediction of store Sales </vt:lpstr>
      <vt:lpstr>Introduction</vt:lpstr>
      <vt:lpstr>Problem Statement</vt:lpstr>
      <vt:lpstr>Data</vt:lpstr>
      <vt:lpstr>Treatment on data</vt:lpstr>
      <vt:lpstr>MODEL BUILDING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Actual vs Predicted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store Sales </dc:title>
  <dc:creator>Aakash Yadav</dc:creator>
  <cp:lastModifiedBy>Aakash Yadav</cp:lastModifiedBy>
  <cp:revision>5</cp:revision>
  <dcterms:created xsi:type="dcterms:W3CDTF">2022-09-30T10:51:38Z</dcterms:created>
  <dcterms:modified xsi:type="dcterms:W3CDTF">2022-10-04T03:28:42Z</dcterms:modified>
</cp:coreProperties>
</file>