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9" r:id="rId3"/>
    <p:sldId id="260" r:id="rId4"/>
    <p:sldId id="270" r:id="rId5"/>
    <p:sldId id="275" r:id="rId6"/>
    <p:sldId id="271" r:id="rId7"/>
    <p:sldId id="273" r:id="rId8"/>
    <p:sldId id="261" r:id="rId9"/>
    <p:sldId id="280" r:id="rId10"/>
    <p:sldId id="281" r:id="rId11"/>
    <p:sldId id="283" r:id="rId12"/>
    <p:sldId id="284" r:id="rId13"/>
    <p:sldId id="285" r:id="rId14"/>
    <p:sldId id="262" r:id="rId15"/>
    <p:sldId id="277" r:id="rId16"/>
    <p:sldId id="276" r:id="rId17"/>
    <p:sldId id="278" r:id="rId18"/>
    <p:sldId id="279"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26AE4-2851-4AD9-BC1A-6355A5A51A3C}" type="datetimeFigureOut">
              <a:rPr lang="en-IN" smtClean="0"/>
              <a:t>29-08-2022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94C29-2EC1-4A3F-B80B-41854939D86F}" type="slidenum">
              <a:rPr lang="en-IN" smtClean="0"/>
              <a:t>‹#›</a:t>
            </a:fld>
            <a:endParaRPr lang="en-IN"/>
          </a:p>
        </p:txBody>
      </p:sp>
    </p:spTree>
    <p:extLst>
      <p:ext uri="{BB962C8B-B14F-4D97-AF65-F5344CB8AC3E}">
        <p14:creationId xmlns:p14="http://schemas.microsoft.com/office/powerpoint/2010/main" val="157288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extLst>
      <p:ext uri="{BB962C8B-B14F-4D97-AF65-F5344CB8AC3E}">
        <p14:creationId xmlns:p14="http://schemas.microsoft.com/office/powerpoint/2010/main" val="3027448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14</a:t>
            </a:fld>
            <a:endParaRPr sz="1400">
              <a:latin typeface="Arial"/>
              <a:ea typeface="Arial"/>
              <a:cs typeface="Arial"/>
              <a:sym typeface="Arial"/>
            </a:endParaRPr>
          </a:p>
        </p:txBody>
      </p:sp>
    </p:spTree>
    <p:extLst>
      <p:ext uri="{BB962C8B-B14F-4D97-AF65-F5344CB8AC3E}">
        <p14:creationId xmlns:p14="http://schemas.microsoft.com/office/powerpoint/2010/main" val="83071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15</a:t>
            </a:fld>
            <a:endParaRPr sz="1400">
              <a:latin typeface="Arial"/>
              <a:ea typeface="Arial"/>
              <a:cs typeface="Arial"/>
              <a:sym typeface="Arial"/>
            </a:endParaRPr>
          </a:p>
        </p:txBody>
      </p:sp>
    </p:spTree>
    <p:extLst>
      <p:ext uri="{BB962C8B-B14F-4D97-AF65-F5344CB8AC3E}">
        <p14:creationId xmlns:p14="http://schemas.microsoft.com/office/powerpoint/2010/main" val="79621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16</a:t>
            </a:fld>
            <a:endParaRPr sz="1400">
              <a:latin typeface="Arial"/>
              <a:ea typeface="Arial"/>
              <a:cs typeface="Arial"/>
              <a:sym typeface="Arial"/>
            </a:endParaRPr>
          </a:p>
        </p:txBody>
      </p:sp>
    </p:spTree>
    <p:extLst>
      <p:ext uri="{BB962C8B-B14F-4D97-AF65-F5344CB8AC3E}">
        <p14:creationId xmlns:p14="http://schemas.microsoft.com/office/powerpoint/2010/main" val="3028057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17</a:t>
            </a:fld>
            <a:endParaRPr sz="1400">
              <a:latin typeface="Arial"/>
              <a:ea typeface="Arial"/>
              <a:cs typeface="Arial"/>
              <a:sym typeface="Arial"/>
            </a:endParaRPr>
          </a:p>
        </p:txBody>
      </p:sp>
    </p:spTree>
    <p:extLst>
      <p:ext uri="{BB962C8B-B14F-4D97-AF65-F5344CB8AC3E}">
        <p14:creationId xmlns:p14="http://schemas.microsoft.com/office/powerpoint/2010/main" val="953418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18</a:t>
            </a:fld>
            <a:endParaRPr sz="1400">
              <a:latin typeface="Arial"/>
              <a:ea typeface="Arial"/>
              <a:cs typeface="Arial"/>
              <a:sym typeface="Arial"/>
            </a:endParaRPr>
          </a:p>
        </p:txBody>
      </p:sp>
    </p:spTree>
    <p:extLst>
      <p:ext uri="{BB962C8B-B14F-4D97-AF65-F5344CB8AC3E}">
        <p14:creationId xmlns:p14="http://schemas.microsoft.com/office/powerpoint/2010/main" val="1511758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19</a:t>
            </a:fld>
            <a:endParaRPr sz="1400">
              <a:latin typeface="Arial"/>
              <a:ea typeface="Arial"/>
              <a:cs typeface="Arial"/>
              <a:sym typeface="Arial"/>
            </a:endParaRPr>
          </a:p>
        </p:txBody>
      </p:sp>
    </p:spTree>
    <p:extLst>
      <p:ext uri="{BB962C8B-B14F-4D97-AF65-F5344CB8AC3E}">
        <p14:creationId xmlns:p14="http://schemas.microsoft.com/office/powerpoint/2010/main" val="62034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extLst>
      <p:ext uri="{BB962C8B-B14F-4D97-AF65-F5344CB8AC3E}">
        <p14:creationId xmlns:p14="http://schemas.microsoft.com/office/powerpoint/2010/main" val="20370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4</a:t>
            </a:fld>
            <a:endParaRPr sz="1400">
              <a:latin typeface="Arial"/>
              <a:ea typeface="Arial"/>
              <a:cs typeface="Arial"/>
              <a:sym typeface="Arial"/>
            </a:endParaRPr>
          </a:p>
        </p:txBody>
      </p:sp>
    </p:spTree>
    <p:extLst>
      <p:ext uri="{BB962C8B-B14F-4D97-AF65-F5344CB8AC3E}">
        <p14:creationId xmlns:p14="http://schemas.microsoft.com/office/powerpoint/2010/main" val="135537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5</a:t>
            </a:fld>
            <a:endParaRPr sz="1400">
              <a:latin typeface="Arial"/>
              <a:ea typeface="Arial"/>
              <a:cs typeface="Arial"/>
              <a:sym typeface="Arial"/>
            </a:endParaRPr>
          </a:p>
        </p:txBody>
      </p:sp>
    </p:spTree>
    <p:extLst>
      <p:ext uri="{BB962C8B-B14F-4D97-AF65-F5344CB8AC3E}">
        <p14:creationId xmlns:p14="http://schemas.microsoft.com/office/powerpoint/2010/main" val="316541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331901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extLst>
      <p:ext uri="{BB962C8B-B14F-4D97-AF65-F5344CB8AC3E}">
        <p14:creationId xmlns:p14="http://schemas.microsoft.com/office/powerpoint/2010/main" val="299289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8</a:t>
            </a:fld>
            <a:endParaRPr sz="1400">
              <a:latin typeface="Arial"/>
              <a:ea typeface="Arial"/>
              <a:cs typeface="Arial"/>
              <a:sym typeface="Arial"/>
            </a:endParaRPr>
          </a:p>
        </p:txBody>
      </p:sp>
    </p:spTree>
    <p:extLst>
      <p:ext uri="{BB962C8B-B14F-4D97-AF65-F5344CB8AC3E}">
        <p14:creationId xmlns:p14="http://schemas.microsoft.com/office/powerpoint/2010/main" val="2784156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extLst>
      <p:ext uri="{BB962C8B-B14F-4D97-AF65-F5344CB8AC3E}">
        <p14:creationId xmlns:p14="http://schemas.microsoft.com/office/powerpoint/2010/main" val="545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a35d023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a35d023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c2a35d023a_0_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extLst>
      <p:ext uri="{BB962C8B-B14F-4D97-AF65-F5344CB8AC3E}">
        <p14:creationId xmlns:p14="http://schemas.microsoft.com/office/powerpoint/2010/main" val="320737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648BBE-B602-4D0F-AB7A-50E7370C7707}"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A8805-C081-43DB-878B-5DB20FDB7D5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05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48BBE-B602-4D0F-AB7A-50E7370C7707}"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423560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48BBE-B602-4D0F-AB7A-50E7370C7707}"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397964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48BBE-B602-4D0F-AB7A-50E7370C7707}"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78847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48BBE-B602-4D0F-AB7A-50E7370C7707}"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A8805-C081-43DB-878B-5DB20FDB7D5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27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48BBE-B602-4D0F-AB7A-50E7370C7707}"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221500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648BBE-B602-4D0F-AB7A-50E7370C7707}"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324719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48BBE-B602-4D0F-AB7A-50E7370C7707}"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136962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648BBE-B602-4D0F-AB7A-50E7370C7707}" type="datetimeFigureOut">
              <a:rPr lang="en-IN" smtClean="0"/>
              <a:t>29-08-2022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399521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648BBE-B602-4D0F-AB7A-50E7370C7707}" type="datetimeFigureOut">
              <a:rPr lang="en-IN" smtClean="0"/>
              <a:t>29-08-2022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CA8805-C081-43DB-878B-5DB20FDB7D52}" type="slidenum">
              <a:rPr lang="en-IN" smtClean="0"/>
              <a:t>‹#›</a:t>
            </a:fld>
            <a:endParaRPr lang="en-IN"/>
          </a:p>
        </p:txBody>
      </p:sp>
    </p:spTree>
    <p:extLst>
      <p:ext uri="{BB962C8B-B14F-4D97-AF65-F5344CB8AC3E}">
        <p14:creationId xmlns:p14="http://schemas.microsoft.com/office/powerpoint/2010/main" val="318361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48BBE-B602-4D0F-AB7A-50E7370C7707}"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A8805-C081-43DB-878B-5DB20FDB7D52}" type="slidenum">
              <a:rPr lang="en-IN" smtClean="0"/>
              <a:t>‹#›</a:t>
            </a:fld>
            <a:endParaRPr lang="en-IN"/>
          </a:p>
        </p:txBody>
      </p:sp>
    </p:spTree>
    <p:extLst>
      <p:ext uri="{BB962C8B-B14F-4D97-AF65-F5344CB8AC3E}">
        <p14:creationId xmlns:p14="http://schemas.microsoft.com/office/powerpoint/2010/main" val="314786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648BBE-B602-4D0F-AB7A-50E7370C7707}" type="datetimeFigureOut">
              <a:rPr lang="en-IN" smtClean="0"/>
              <a:t>29-08-2022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CA8805-C081-43DB-878B-5DB20FDB7D5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1490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019C-A3D3-62BE-F0D5-17747CF0D2A3}"/>
              </a:ext>
            </a:extLst>
          </p:cNvPr>
          <p:cNvSpPr>
            <a:spLocks noGrp="1"/>
          </p:cNvSpPr>
          <p:nvPr>
            <p:ph type="ctrTitle"/>
          </p:nvPr>
        </p:nvSpPr>
        <p:spPr>
          <a:xfrm>
            <a:off x="1009095" y="2352583"/>
            <a:ext cx="10635447" cy="1333870"/>
          </a:xfrm>
        </p:spPr>
        <p:txBody>
          <a:bodyPr>
            <a:normAutofit fontScale="90000"/>
          </a:bodyPr>
          <a:lstStyle/>
          <a:p>
            <a:pPr algn="just"/>
            <a:r>
              <a:rPr lang="en-US" sz="4800" b="1" dirty="0"/>
              <a:t>Smart Caching Strategy for IoT Networks using Deep Reinforcement Learning</a:t>
            </a:r>
            <a:endParaRPr lang="en-IN" sz="4800" b="1" dirty="0"/>
          </a:p>
        </p:txBody>
      </p:sp>
    </p:spTree>
    <p:extLst>
      <p:ext uri="{BB962C8B-B14F-4D97-AF65-F5344CB8AC3E}">
        <p14:creationId xmlns:p14="http://schemas.microsoft.com/office/powerpoint/2010/main" val="313746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10</a:t>
            </a:fld>
            <a:endParaRPr/>
          </a:p>
        </p:txBody>
      </p:sp>
      <p:sp>
        <p:nvSpPr>
          <p:cNvPr id="21" name="TextBox 20">
            <a:extLst>
              <a:ext uri="{FF2B5EF4-FFF2-40B4-BE49-F238E27FC236}">
                <a16:creationId xmlns:a16="http://schemas.microsoft.com/office/drawing/2014/main" id="{942DEE3C-12A8-0FE3-D2DF-797E829D12A5}"/>
              </a:ext>
            </a:extLst>
          </p:cNvPr>
          <p:cNvSpPr txBox="1"/>
          <p:nvPr/>
        </p:nvSpPr>
        <p:spPr>
          <a:xfrm>
            <a:off x="1393794" y="2024109"/>
            <a:ext cx="860246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are only two possible actions, either to cache the file or to not cache the file.</a:t>
            </a:r>
          </a:p>
          <a:p>
            <a:pPr marL="285750" indent="-285750">
              <a:buFont typeface="Arial" panose="020B0604020202020204" pitchFamily="34" charset="0"/>
              <a:buChar char="•"/>
            </a:pPr>
            <a:r>
              <a:rPr lang="en-US" sz="2000" dirty="0"/>
              <a:t>The action space is hence </a:t>
            </a:r>
            <a:r>
              <a:rPr lang="en-US" sz="2000" i="1" dirty="0"/>
              <a:t>A = {0, 1}. </a:t>
            </a:r>
          </a:p>
          <a:p>
            <a:pPr marL="285750" indent="-285750">
              <a:buFont typeface="Arial" panose="020B0604020202020204" pitchFamily="34" charset="0"/>
              <a:buChar char="•"/>
            </a:pPr>
            <a:r>
              <a:rPr lang="en-US" sz="2000" i="1" dirty="0"/>
              <a:t>0 </a:t>
            </a:r>
            <a:r>
              <a:rPr lang="en-US" sz="2000" dirty="0"/>
              <a:t>denotes to not cache the file whereas </a:t>
            </a:r>
            <a:r>
              <a:rPr lang="en-US" sz="2000" i="1" dirty="0"/>
              <a:t>1</a:t>
            </a:r>
            <a:r>
              <a:rPr lang="en-US" sz="2000" dirty="0"/>
              <a:t> denotes to cache the file. </a:t>
            </a:r>
          </a:p>
        </p:txBody>
      </p:sp>
      <p:sp>
        <p:nvSpPr>
          <p:cNvPr id="30" name="Rectangle: Rounded Corners 29">
            <a:extLst>
              <a:ext uri="{FF2B5EF4-FFF2-40B4-BE49-F238E27FC236}">
                <a16:creationId xmlns:a16="http://schemas.microsoft.com/office/drawing/2014/main" id="{52547EFA-DE68-F815-DFD6-6580E0A68AD3}"/>
              </a:ext>
            </a:extLst>
          </p:cNvPr>
          <p:cNvSpPr/>
          <p:nvPr/>
        </p:nvSpPr>
        <p:spPr>
          <a:xfrm>
            <a:off x="4514296" y="761930"/>
            <a:ext cx="2210540" cy="82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endParaRPr lang="en-IN" dirty="0"/>
          </a:p>
        </p:txBody>
      </p:sp>
    </p:spTree>
    <p:extLst>
      <p:ext uri="{BB962C8B-B14F-4D97-AF65-F5344CB8AC3E}">
        <p14:creationId xmlns:p14="http://schemas.microsoft.com/office/powerpoint/2010/main" val="180297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11</a:t>
            </a:fld>
            <a:endParaRPr/>
          </a:p>
        </p:txBody>
      </p:sp>
      <p:sp>
        <p:nvSpPr>
          <p:cNvPr id="30" name="Rectangle: Rounded Corners 29">
            <a:extLst>
              <a:ext uri="{FF2B5EF4-FFF2-40B4-BE49-F238E27FC236}">
                <a16:creationId xmlns:a16="http://schemas.microsoft.com/office/drawing/2014/main" id="{52547EFA-DE68-F815-DFD6-6580E0A68AD3}"/>
              </a:ext>
            </a:extLst>
          </p:cNvPr>
          <p:cNvSpPr/>
          <p:nvPr/>
        </p:nvSpPr>
        <p:spPr>
          <a:xfrm>
            <a:off x="4514296" y="761930"/>
            <a:ext cx="2210540" cy="82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Reward</a:t>
            </a:r>
            <a:endParaRPr lang="en-IN" dirty="0"/>
          </a:p>
        </p:txBody>
      </p:sp>
      <p:sp>
        <p:nvSpPr>
          <p:cNvPr id="4" name="TextBox 3">
            <a:extLst>
              <a:ext uri="{FF2B5EF4-FFF2-40B4-BE49-F238E27FC236}">
                <a16:creationId xmlns:a16="http://schemas.microsoft.com/office/drawing/2014/main" id="{738EC394-C01D-B27B-4E74-03483FF2929B}"/>
              </a:ext>
            </a:extLst>
          </p:cNvPr>
          <p:cNvSpPr txBox="1"/>
          <p:nvPr/>
        </p:nvSpPr>
        <p:spPr>
          <a:xfrm>
            <a:off x="1390835" y="2154466"/>
            <a:ext cx="6986726" cy="369332"/>
          </a:xfrm>
          <a:prstGeom prst="rect">
            <a:avLst/>
          </a:prstGeom>
          <a:noFill/>
        </p:spPr>
        <p:txBody>
          <a:bodyPr wrap="square" rtlCol="0">
            <a:spAutoFit/>
          </a:bodyPr>
          <a:lstStyle/>
          <a:p>
            <a:pPr marL="342900" indent="-342900">
              <a:buFont typeface="+mj-lt"/>
              <a:buAutoNum type="arabicPeriod"/>
            </a:pPr>
            <a:r>
              <a:rPr lang="en-US" dirty="0"/>
              <a:t>We define our rewards based on different actions our agent takes.</a:t>
            </a:r>
          </a:p>
        </p:txBody>
      </p:sp>
    </p:spTree>
    <p:extLst>
      <p:ext uri="{BB962C8B-B14F-4D97-AF65-F5344CB8AC3E}">
        <p14:creationId xmlns:p14="http://schemas.microsoft.com/office/powerpoint/2010/main" val="54209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8DB6F2-690C-3872-9E3C-52B2FCB95A76}"/>
                  </a:ext>
                </a:extLst>
              </p:cNvPr>
              <p:cNvSpPr txBox="1"/>
              <p:nvPr/>
            </p:nvSpPr>
            <p:spPr>
              <a:xfrm>
                <a:off x="2592279" y="2388093"/>
                <a:ext cx="5297989" cy="4606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𝑹</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0" smtClean="0">
                              <a:latin typeface="Cambria Math" panose="02040503050406030204" pitchFamily="18" charset="0"/>
                            </a:rPr>
                            <m:t>{</m:t>
                          </m:r>
                          <m:r>
                            <a:rPr lang="en-US" sz="2000" b="1" i="0" smtClean="0">
                              <a:latin typeface="Cambria Math" panose="02040503050406030204" pitchFamily="18" charset="0"/>
                            </a:rPr>
                            <m:t>𝐦𝐚𝐱</m:t>
                          </m:r>
                        </m:fName>
                        <m:e>
                          <m:d>
                            <m:dPr>
                              <m:ctrlPr>
                                <a:rPr lang="en-US" sz="2000" b="1" i="1" smtClean="0">
                                  <a:latin typeface="Cambria Math" panose="02040503050406030204" pitchFamily="18" charset="0"/>
                                </a:rPr>
                              </m:ctrlPr>
                            </m:dPr>
                            <m:e>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𝒙</m:t>
                                  </m:r>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𝑮</m:t>
                                      </m:r>
                                    </m:e>
                                    <m:sub>
                                      <m:r>
                                        <a:rPr lang="en-US" sz="2000" b="1" i="1" smtClean="0">
                                          <a:latin typeface="Cambria Math" panose="02040503050406030204" pitchFamily="18" charset="0"/>
                                        </a:rPr>
                                        <m:t>𝒕</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𝑮</m:t>
                                      </m:r>
                                    </m:e>
                                    <m:sub>
                                      <m:d>
                                        <m:dPr>
                                          <m:begChr m:val="{"/>
                                          <m:endChr m:val="}"/>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r>
                                            <a:rPr lang="en-US" sz="2000" b="1" i="1" smtClean="0">
                                              <a:latin typeface="Cambria Math" panose="02040503050406030204" pitchFamily="18" charset="0"/>
                                            </a:rPr>
                                            <m:t>−</m:t>
                                          </m:r>
                                          <m:r>
                                            <a:rPr lang="en-US" sz="2000" b="1" i="1" smtClean="0">
                                              <a:latin typeface="Cambria Math" panose="02040503050406030204" pitchFamily="18" charset="0"/>
                                            </a:rPr>
                                            <m:t>𝟏</m:t>
                                          </m:r>
                                        </m:e>
                                      </m:d>
                                    </m:sub>
                                  </m:sSub>
                                </m:e>
                              </m:d>
                            </m:e>
                          </m:d>
                        </m:e>
                      </m:func>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𝒔𝒊𝒛</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𝒆</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oMath>
                  </m:oMathPara>
                </a14:m>
                <a:endParaRPr lang="en-IN" sz="2000" b="1" dirty="0"/>
              </a:p>
            </p:txBody>
          </p:sp>
        </mc:Choice>
        <mc:Fallback xmlns="">
          <p:sp>
            <p:nvSpPr>
              <p:cNvPr id="7" name="TextBox 6">
                <a:extLst>
                  <a:ext uri="{FF2B5EF4-FFF2-40B4-BE49-F238E27FC236}">
                    <a16:creationId xmlns:a16="http://schemas.microsoft.com/office/drawing/2014/main" id="{C88DB6F2-690C-3872-9E3C-52B2FCB95A76}"/>
                  </a:ext>
                </a:extLst>
              </p:cNvPr>
              <p:cNvSpPr txBox="1">
                <a:spLocks noRot="1" noChangeAspect="1" noMove="1" noResize="1" noEditPoints="1" noAdjustHandles="1" noChangeArrowheads="1" noChangeShapeType="1" noTextEdit="1"/>
              </p:cNvSpPr>
              <p:nvPr/>
            </p:nvSpPr>
            <p:spPr>
              <a:xfrm>
                <a:off x="2592279" y="2388093"/>
                <a:ext cx="5297989" cy="460639"/>
              </a:xfrm>
              <a:prstGeom prst="rect">
                <a:avLst/>
              </a:prstGeom>
              <a:blipFill>
                <a:blip r:embed="rId2"/>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E9959482-ACCF-25DC-85CF-04C9D6600401}"/>
              </a:ext>
            </a:extLst>
          </p:cNvPr>
          <p:cNvSpPr txBox="1"/>
          <p:nvPr/>
        </p:nvSpPr>
        <p:spPr>
          <a:xfrm>
            <a:off x="1180730" y="3356280"/>
            <a:ext cx="76969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i="1" dirty="0" err="1"/>
              <a:t>n</a:t>
            </a:r>
            <a:r>
              <a:rPr lang="en-US" i="1" baseline="-25000" dirty="0" err="1"/>
              <a:t>i</a:t>
            </a:r>
            <a:r>
              <a:rPr lang="en-US" i="1" dirty="0"/>
              <a:t> </a:t>
            </a:r>
            <a:r>
              <a:rPr lang="en-US" dirty="0"/>
              <a:t>is the number of times the files is requested and c</a:t>
            </a:r>
            <a:r>
              <a:rPr lang="en-US" baseline="-25000" dirty="0"/>
              <a:t>1</a:t>
            </a:r>
            <a:r>
              <a:rPr lang="en-US" dirty="0"/>
              <a:t> is a constant whose value can be adjusted. </a:t>
            </a:r>
          </a:p>
          <a:p>
            <a:pPr marL="285750" indent="-285750">
              <a:buFont typeface="Arial" panose="020B0604020202020204" pitchFamily="34" charset="0"/>
              <a:buChar char="•"/>
            </a:pPr>
            <a:r>
              <a:rPr lang="en-US" i="1" dirty="0"/>
              <a:t>x </a:t>
            </a:r>
            <a:r>
              <a:rPr lang="en-US" dirty="0"/>
              <a:t>is the cap on the negative side of the change in utility.</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9C85FC-F54E-C6D0-D720-DDCABFDE6E70}"/>
                  </a:ext>
                </a:extLst>
              </p:cNvPr>
              <p:cNvSpPr txBox="1"/>
              <p:nvPr/>
            </p:nvSpPr>
            <p:spPr>
              <a:xfrm>
                <a:off x="3400148" y="4916506"/>
                <a:ext cx="4527613" cy="7546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IN" dirty="0"/>
              </a:p>
            </p:txBody>
          </p:sp>
        </mc:Choice>
        <mc:Fallback xmlns="">
          <p:sp>
            <p:nvSpPr>
              <p:cNvPr id="9" name="TextBox 8">
                <a:extLst>
                  <a:ext uri="{FF2B5EF4-FFF2-40B4-BE49-F238E27FC236}">
                    <a16:creationId xmlns:a16="http://schemas.microsoft.com/office/drawing/2014/main" id="{8D9C85FC-F54E-C6D0-D720-DDCABFDE6E70}"/>
                  </a:ext>
                </a:extLst>
              </p:cNvPr>
              <p:cNvSpPr txBox="1">
                <a:spLocks noRot="1" noChangeAspect="1" noMove="1" noResize="1" noEditPoints="1" noAdjustHandles="1" noChangeArrowheads="1" noChangeShapeType="1" noTextEdit="1"/>
              </p:cNvSpPr>
              <p:nvPr/>
            </p:nvSpPr>
            <p:spPr>
              <a:xfrm>
                <a:off x="3400148" y="4916506"/>
                <a:ext cx="4527613" cy="754694"/>
              </a:xfrm>
              <a:prstGeom prst="rect">
                <a:avLst/>
              </a:prstGeom>
              <a:blipFill>
                <a:blip r:embed="rId3"/>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B66B19A5-A2B5-94E4-307E-45C5A828CF25}"/>
              </a:ext>
            </a:extLst>
          </p:cNvPr>
          <p:cNvSpPr txBox="1"/>
          <p:nvPr/>
        </p:nvSpPr>
        <p:spPr>
          <a:xfrm>
            <a:off x="1180730" y="4474690"/>
            <a:ext cx="95701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define the utility of the cache as the sum of the utilities of all the files present in the cache.</a:t>
            </a:r>
            <a:endParaRPr lang="en-IN" dirty="0"/>
          </a:p>
        </p:txBody>
      </p:sp>
      <p:sp>
        <p:nvSpPr>
          <p:cNvPr id="11" name="Rectangle: Rounded Corners 10">
            <a:extLst>
              <a:ext uri="{FF2B5EF4-FFF2-40B4-BE49-F238E27FC236}">
                <a16:creationId xmlns:a16="http://schemas.microsoft.com/office/drawing/2014/main" id="{46F380C2-C6B8-68C7-B8E5-6DD2DA78AD8A}"/>
              </a:ext>
            </a:extLst>
          </p:cNvPr>
          <p:cNvSpPr/>
          <p:nvPr/>
        </p:nvSpPr>
        <p:spPr>
          <a:xfrm>
            <a:off x="1415989" y="775752"/>
            <a:ext cx="2210540" cy="82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When action is 1</a:t>
            </a:r>
            <a:endParaRPr lang="en-IN" b="1" dirty="0"/>
          </a:p>
        </p:txBody>
      </p:sp>
    </p:spTree>
    <p:extLst>
      <p:ext uri="{BB962C8B-B14F-4D97-AF65-F5344CB8AC3E}">
        <p14:creationId xmlns:p14="http://schemas.microsoft.com/office/powerpoint/2010/main" val="316075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8DB6F2-690C-3872-9E3C-52B2FCB95A76}"/>
                  </a:ext>
                </a:extLst>
              </p:cNvPr>
              <p:cNvSpPr txBox="1"/>
              <p:nvPr/>
            </p:nvSpPr>
            <p:spPr>
              <a:xfrm>
                <a:off x="4421079" y="2050041"/>
                <a:ext cx="13662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𝑹</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𝟐</m:t>
                          </m:r>
                        </m:sub>
                      </m:sSub>
                    </m:oMath>
                  </m:oMathPara>
                </a14:m>
                <a:endParaRPr lang="en-IN" sz="2000" b="1" dirty="0"/>
              </a:p>
            </p:txBody>
          </p:sp>
        </mc:Choice>
        <mc:Fallback xmlns="">
          <p:sp>
            <p:nvSpPr>
              <p:cNvPr id="7" name="TextBox 6">
                <a:extLst>
                  <a:ext uri="{FF2B5EF4-FFF2-40B4-BE49-F238E27FC236}">
                    <a16:creationId xmlns:a16="http://schemas.microsoft.com/office/drawing/2014/main" id="{C88DB6F2-690C-3872-9E3C-52B2FCB95A76}"/>
                  </a:ext>
                </a:extLst>
              </p:cNvPr>
              <p:cNvSpPr txBox="1">
                <a:spLocks noRot="1" noChangeAspect="1" noMove="1" noResize="1" noEditPoints="1" noAdjustHandles="1" noChangeArrowheads="1" noChangeShapeType="1" noTextEdit="1"/>
              </p:cNvSpPr>
              <p:nvPr/>
            </p:nvSpPr>
            <p:spPr>
              <a:xfrm>
                <a:off x="4421079" y="2050041"/>
                <a:ext cx="1366208" cy="307777"/>
              </a:xfrm>
              <a:prstGeom prst="rect">
                <a:avLst/>
              </a:prstGeom>
              <a:blipFill>
                <a:blip r:embed="rId2"/>
                <a:stretch>
                  <a:fillRect l="-3571" r="-1786" b="-15686"/>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E9959482-ACCF-25DC-85CF-04C9D6600401}"/>
              </a:ext>
            </a:extLst>
          </p:cNvPr>
          <p:cNvSpPr txBox="1"/>
          <p:nvPr/>
        </p:nvSpPr>
        <p:spPr>
          <a:xfrm>
            <a:off x="1255713" y="2531794"/>
            <a:ext cx="76969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i="1" dirty="0" err="1"/>
              <a:t>n</a:t>
            </a:r>
            <a:r>
              <a:rPr lang="en-US" i="1" baseline="-25000" dirty="0" err="1"/>
              <a:t>i</a:t>
            </a:r>
            <a:r>
              <a:rPr lang="en-US" i="1" dirty="0"/>
              <a:t> </a:t>
            </a:r>
            <a:r>
              <a:rPr lang="en-US" dirty="0"/>
              <a:t>is the number of times the files is requested and c</a:t>
            </a:r>
            <a:r>
              <a:rPr lang="en-US" baseline="-25000" dirty="0"/>
              <a:t>2</a:t>
            </a:r>
            <a:r>
              <a:rPr lang="en-US" dirty="0"/>
              <a:t> is a constant denoting that this is a good action</a:t>
            </a:r>
            <a:endParaRPr lang="en-IN" dirty="0"/>
          </a:p>
        </p:txBody>
      </p:sp>
      <p:sp>
        <p:nvSpPr>
          <p:cNvPr id="11" name="Rectangle: Rounded Corners 10">
            <a:extLst>
              <a:ext uri="{FF2B5EF4-FFF2-40B4-BE49-F238E27FC236}">
                <a16:creationId xmlns:a16="http://schemas.microsoft.com/office/drawing/2014/main" id="{46F380C2-C6B8-68C7-B8E5-6DD2DA78AD8A}"/>
              </a:ext>
            </a:extLst>
          </p:cNvPr>
          <p:cNvSpPr/>
          <p:nvPr/>
        </p:nvSpPr>
        <p:spPr>
          <a:xfrm>
            <a:off x="1415988" y="775752"/>
            <a:ext cx="2898559" cy="82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When action is 0 and the file is present in the cache</a:t>
            </a:r>
            <a:endParaRPr lang="en-IN" b="1" dirty="0"/>
          </a:p>
        </p:txBody>
      </p:sp>
      <p:sp>
        <p:nvSpPr>
          <p:cNvPr id="2" name="Rectangle: Rounded Corners 1">
            <a:extLst>
              <a:ext uri="{FF2B5EF4-FFF2-40B4-BE49-F238E27FC236}">
                <a16:creationId xmlns:a16="http://schemas.microsoft.com/office/drawing/2014/main" id="{077DBB36-3FAE-EF51-C04E-02E438B97341}"/>
              </a:ext>
            </a:extLst>
          </p:cNvPr>
          <p:cNvSpPr/>
          <p:nvPr/>
        </p:nvSpPr>
        <p:spPr>
          <a:xfrm>
            <a:off x="1415987" y="3409647"/>
            <a:ext cx="3076114" cy="82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When action is 0 and the file is NOT present in the cache</a:t>
            </a:r>
            <a:endParaRPr lang="en-IN"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012B9F0-359D-A10B-D546-2BC568EF8508}"/>
                  </a:ext>
                </a:extLst>
              </p:cNvPr>
              <p:cNvSpPr txBox="1"/>
              <p:nvPr/>
            </p:nvSpPr>
            <p:spPr>
              <a:xfrm>
                <a:off x="4492101" y="4526052"/>
                <a:ext cx="136620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𝑹</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𝟑</m:t>
                          </m:r>
                        </m:sub>
                      </m:sSub>
                    </m:oMath>
                  </m:oMathPara>
                </a14:m>
                <a:endParaRPr lang="en-IN" sz="2000" b="1" dirty="0"/>
              </a:p>
            </p:txBody>
          </p:sp>
        </mc:Choice>
        <mc:Fallback xmlns="">
          <p:sp>
            <p:nvSpPr>
              <p:cNvPr id="3" name="TextBox 2">
                <a:extLst>
                  <a:ext uri="{FF2B5EF4-FFF2-40B4-BE49-F238E27FC236}">
                    <a16:creationId xmlns:a16="http://schemas.microsoft.com/office/drawing/2014/main" id="{9012B9F0-359D-A10B-D546-2BC568EF8508}"/>
                  </a:ext>
                </a:extLst>
              </p:cNvPr>
              <p:cNvSpPr txBox="1">
                <a:spLocks noRot="1" noChangeAspect="1" noMove="1" noResize="1" noEditPoints="1" noAdjustHandles="1" noChangeArrowheads="1" noChangeShapeType="1" noTextEdit="1"/>
              </p:cNvSpPr>
              <p:nvPr/>
            </p:nvSpPr>
            <p:spPr>
              <a:xfrm>
                <a:off x="4492101" y="4526052"/>
                <a:ext cx="1366207" cy="307777"/>
              </a:xfrm>
              <a:prstGeom prst="rect">
                <a:avLst/>
              </a:prstGeom>
              <a:blipFill>
                <a:blip r:embed="rId3"/>
                <a:stretch>
                  <a:fillRect l="-4018" r="-1786" b="-1568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64F8209D-98BA-036A-B999-A0D2156F673A}"/>
              </a:ext>
            </a:extLst>
          </p:cNvPr>
          <p:cNvSpPr txBox="1"/>
          <p:nvPr/>
        </p:nvSpPr>
        <p:spPr>
          <a:xfrm>
            <a:off x="1255713" y="5128139"/>
            <a:ext cx="76969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i="1" dirty="0" err="1"/>
              <a:t>n</a:t>
            </a:r>
            <a:r>
              <a:rPr lang="en-US" i="1" baseline="-25000" dirty="0" err="1"/>
              <a:t>i</a:t>
            </a:r>
            <a:r>
              <a:rPr lang="en-US" i="1" dirty="0"/>
              <a:t> </a:t>
            </a:r>
            <a:r>
              <a:rPr lang="en-US" dirty="0"/>
              <a:t>is the number of times the files is requested and c</a:t>
            </a:r>
            <a:r>
              <a:rPr lang="en-US" baseline="-25000" dirty="0"/>
              <a:t>3</a:t>
            </a:r>
            <a:r>
              <a:rPr lang="en-US" dirty="0"/>
              <a:t> is a constant denoting that this is a bad action</a:t>
            </a:r>
            <a:endParaRPr lang="en-IN" dirty="0"/>
          </a:p>
        </p:txBody>
      </p:sp>
    </p:spTree>
    <p:extLst>
      <p:ext uri="{BB962C8B-B14F-4D97-AF65-F5344CB8AC3E}">
        <p14:creationId xmlns:p14="http://schemas.microsoft.com/office/powerpoint/2010/main" val="420898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248575" y="454685"/>
            <a:ext cx="12192000" cy="807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Evaluation Metrics</a:t>
            </a:r>
            <a:endParaRPr b="1"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14</a:t>
            </a:fld>
            <a:endParaRPr/>
          </a:p>
        </p:txBody>
      </p:sp>
      <p:sp>
        <p:nvSpPr>
          <p:cNvPr id="3" name="Rectangle: Rounded Corners 2">
            <a:extLst>
              <a:ext uri="{FF2B5EF4-FFF2-40B4-BE49-F238E27FC236}">
                <a16:creationId xmlns:a16="http://schemas.microsoft.com/office/drawing/2014/main" id="{5389E457-A89D-26D4-B501-A4EBABCE3243}"/>
              </a:ext>
            </a:extLst>
          </p:cNvPr>
          <p:cNvSpPr/>
          <p:nvPr/>
        </p:nvSpPr>
        <p:spPr>
          <a:xfrm>
            <a:off x="2078853" y="1975498"/>
            <a:ext cx="1979699" cy="807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HIT RATE</a:t>
            </a:r>
            <a:endParaRPr lang="en-IN" dirty="0"/>
          </a:p>
        </p:txBody>
      </p:sp>
      <p:sp>
        <p:nvSpPr>
          <p:cNvPr id="4" name="Rectangle: Rounded Corners 3">
            <a:extLst>
              <a:ext uri="{FF2B5EF4-FFF2-40B4-BE49-F238E27FC236}">
                <a16:creationId xmlns:a16="http://schemas.microsoft.com/office/drawing/2014/main" id="{FFE980DA-C643-EE62-0A27-3D98EA14A16D}"/>
              </a:ext>
            </a:extLst>
          </p:cNvPr>
          <p:cNvSpPr/>
          <p:nvPr/>
        </p:nvSpPr>
        <p:spPr>
          <a:xfrm>
            <a:off x="8250310" y="1895598"/>
            <a:ext cx="1979699" cy="88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COLLECTED</a:t>
            </a:r>
            <a:endParaRPr lang="en-IN" dirty="0"/>
          </a:p>
        </p:txBody>
      </p:sp>
      <p:sp>
        <p:nvSpPr>
          <p:cNvPr id="5" name="Rectangle 4">
            <a:extLst>
              <a:ext uri="{FF2B5EF4-FFF2-40B4-BE49-F238E27FC236}">
                <a16:creationId xmlns:a16="http://schemas.microsoft.com/office/drawing/2014/main" id="{C80E8FFA-9F03-1CAD-2FF6-4650EE584AA0}"/>
              </a:ext>
            </a:extLst>
          </p:cNvPr>
          <p:cNvSpPr/>
          <p:nvPr/>
        </p:nvSpPr>
        <p:spPr>
          <a:xfrm>
            <a:off x="1118586" y="3036163"/>
            <a:ext cx="4243527" cy="282309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Hit rate is the rate at which the users’ requests are fulfilled locally by the caching nodes . </a:t>
            </a:r>
            <a:endParaRPr lang="en-IN" dirty="0">
              <a:solidFill>
                <a:schemeClr val="bg2">
                  <a:lumMod val="10000"/>
                </a:schemeClr>
              </a:solidFill>
            </a:endParaRPr>
          </a:p>
        </p:txBody>
      </p:sp>
      <p:sp>
        <p:nvSpPr>
          <p:cNvPr id="6" name="Rectangle 5">
            <a:extLst>
              <a:ext uri="{FF2B5EF4-FFF2-40B4-BE49-F238E27FC236}">
                <a16:creationId xmlns:a16="http://schemas.microsoft.com/office/drawing/2014/main" id="{EA498565-CA7B-E4D0-5B76-1AD1503995D5}"/>
              </a:ext>
            </a:extLst>
          </p:cNvPr>
          <p:cNvSpPr/>
          <p:nvPr/>
        </p:nvSpPr>
        <p:spPr>
          <a:xfrm>
            <a:off x="7365966" y="3036163"/>
            <a:ext cx="4243527" cy="282309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Value collected is the accumulation of utility over time by hitting a file in the cache </a:t>
            </a:r>
            <a:endParaRPr lang="en-IN" dirty="0">
              <a:solidFill>
                <a:schemeClr val="bg2">
                  <a:lumMod val="10000"/>
                </a:schemeClr>
              </a:solidFill>
            </a:endParaRPr>
          </a:p>
        </p:txBody>
      </p:sp>
    </p:spTree>
    <p:extLst>
      <p:ext uri="{BB962C8B-B14F-4D97-AF65-F5344CB8AC3E}">
        <p14:creationId xmlns:p14="http://schemas.microsoft.com/office/powerpoint/2010/main" val="311001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3439357" y="2922896"/>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Results and Discussion</a:t>
            </a:r>
            <a:endParaRPr b="1"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15</a:t>
            </a:fld>
            <a:endParaRPr/>
          </a:p>
        </p:txBody>
      </p:sp>
    </p:spTree>
    <p:extLst>
      <p:ext uri="{BB962C8B-B14F-4D97-AF65-F5344CB8AC3E}">
        <p14:creationId xmlns:p14="http://schemas.microsoft.com/office/powerpoint/2010/main" val="141473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idx="1"/>
          </p:nvPr>
        </p:nvSpPr>
        <p:spPr>
          <a:xfrm>
            <a:off x="776579" y="221549"/>
            <a:ext cx="9890700" cy="807300"/>
          </a:xfrm>
          <a:prstGeom prst="rect">
            <a:avLst/>
          </a:prstGeom>
        </p:spPr>
        <p:txBody>
          <a:bodyPr spcFirstLastPara="1" wrap="square" lIns="91425" tIns="45700" rIns="91425" bIns="45700" anchor="t" anchorCtr="0">
            <a:noAutofit/>
          </a:bodyPr>
          <a:lstStyle/>
          <a:p>
            <a:pPr algn="just">
              <a:lnSpc>
                <a:spcPct val="115000"/>
              </a:lnSpc>
              <a:spcAft>
                <a:spcPts val="1000"/>
              </a:spcAft>
            </a:pPr>
            <a:r>
              <a:rPr lang="en-US" sz="2400" b="1" dirty="0"/>
              <a:t>1) Changing size of the most popular file</a:t>
            </a:r>
            <a:endParaRPr sz="2400" b="1"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16</a:t>
            </a:fld>
            <a:endParaRPr/>
          </a:p>
        </p:txBody>
      </p:sp>
      <p:pic>
        <p:nvPicPr>
          <p:cNvPr id="23" name="Picture 22">
            <a:extLst>
              <a:ext uri="{FF2B5EF4-FFF2-40B4-BE49-F238E27FC236}">
                <a16:creationId xmlns:a16="http://schemas.microsoft.com/office/drawing/2014/main" id="{2A461028-E276-C8B6-8C87-CA07A122E8FD}"/>
              </a:ext>
            </a:extLst>
          </p:cNvPr>
          <p:cNvPicPr>
            <a:picLocks noChangeAspect="1"/>
          </p:cNvPicPr>
          <p:nvPr/>
        </p:nvPicPr>
        <p:blipFill rotWithShape="1">
          <a:blip r:embed="rId3">
            <a:extLst>
              <a:ext uri="{28A0092B-C50C-407E-A947-70E740481C1C}">
                <a14:useLocalDpi xmlns:a14="http://schemas.microsoft.com/office/drawing/2010/main" val="0"/>
              </a:ext>
            </a:extLst>
          </a:blip>
          <a:srcRect l="5917" t="11655" r="7544" b="-1"/>
          <a:stretch/>
        </p:blipFill>
        <p:spPr>
          <a:xfrm>
            <a:off x="119257" y="1479783"/>
            <a:ext cx="4353602" cy="2222204"/>
          </a:xfrm>
          <a:prstGeom prst="rect">
            <a:avLst/>
          </a:prstGeom>
        </p:spPr>
      </p:pic>
      <p:pic>
        <p:nvPicPr>
          <p:cNvPr id="25" name="Picture 24">
            <a:extLst>
              <a:ext uri="{FF2B5EF4-FFF2-40B4-BE49-F238E27FC236}">
                <a16:creationId xmlns:a16="http://schemas.microsoft.com/office/drawing/2014/main" id="{620CD865-2780-A69E-BBCA-758F1C73883B}"/>
              </a:ext>
            </a:extLst>
          </p:cNvPr>
          <p:cNvPicPr>
            <a:picLocks noChangeAspect="1"/>
          </p:cNvPicPr>
          <p:nvPr/>
        </p:nvPicPr>
        <p:blipFill rotWithShape="1">
          <a:blip r:embed="rId4">
            <a:extLst>
              <a:ext uri="{28A0092B-C50C-407E-A947-70E740481C1C}">
                <a14:useLocalDpi xmlns:a14="http://schemas.microsoft.com/office/drawing/2010/main" val="0"/>
              </a:ext>
            </a:extLst>
          </a:blip>
          <a:srcRect l="4665" t="11656" r="8795"/>
          <a:stretch/>
        </p:blipFill>
        <p:spPr>
          <a:xfrm>
            <a:off x="7807776" y="1479782"/>
            <a:ext cx="4353602" cy="2222206"/>
          </a:xfrm>
          <a:prstGeom prst="rect">
            <a:avLst/>
          </a:prstGeom>
        </p:spPr>
      </p:pic>
      <p:pic>
        <p:nvPicPr>
          <p:cNvPr id="27" name="Picture 26">
            <a:extLst>
              <a:ext uri="{FF2B5EF4-FFF2-40B4-BE49-F238E27FC236}">
                <a16:creationId xmlns:a16="http://schemas.microsoft.com/office/drawing/2014/main" id="{AC58F13D-46DC-5FA3-7201-30D789D2C471}"/>
              </a:ext>
            </a:extLst>
          </p:cNvPr>
          <p:cNvPicPr>
            <a:picLocks noChangeAspect="1"/>
          </p:cNvPicPr>
          <p:nvPr/>
        </p:nvPicPr>
        <p:blipFill rotWithShape="1">
          <a:blip r:embed="rId5">
            <a:extLst>
              <a:ext uri="{28A0092B-C50C-407E-A947-70E740481C1C}">
                <a14:useLocalDpi xmlns:a14="http://schemas.microsoft.com/office/drawing/2010/main" val="0"/>
              </a:ext>
            </a:extLst>
          </a:blip>
          <a:srcRect l="6167" t="11656" r="9518"/>
          <a:stretch/>
        </p:blipFill>
        <p:spPr>
          <a:xfrm>
            <a:off x="4019441" y="3628179"/>
            <a:ext cx="4241754" cy="2222206"/>
          </a:xfrm>
          <a:prstGeom prst="rect">
            <a:avLst/>
          </a:prstGeom>
        </p:spPr>
      </p:pic>
      <p:sp>
        <p:nvSpPr>
          <p:cNvPr id="31" name="TextBox 30">
            <a:extLst>
              <a:ext uri="{FF2B5EF4-FFF2-40B4-BE49-F238E27FC236}">
                <a16:creationId xmlns:a16="http://schemas.microsoft.com/office/drawing/2014/main" id="{01BE5DA5-D0EA-512D-D22E-A2E7255FC0CE}"/>
              </a:ext>
            </a:extLst>
          </p:cNvPr>
          <p:cNvSpPr txBox="1"/>
          <p:nvPr/>
        </p:nvSpPr>
        <p:spPr>
          <a:xfrm>
            <a:off x="1696784" y="3878912"/>
            <a:ext cx="1344663" cy="276999"/>
          </a:xfrm>
          <a:prstGeom prst="rect">
            <a:avLst/>
          </a:prstGeom>
          <a:noFill/>
        </p:spPr>
        <p:txBody>
          <a:bodyPr wrap="none" rtlCol="0">
            <a:spAutoFit/>
          </a:bodyPr>
          <a:lstStyle/>
          <a:p>
            <a:r>
              <a:rPr lang="en-US" sz="1200" dirty="0"/>
              <a:t>a) Average Hit rate</a:t>
            </a:r>
            <a:endParaRPr lang="en-IN" sz="1200" dirty="0"/>
          </a:p>
        </p:txBody>
      </p:sp>
      <p:sp>
        <p:nvSpPr>
          <p:cNvPr id="32" name="TextBox 31">
            <a:extLst>
              <a:ext uri="{FF2B5EF4-FFF2-40B4-BE49-F238E27FC236}">
                <a16:creationId xmlns:a16="http://schemas.microsoft.com/office/drawing/2014/main" id="{AA40E6C8-F1DE-20F8-A9EF-38AF09C6CFD7}"/>
              </a:ext>
            </a:extLst>
          </p:cNvPr>
          <p:cNvSpPr txBox="1"/>
          <p:nvPr/>
        </p:nvSpPr>
        <p:spPr>
          <a:xfrm>
            <a:off x="4693867" y="5976198"/>
            <a:ext cx="2841740" cy="276999"/>
          </a:xfrm>
          <a:prstGeom prst="rect">
            <a:avLst/>
          </a:prstGeom>
          <a:noFill/>
        </p:spPr>
        <p:txBody>
          <a:bodyPr wrap="none" rtlCol="0">
            <a:spAutoFit/>
          </a:bodyPr>
          <a:lstStyle/>
          <a:p>
            <a:r>
              <a:rPr lang="en-US" sz="1200" dirty="0"/>
              <a:t>b) Average hit rate of the most popular file</a:t>
            </a:r>
            <a:endParaRPr lang="en-IN" sz="1200" dirty="0"/>
          </a:p>
        </p:txBody>
      </p:sp>
      <p:sp>
        <p:nvSpPr>
          <p:cNvPr id="33" name="TextBox 32">
            <a:extLst>
              <a:ext uri="{FF2B5EF4-FFF2-40B4-BE49-F238E27FC236}">
                <a16:creationId xmlns:a16="http://schemas.microsoft.com/office/drawing/2014/main" id="{977CECAF-2BD7-4856-57D8-3E307D4296B0}"/>
              </a:ext>
            </a:extLst>
          </p:cNvPr>
          <p:cNvSpPr txBox="1"/>
          <p:nvPr/>
        </p:nvSpPr>
        <p:spPr>
          <a:xfrm>
            <a:off x="9563833" y="3851649"/>
            <a:ext cx="1294906" cy="276999"/>
          </a:xfrm>
          <a:prstGeom prst="rect">
            <a:avLst/>
          </a:prstGeom>
          <a:noFill/>
        </p:spPr>
        <p:txBody>
          <a:bodyPr wrap="none" rtlCol="0">
            <a:spAutoFit/>
          </a:bodyPr>
          <a:lstStyle/>
          <a:p>
            <a:r>
              <a:rPr lang="en-US" sz="1200" dirty="0"/>
              <a:t>c) Value Collected</a:t>
            </a:r>
            <a:endParaRPr lang="en-IN" sz="1200" dirty="0"/>
          </a:p>
        </p:txBody>
      </p:sp>
      <p:sp>
        <p:nvSpPr>
          <p:cNvPr id="37" name="Rectangle 36">
            <a:extLst>
              <a:ext uri="{FF2B5EF4-FFF2-40B4-BE49-F238E27FC236}">
                <a16:creationId xmlns:a16="http://schemas.microsoft.com/office/drawing/2014/main" id="{946CE16B-44B3-52A2-8213-9C1D00B841EB}"/>
              </a:ext>
            </a:extLst>
          </p:cNvPr>
          <p:cNvSpPr/>
          <p:nvPr/>
        </p:nvSpPr>
        <p:spPr>
          <a:xfrm>
            <a:off x="4472859" y="1474448"/>
            <a:ext cx="3300685" cy="80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526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idx="1"/>
          </p:nvPr>
        </p:nvSpPr>
        <p:spPr>
          <a:xfrm>
            <a:off x="776579" y="221549"/>
            <a:ext cx="9890700" cy="807300"/>
          </a:xfrm>
          <a:prstGeom prst="rect">
            <a:avLst/>
          </a:prstGeom>
        </p:spPr>
        <p:txBody>
          <a:bodyPr spcFirstLastPara="1" wrap="square" lIns="91425" tIns="45700" rIns="91425" bIns="45700" anchor="t" anchorCtr="0">
            <a:noAutofit/>
          </a:bodyPr>
          <a:lstStyle/>
          <a:p>
            <a:pPr algn="just">
              <a:lnSpc>
                <a:spcPct val="115000"/>
              </a:lnSpc>
              <a:spcAft>
                <a:spcPts val="1000"/>
              </a:spcAft>
            </a:pPr>
            <a:r>
              <a:rPr lang="en-US" sz="2400" b="1" dirty="0"/>
              <a:t>2) Changing lifetime of the most popular file</a:t>
            </a:r>
            <a:endParaRPr sz="2400" b="1"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17</a:t>
            </a:fld>
            <a:endParaRPr/>
          </a:p>
        </p:txBody>
      </p:sp>
      <p:pic>
        <p:nvPicPr>
          <p:cNvPr id="23" name="Picture 22">
            <a:extLst>
              <a:ext uri="{FF2B5EF4-FFF2-40B4-BE49-F238E27FC236}">
                <a16:creationId xmlns:a16="http://schemas.microsoft.com/office/drawing/2014/main" id="{2A461028-E276-C8B6-8C87-CA07A122E8FD}"/>
              </a:ext>
            </a:extLst>
          </p:cNvPr>
          <p:cNvPicPr>
            <a:picLocks noChangeAspect="1"/>
          </p:cNvPicPr>
          <p:nvPr/>
        </p:nvPicPr>
        <p:blipFill rotWithShape="1">
          <a:blip r:embed="rId3">
            <a:extLst>
              <a:ext uri="{28A0092B-C50C-407E-A947-70E740481C1C}">
                <a14:useLocalDpi xmlns:a14="http://schemas.microsoft.com/office/drawing/2010/main" val="0"/>
              </a:ext>
            </a:extLst>
          </a:blip>
          <a:srcRect l="5153" r="1023"/>
          <a:stretch/>
        </p:blipFill>
        <p:spPr>
          <a:xfrm>
            <a:off x="150919" y="1514717"/>
            <a:ext cx="4264985" cy="2272816"/>
          </a:xfrm>
          <a:prstGeom prst="rect">
            <a:avLst/>
          </a:prstGeom>
        </p:spPr>
      </p:pic>
      <p:pic>
        <p:nvPicPr>
          <p:cNvPr id="25" name="Picture 24">
            <a:extLst>
              <a:ext uri="{FF2B5EF4-FFF2-40B4-BE49-F238E27FC236}">
                <a16:creationId xmlns:a16="http://schemas.microsoft.com/office/drawing/2014/main" id="{620CD865-2780-A69E-BBCA-758F1C73883B}"/>
              </a:ext>
            </a:extLst>
          </p:cNvPr>
          <p:cNvPicPr>
            <a:picLocks noChangeAspect="1"/>
          </p:cNvPicPr>
          <p:nvPr/>
        </p:nvPicPr>
        <p:blipFill>
          <a:blip r:embed="rId4">
            <a:extLst>
              <a:ext uri="{28A0092B-C50C-407E-A947-70E740481C1C}">
                <a14:useLocalDpi xmlns:a14="http://schemas.microsoft.com/office/drawing/2010/main" val="0"/>
              </a:ext>
            </a:extLst>
          </a:blip>
          <a:srcRect l="1022" r="1022"/>
          <a:stretch/>
        </p:blipFill>
        <p:spPr>
          <a:xfrm>
            <a:off x="7651666" y="1514716"/>
            <a:ext cx="4452758" cy="2272818"/>
          </a:xfrm>
          <a:prstGeom prst="rect">
            <a:avLst/>
          </a:prstGeom>
        </p:spPr>
      </p:pic>
      <p:pic>
        <p:nvPicPr>
          <p:cNvPr id="27" name="Picture 26">
            <a:extLst>
              <a:ext uri="{FF2B5EF4-FFF2-40B4-BE49-F238E27FC236}">
                <a16:creationId xmlns:a16="http://schemas.microsoft.com/office/drawing/2014/main" id="{AC58F13D-46DC-5FA3-7201-30D789D2C471}"/>
              </a:ext>
            </a:extLst>
          </p:cNvPr>
          <p:cNvPicPr>
            <a:picLocks noChangeAspect="1"/>
          </p:cNvPicPr>
          <p:nvPr/>
        </p:nvPicPr>
        <p:blipFill>
          <a:blip r:embed="rId5">
            <a:extLst>
              <a:ext uri="{28A0092B-C50C-407E-A947-70E740481C1C}">
                <a14:useLocalDpi xmlns:a14="http://schemas.microsoft.com/office/drawing/2010/main" val="0"/>
              </a:ext>
            </a:extLst>
          </a:blip>
          <a:srcRect l="2280" r="2280"/>
          <a:stretch/>
        </p:blipFill>
        <p:spPr>
          <a:xfrm>
            <a:off x="3864604" y="3663113"/>
            <a:ext cx="4338364" cy="2272818"/>
          </a:xfrm>
          <a:prstGeom prst="rect">
            <a:avLst/>
          </a:prstGeom>
        </p:spPr>
      </p:pic>
      <p:sp>
        <p:nvSpPr>
          <p:cNvPr id="31" name="TextBox 30">
            <a:extLst>
              <a:ext uri="{FF2B5EF4-FFF2-40B4-BE49-F238E27FC236}">
                <a16:creationId xmlns:a16="http://schemas.microsoft.com/office/drawing/2014/main" id="{01BE5DA5-D0EA-512D-D22E-A2E7255FC0CE}"/>
              </a:ext>
            </a:extLst>
          </p:cNvPr>
          <p:cNvSpPr txBox="1"/>
          <p:nvPr/>
        </p:nvSpPr>
        <p:spPr>
          <a:xfrm>
            <a:off x="1483720" y="3996402"/>
            <a:ext cx="1344663" cy="276999"/>
          </a:xfrm>
          <a:prstGeom prst="rect">
            <a:avLst/>
          </a:prstGeom>
          <a:noFill/>
        </p:spPr>
        <p:txBody>
          <a:bodyPr wrap="none" rtlCol="0">
            <a:spAutoFit/>
          </a:bodyPr>
          <a:lstStyle/>
          <a:p>
            <a:r>
              <a:rPr lang="en-US" sz="1200" dirty="0"/>
              <a:t>a) Average Hit rate</a:t>
            </a:r>
            <a:endParaRPr lang="en-IN" sz="1200" dirty="0"/>
          </a:p>
        </p:txBody>
      </p:sp>
      <p:sp>
        <p:nvSpPr>
          <p:cNvPr id="32" name="TextBox 31">
            <a:extLst>
              <a:ext uri="{FF2B5EF4-FFF2-40B4-BE49-F238E27FC236}">
                <a16:creationId xmlns:a16="http://schemas.microsoft.com/office/drawing/2014/main" id="{AA40E6C8-F1DE-20F8-A9EF-38AF09C6CFD7}"/>
              </a:ext>
            </a:extLst>
          </p:cNvPr>
          <p:cNvSpPr txBox="1"/>
          <p:nvPr/>
        </p:nvSpPr>
        <p:spPr>
          <a:xfrm>
            <a:off x="4693867" y="5976198"/>
            <a:ext cx="2841740" cy="276999"/>
          </a:xfrm>
          <a:prstGeom prst="rect">
            <a:avLst/>
          </a:prstGeom>
          <a:noFill/>
        </p:spPr>
        <p:txBody>
          <a:bodyPr wrap="none" rtlCol="0">
            <a:spAutoFit/>
          </a:bodyPr>
          <a:lstStyle/>
          <a:p>
            <a:r>
              <a:rPr lang="en-US" sz="1200" dirty="0"/>
              <a:t>b) Average hit rate of the most popular file</a:t>
            </a:r>
            <a:endParaRPr lang="en-IN" sz="1200" dirty="0"/>
          </a:p>
        </p:txBody>
      </p:sp>
      <p:sp>
        <p:nvSpPr>
          <p:cNvPr id="33" name="TextBox 32">
            <a:extLst>
              <a:ext uri="{FF2B5EF4-FFF2-40B4-BE49-F238E27FC236}">
                <a16:creationId xmlns:a16="http://schemas.microsoft.com/office/drawing/2014/main" id="{977CECAF-2BD7-4856-57D8-3E307D4296B0}"/>
              </a:ext>
            </a:extLst>
          </p:cNvPr>
          <p:cNvSpPr txBox="1"/>
          <p:nvPr/>
        </p:nvSpPr>
        <p:spPr>
          <a:xfrm>
            <a:off x="9239189" y="3878912"/>
            <a:ext cx="1294906" cy="276999"/>
          </a:xfrm>
          <a:prstGeom prst="rect">
            <a:avLst/>
          </a:prstGeom>
          <a:noFill/>
        </p:spPr>
        <p:txBody>
          <a:bodyPr wrap="none" rtlCol="0">
            <a:spAutoFit/>
          </a:bodyPr>
          <a:lstStyle/>
          <a:p>
            <a:r>
              <a:rPr lang="en-US" sz="1200" dirty="0"/>
              <a:t>c) Value Collected</a:t>
            </a:r>
            <a:endParaRPr lang="en-IN" sz="1200" dirty="0"/>
          </a:p>
        </p:txBody>
      </p:sp>
      <p:sp>
        <p:nvSpPr>
          <p:cNvPr id="37" name="Rectangle 36">
            <a:extLst>
              <a:ext uri="{FF2B5EF4-FFF2-40B4-BE49-F238E27FC236}">
                <a16:creationId xmlns:a16="http://schemas.microsoft.com/office/drawing/2014/main" id="{946CE16B-44B3-52A2-8213-9C1D00B841EB}"/>
              </a:ext>
            </a:extLst>
          </p:cNvPr>
          <p:cNvSpPr/>
          <p:nvPr/>
        </p:nvSpPr>
        <p:spPr>
          <a:xfrm>
            <a:off x="4294027" y="1474448"/>
            <a:ext cx="3479517" cy="80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3970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idx="1"/>
          </p:nvPr>
        </p:nvSpPr>
        <p:spPr>
          <a:xfrm>
            <a:off x="776579" y="221549"/>
            <a:ext cx="9890700" cy="807300"/>
          </a:xfrm>
          <a:prstGeom prst="rect">
            <a:avLst/>
          </a:prstGeom>
        </p:spPr>
        <p:txBody>
          <a:bodyPr spcFirstLastPara="1" wrap="square" lIns="91425" tIns="45700" rIns="91425" bIns="45700" anchor="t" anchorCtr="0">
            <a:noAutofit/>
          </a:bodyPr>
          <a:lstStyle/>
          <a:p>
            <a:pPr algn="just">
              <a:lnSpc>
                <a:spcPct val="115000"/>
              </a:lnSpc>
              <a:spcAft>
                <a:spcPts val="1000"/>
              </a:spcAft>
            </a:pPr>
            <a:r>
              <a:rPr lang="en-US" sz="2400" b="1" dirty="0"/>
              <a:t>3) Changing importance of the most popular file</a:t>
            </a:r>
            <a:endParaRPr sz="2400" b="1"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18</a:t>
            </a:fld>
            <a:endParaRPr/>
          </a:p>
        </p:txBody>
      </p:sp>
      <p:pic>
        <p:nvPicPr>
          <p:cNvPr id="3" name="Picture 2">
            <a:extLst>
              <a:ext uri="{FF2B5EF4-FFF2-40B4-BE49-F238E27FC236}">
                <a16:creationId xmlns:a16="http://schemas.microsoft.com/office/drawing/2014/main" id="{84D8B0CB-B3D0-470E-6AF2-7B33EA3C1A99}"/>
              </a:ext>
            </a:extLst>
          </p:cNvPr>
          <p:cNvPicPr>
            <a:picLocks noChangeAspect="1"/>
          </p:cNvPicPr>
          <p:nvPr/>
        </p:nvPicPr>
        <p:blipFill rotWithShape="1">
          <a:blip r:embed="rId3">
            <a:extLst>
              <a:ext uri="{28A0092B-C50C-407E-A947-70E740481C1C}">
                <a14:useLocalDpi xmlns:a14="http://schemas.microsoft.com/office/drawing/2010/main" val="0"/>
              </a:ext>
            </a:extLst>
          </a:blip>
          <a:srcRect t="11680"/>
          <a:stretch/>
        </p:blipFill>
        <p:spPr>
          <a:xfrm>
            <a:off x="2207573" y="2388093"/>
            <a:ext cx="7315215" cy="3230424"/>
          </a:xfrm>
          <a:prstGeom prst="rect">
            <a:avLst/>
          </a:prstGeom>
        </p:spPr>
      </p:pic>
      <p:sp>
        <p:nvSpPr>
          <p:cNvPr id="4" name="TextBox 3">
            <a:extLst>
              <a:ext uri="{FF2B5EF4-FFF2-40B4-BE49-F238E27FC236}">
                <a16:creationId xmlns:a16="http://schemas.microsoft.com/office/drawing/2014/main" id="{06DB3FCB-90F8-4983-BD23-B3ED6007A97C}"/>
              </a:ext>
            </a:extLst>
          </p:cNvPr>
          <p:cNvSpPr txBox="1"/>
          <p:nvPr/>
        </p:nvSpPr>
        <p:spPr>
          <a:xfrm>
            <a:off x="5060272" y="5814873"/>
            <a:ext cx="1302921" cy="276999"/>
          </a:xfrm>
          <a:prstGeom prst="rect">
            <a:avLst/>
          </a:prstGeom>
          <a:noFill/>
        </p:spPr>
        <p:txBody>
          <a:bodyPr wrap="none" rtlCol="0">
            <a:spAutoFit/>
          </a:bodyPr>
          <a:lstStyle/>
          <a:p>
            <a:r>
              <a:rPr lang="en-US" sz="1200" dirty="0"/>
              <a:t>a) Value Collected</a:t>
            </a:r>
            <a:endParaRPr lang="en-IN" sz="1200" dirty="0"/>
          </a:p>
        </p:txBody>
      </p:sp>
    </p:spTree>
    <p:extLst>
      <p:ext uri="{BB962C8B-B14F-4D97-AF65-F5344CB8AC3E}">
        <p14:creationId xmlns:p14="http://schemas.microsoft.com/office/powerpoint/2010/main" val="3840820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Conclusion</a:t>
            </a:r>
            <a:endParaRPr b="1" dirty="0"/>
          </a:p>
        </p:txBody>
      </p:sp>
      <p:sp>
        <p:nvSpPr>
          <p:cNvPr id="104" name="Google Shape;104;p14"/>
          <p:cNvSpPr txBox="1">
            <a:spLocks noGrp="1"/>
          </p:cNvSpPr>
          <p:nvPr>
            <p:ph idx="1"/>
          </p:nvPr>
        </p:nvSpPr>
        <p:spPr>
          <a:xfrm>
            <a:off x="838200" y="1787075"/>
            <a:ext cx="9890700" cy="4242600"/>
          </a:xfrm>
          <a:prstGeom prst="rect">
            <a:avLst/>
          </a:prstGeom>
        </p:spPr>
        <p:txBody>
          <a:bodyPr spcFirstLastPara="1" wrap="square" lIns="91425" tIns="45700" rIns="91425" bIns="45700" anchor="t" anchorCtr="0">
            <a:noAutofit/>
          </a:bodyPr>
          <a:lstStyle/>
          <a:p>
            <a:pPr algn="just">
              <a:lnSpc>
                <a:spcPct val="115000"/>
              </a:lnSpc>
              <a:spcBef>
                <a:spcPts val="1000"/>
              </a:spcBef>
              <a:spcAft>
                <a:spcPts val="1000"/>
              </a:spcAft>
            </a:pPr>
            <a:r>
              <a:rPr lang="en-US" sz="2400" dirty="0"/>
              <a:t>We develop a caching policy using Deep Reinforcement Learning. </a:t>
            </a:r>
          </a:p>
          <a:p>
            <a:pPr algn="just">
              <a:lnSpc>
                <a:spcPct val="115000"/>
              </a:lnSpc>
              <a:spcBef>
                <a:spcPts val="1000"/>
              </a:spcBef>
              <a:spcAft>
                <a:spcPts val="1000"/>
              </a:spcAft>
            </a:pPr>
            <a:r>
              <a:rPr lang="en-US" sz="2400" dirty="0"/>
              <a:t>We evaluate and compare our method with existing DRL solution, under different setting. </a:t>
            </a:r>
            <a:endParaRPr sz="2400"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19</a:t>
            </a:fld>
            <a:endParaRPr/>
          </a:p>
        </p:txBody>
      </p:sp>
    </p:spTree>
    <p:extLst>
      <p:ext uri="{BB962C8B-B14F-4D97-AF65-F5344CB8AC3E}">
        <p14:creationId xmlns:p14="http://schemas.microsoft.com/office/powerpoint/2010/main" val="46676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INTRODUCTION</a:t>
            </a:r>
            <a:endParaRPr b="1" dirty="0"/>
          </a:p>
        </p:txBody>
      </p:sp>
      <p:sp>
        <p:nvSpPr>
          <p:cNvPr id="104" name="Google Shape;104;p14"/>
          <p:cNvSpPr txBox="1">
            <a:spLocks noGrp="1"/>
          </p:cNvSpPr>
          <p:nvPr>
            <p:ph idx="1"/>
          </p:nvPr>
        </p:nvSpPr>
        <p:spPr>
          <a:xfrm>
            <a:off x="838200" y="1787075"/>
            <a:ext cx="9890700" cy="4242600"/>
          </a:xfrm>
          <a:prstGeom prst="rect">
            <a:avLst/>
          </a:prstGeom>
        </p:spPr>
        <p:txBody>
          <a:bodyPr spcFirstLastPara="1" wrap="square" lIns="91425" tIns="45700" rIns="91425" bIns="45700" anchor="t" anchorCtr="0">
            <a:noAutofit/>
          </a:bodyPr>
          <a:lstStyle/>
          <a:p>
            <a:pPr marL="457200" indent="-457200" algn="just">
              <a:lnSpc>
                <a:spcPct val="115000"/>
              </a:lnSpc>
              <a:spcAft>
                <a:spcPts val="1000"/>
              </a:spcAft>
              <a:buFont typeface="+mj-lt"/>
              <a:buAutoNum type="arabicPeriod"/>
            </a:pPr>
            <a:r>
              <a:rPr lang="en-US" dirty="0"/>
              <a:t>Caching is a networking technique that enables networking nodes to store frequently requested files, mitigating network traffic and improving the response time.</a:t>
            </a:r>
          </a:p>
          <a:p>
            <a:pPr marL="457200" indent="-457200" algn="just">
              <a:lnSpc>
                <a:spcPct val="115000"/>
              </a:lnSpc>
              <a:spcAft>
                <a:spcPts val="1000"/>
              </a:spcAft>
              <a:buFont typeface="+mj-lt"/>
              <a:buAutoNum type="arabicPeriod"/>
            </a:pPr>
            <a:r>
              <a:rPr lang="en-US" dirty="0"/>
              <a:t>Edge caching is a new technology that enables edge nodes to be a part of the caching schemes and store files. Being close to the end-users means that the request does not necessarily go all the way up to the source to fetch the response because one of the edge nodes might already have the desired file in its caching memory and is ready to fulfil the request </a:t>
            </a:r>
          </a:p>
          <a:p>
            <a:pPr marL="457200" indent="-457200" algn="just">
              <a:lnSpc>
                <a:spcPct val="115000"/>
              </a:lnSpc>
              <a:spcAft>
                <a:spcPts val="1000"/>
              </a:spcAft>
              <a:buFont typeface="+mj-lt"/>
              <a:buAutoNum type="arabicPeriod"/>
            </a:pPr>
            <a:r>
              <a:rPr lang="en-US" dirty="0"/>
              <a:t>With the increasing number of users and data in the world and the ever-increasing demand for more reliable and faster connections, it becomes very important to make this caching policy intelligent and be able to make decisions on its own.</a:t>
            </a:r>
          </a:p>
          <a:p>
            <a:pPr algn="just">
              <a:lnSpc>
                <a:spcPct val="115000"/>
              </a:lnSpc>
              <a:spcAft>
                <a:spcPts val="1000"/>
              </a:spcAft>
            </a:pPr>
            <a:endParaRPr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Problem Statement</a:t>
            </a:r>
            <a:endParaRPr b="1" dirty="0"/>
          </a:p>
        </p:txBody>
      </p:sp>
      <p:sp>
        <p:nvSpPr>
          <p:cNvPr id="104" name="Google Shape;104;p14"/>
          <p:cNvSpPr txBox="1">
            <a:spLocks noGrp="1"/>
          </p:cNvSpPr>
          <p:nvPr>
            <p:ph idx="1"/>
          </p:nvPr>
        </p:nvSpPr>
        <p:spPr>
          <a:xfrm>
            <a:off x="838200" y="1787075"/>
            <a:ext cx="9890700" cy="4242600"/>
          </a:xfrm>
          <a:prstGeom prst="rect">
            <a:avLst/>
          </a:prstGeom>
        </p:spPr>
        <p:txBody>
          <a:bodyPr spcFirstLastPara="1" wrap="square" lIns="91425" tIns="45700" rIns="91425" bIns="45700" anchor="t" anchorCtr="0">
            <a:noAutofit/>
          </a:bodyPr>
          <a:lstStyle/>
          <a:p>
            <a:pPr marL="457200" indent="-457200" algn="just">
              <a:lnSpc>
                <a:spcPct val="115000"/>
              </a:lnSpc>
              <a:spcAft>
                <a:spcPts val="1000"/>
              </a:spcAft>
              <a:buFont typeface="+mj-lt"/>
              <a:buAutoNum type="arabicPeriod"/>
            </a:pPr>
            <a:r>
              <a:rPr lang="en-US" sz="1800" dirty="0"/>
              <a:t>Aim to create an optimal policy for caching files in an IoT network scenario based on the different attributes related to the files that affect the caching policy.</a:t>
            </a:r>
          </a:p>
          <a:p>
            <a:pPr algn="just">
              <a:lnSpc>
                <a:spcPct val="115000"/>
              </a:lnSpc>
              <a:spcAft>
                <a:spcPts val="1000"/>
              </a:spcAft>
            </a:pPr>
            <a:endParaRPr sz="1800"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3</a:t>
            </a:fld>
            <a:endParaRPr/>
          </a:p>
        </p:txBody>
      </p:sp>
    </p:spTree>
    <p:extLst>
      <p:ext uri="{BB962C8B-B14F-4D97-AF65-F5344CB8AC3E}">
        <p14:creationId xmlns:p14="http://schemas.microsoft.com/office/powerpoint/2010/main" val="75075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Utility of a file</a:t>
            </a:r>
            <a:endParaRPr b="1" dirty="0"/>
          </a:p>
        </p:txBody>
      </p:sp>
      <p:sp>
        <p:nvSpPr>
          <p:cNvPr id="104" name="Google Shape;104;p14"/>
          <p:cNvSpPr txBox="1">
            <a:spLocks noGrp="1"/>
          </p:cNvSpPr>
          <p:nvPr>
            <p:ph idx="1"/>
          </p:nvPr>
        </p:nvSpPr>
        <p:spPr>
          <a:xfrm>
            <a:off x="838200" y="1787075"/>
            <a:ext cx="9890700" cy="1462152"/>
          </a:xfrm>
          <a:prstGeom prst="rect">
            <a:avLst/>
          </a:prstGeom>
        </p:spPr>
        <p:txBody>
          <a:bodyPr spcFirstLastPara="1" wrap="square" lIns="91425" tIns="45700" rIns="91425" bIns="45700" anchor="t" anchorCtr="0">
            <a:noAutofit/>
          </a:bodyPr>
          <a:lstStyle/>
          <a:p>
            <a:pPr marL="342900" indent="-342900" algn="just">
              <a:lnSpc>
                <a:spcPct val="115000"/>
              </a:lnSpc>
              <a:spcAft>
                <a:spcPts val="1000"/>
              </a:spcAft>
              <a:buFont typeface="+mj-lt"/>
              <a:buAutoNum type="arabicPeriod"/>
            </a:pPr>
            <a:r>
              <a:rPr lang="en-US" sz="1800" dirty="0"/>
              <a:t>We define the utility of a file as a quantitative measure of the usefulness it provides. </a:t>
            </a:r>
          </a:p>
          <a:p>
            <a:pPr marL="342900" indent="-342900" algn="just">
              <a:lnSpc>
                <a:spcPct val="115000"/>
              </a:lnSpc>
              <a:spcAft>
                <a:spcPts val="1000"/>
              </a:spcAft>
              <a:buFont typeface="+mj-lt"/>
              <a:buAutoNum type="arabicPeriod"/>
            </a:pPr>
            <a:r>
              <a:rPr lang="en-US" sz="1800" dirty="0"/>
              <a:t>Upon extensive research we find that the utility of the file must depend on the following factors.</a:t>
            </a:r>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4</a:t>
            </a:fld>
            <a:endParaRPr/>
          </a:p>
        </p:txBody>
      </p:sp>
      <p:sp>
        <p:nvSpPr>
          <p:cNvPr id="4" name="Rectangle: Rounded Corners 3">
            <a:extLst>
              <a:ext uri="{FF2B5EF4-FFF2-40B4-BE49-F238E27FC236}">
                <a16:creationId xmlns:a16="http://schemas.microsoft.com/office/drawing/2014/main" id="{97F74F94-8453-7F6E-10D9-2599A8E64B0A}"/>
              </a:ext>
            </a:extLst>
          </p:cNvPr>
          <p:cNvSpPr/>
          <p:nvPr/>
        </p:nvSpPr>
        <p:spPr>
          <a:xfrm>
            <a:off x="1642370" y="3236999"/>
            <a:ext cx="1748901"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Type of the file</a:t>
            </a:r>
            <a:endParaRPr lang="en-IN" dirty="0"/>
          </a:p>
        </p:txBody>
      </p:sp>
      <p:sp>
        <p:nvSpPr>
          <p:cNvPr id="5" name="Rectangle: Rounded Corners 4">
            <a:extLst>
              <a:ext uri="{FF2B5EF4-FFF2-40B4-BE49-F238E27FC236}">
                <a16:creationId xmlns:a16="http://schemas.microsoft.com/office/drawing/2014/main" id="{0BEB3F82-5816-B83E-5006-F24D4A15D357}"/>
              </a:ext>
            </a:extLst>
          </p:cNvPr>
          <p:cNvSpPr/>
          <p:nvPr/>
        </p:nvSpPr>
        <p:spPr>
          <a:xfrm>
            <a:off x="7672644" y="3236998"/>
            <a:ext cx="1748901"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Freshness</a:t>
            </a:r>
            <a:endParaRPr lang="en-IN" dirty="0"/>
          </a:p>
        </p:txBody>
      </p:sp>
      <p:sp>
        <p:nvSpPr>
          <p:cNvPr id="6" name="Rectangle: Rounded Corners 5">
            <a:extLst>
              <a:ext uri="{FF2B5EF4-FFF2-40B4-BE49-F238E27FC236}">
                <a16:creationId xmlns:a16="http://schemas.microsoft.com/office/drawing/2014/main" id="{FCF89970-57C1-484D-4FC3-37A218AAE2E5}"/>
              </a:ext>
            </a:extLst>
          </p:cNvPr>
          <p:cNvSpPr/>
          <p:nvPr/>
        </p:nvSpPr>
        <p:spPr>
          <a:xfrm>
            <a:off x="4519357" y="3249227"/>
            <a:ext cx="1748901"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E25AA9-ABA3-7FC7-E16A-EDBD30853A45}"/>
                  </a:ext>
                </a:extLst>
              </p:cNvPr>
              <p:cNvSpPr txBox="1"/>
              <p:nvPr/>
            </p:nvSpPr>
            <p:spPr>
              <a:xfrm>
                <a:off x="3391271" y="4785063"/>
                <a:ext cx="4898713" cy="692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𝑼</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𝒇</m:t>
                          </m:r>
                        </m:e>
                      </m:d>
                      <m:r>
                        <a:rPr lang="en-US" sz="1800" b="1" i="1" smtClean="0">
                          <a:latin typeface="Cambria Math" panose="02040503050406030204" pitchFamily="18" charset="0"/>
                        </a:rPr>
                        <m:t>=</m:t>
                      </m:r>
                      <m:r>
                        <a:rPr lang="en-US" sz="1800" b="1" i="1" smtClean="0">
                          <a:latin typeface="Cambria Math" panose="02040503050406030204" pitchFamily="18" charset="0"/>
                        </a:rPr>
                        <m:t>𝑭</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𝒇𝒓𝒆𝒔𝒉𝒏𝒆𝒔</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𝒔</m:t>
                              </m:r>
                            </m:e>
                            <m:sub>
                              <m:r>
                                <a:rPr lang="en-US" sz="1800" b="1" i="1" smtClean="0">
                                  <a:latin typeface="Cambria Math" panose="02040503050406030204" pitchFamily="18" charset="0"/>
                                </a:rPr>
                                <m:t>𝒇</m:t>
                              </m:r>
                              <m:r>
                                <a:rPr lang="en-US" sz="1800" b="1" i="1" smtClean="0">
                                  <a:latin typeface="Cambria Math" panose="02040503050406030204" pitchFamily="18" charset="0"/>
                                </a:rPr>
                                <m:t> </m:t>
                              </m:r>
                            </m:sub>
                          </m:sSub>
                          <m:r>
                            <a:rPr lang="en-US" sz="1800" b="1" i="1" smtClean="0">
                              <a:latin typeface="Cambria Math" panose="02040503050406030204" pitchFamily="18" charset="0"/>
                            </a:rPr>
                            <m:t>, </m:t>
                          </m:r>
                          <m:r>
                            <a:rPr lang="en-US" sz="1800" b="1" i="1" smtClean="0">
                              <a:latin typeface="Cambria Math" panose="02040503050406030204" pitchFamily="18" charset="0"/>
                            </a:rPr>
                            <m:t>𝑺𝒊𝒛</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𝒆</m:t>
                              </m:r>
                            </m:e>
                            <m:sub>
                              <m:r>
                                <a:rPr lang="en-US" sz="1800" b="1" i="1" smtClean="0">
                                  <a:latin typeface="Cambria Math" panose="02040503050406030204" pitchFamily="18" charset="0"/>
                                </a:rPr>
                                <m:t>𝒇</m:t>
                              </m:r>
                              <m:r>
                                <a:rPr lang="en-US" sz="1800" b="1" i="1" smtClean="0">
                                  <a:latin typeface="Cambria Math" panose="02040503050406030204" pitchFamily="18" charset="0"/>
                                </a:rPr>
                                <m:t> </m:t>
                              </m:r>
                            </m:sub>
                          </m:sSub>
                          <m:r>
                            <a:rPr lang="en-US" sz="1800" b="1" i="1" smtClean="0">
                              <a:latin typeface="Cambria Math" panose="02040503050406030204" pitchFamily="18" charset="0"/>
                            </a:rPr>
                            <m:t>, </m:t>
                          </m:r>
                          <m:r>
                            <a:rPr lang="en-US" sz="1800" b="1" i="1" smtClean="0">
                              <a:latin typeface="Cambria Math" panose="02040503050406030204" pitchFamily="18" charset="0"/>
                            </a:rPr>
                            <m:t>𝑰𝒎𝒑𝒐𝒓𝒕𝒂𝒏𝒄</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𝒆</m:t>
                              </m:r>
                            </m:e>
                            <m:sub>
                              <m:r>
                                <a:rPr lang="en-US" sz="1800" b="1" i="1" smtClean="0">
                                  <a:latin typeface="Cambria Math" panose="02040503050406030204" pitchFamily="18" charset="0"/>
                                </a:rPr>
                                <m:t>𝒇</m:t>
                              </m:r>
                            </m:sub>
                          </m:sSub>
                        </m:e>
                      </m:d>
                    </m:oMath>
                  </m:oMathPara>
                </a14:m>
                <a:endParaRPr lang="en-US" sz="1800" b="1" dirty="0"/>
              </a:p>
              <a:p>
                <a:endParaRPr lang="en-IN" dirty="0"/>
              </a:p>
            </p:txBody>
          </p:sp>
        </mc:Choice>
        <mc:Fallback xmlns="">
          <p:sp>
            <p:nvSpPr>
              <p:cNvPr id="8" name="TextBox 7">
                <a:extLst>
                  <a:ext uri="{FF2B5EF4-FFF2-40B4-BE49-F238E27FC236}">
                    <a16:creationId xmlns:a16="http://schemas.microsoft.com/office/drawing/2014/main" id="{6CE25AA9-ABA3-7FC7-E16A-EDBD30853A45}"/>
                  </a:ext>
                </a:extLst>
              </p:cNvPr>
              <p:cNvSpPr txBox="1">
                <a:spLocks noRot="1" noChangeAspect="1" noMove="1" noResize="1" noEditPoints="1" noAdjustHandles="1" noChangeArrowheads="1" noChangeShapeType="1" noTextEdit="1"/>
              </p:cNvSpPr>
              <p:nvPr/>
            </p:nvSpPr>
            <p:spPr>
              <a:xfrm>
                <a:off x="3391271" y="4785063"/>
                <a:ext cx="4898713" cy="69230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3136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Contd. </a:t>
            </a:r>
            <a:endParaRPr b="1" dirty="0"/>
          </a:p>
        </p:txBody>
      </p:sp>
      <p:sp>
        <p:nvSpPr>
          <p:cNvPr id="104" name="Google Shape;104;p14"/>
          <p:cNvSpPr txBox="1">
            <a:spLocks noGrp="1"/>
          </p:cNvSpPr>
          <p:nvPr>
            <p:ph idx="1"/>
          </p:nvPr>
        </p:nvSpPr>
        <p:spPr>
          <a:xfrm>
            <a:off x="838200" y="1813708"/>
            <a:ext cx="9441638" cy="3592793"/>
          </a:xfrm>
          <a:prstGeom prst="rect">
            <a:avLst/>
          </a:prstGeom>
        </p:spPr>
        <p:txBody>
          <a:bodyPr spcFirstLastPara="1" wrap="square" lIns="91425" tIns="45700" rIns="91425" bIns="45700" anchor="t" anchorCtr="0">
            <a:noAutofit/>
          </a:bodyPr>
          <a:lstStyle/>
          <a:p>
            <a:pPr marL="342900" indent="-342900" algn="just">
              <a:lnSpc>
                <a:spcPct val="115000"/>
              </a:lnSpc>
              <a:spcAft>
                <a:spcPts val="1000"/>
              </a:spcAft>
              <a:buFont typeface="+mj-lt"/>
              <a:buAutoNum type="arabicPeriod"/>
            </a:pPr>
            <a:r>
              <a:rPr lang="en-US" sz="1800" dirty="0"/>
              <a:t>Freshness of the file defines numerically how new/fresh the file is.</a:t>
            </a:r>
          </a:p>
          <a:p>
            <a:pPr marL="342900" indent="-342900" algn="just">
              <a:lnSpc>
                <a:spcPct val="115000"/>
              </a:lnSpc>
              <a:spcAft>
                <a:spcPts val="1000"/>
              </a:spcAft>
              <a:buFont typeface="+mj-lt"/>
              <a:buAutoNum type="arabicPeriod"/>
            </a:pPr>
            <a:r>
              <a:rPr lang="en-US" sz="1800" dirty="0"/>
              <a:t>The freshness of a file is given as:</a:t>
            </a:r>
          </a:p>
          <a:p>
            <a:pPr marL="342900" indent="-342900" algn="just">
              <a:lnSpc>
                <a:spcPct val="115000"/>
              </a:lnSpc>
              <a:spcAft>
                <a:spcPts val="1000"/>
              </a:spcAft>
              <a:buFont typeface="+mj-lt"/>
              <a:buAutoNum type="arabicPeriod"/>
            </a:pPr>
            <a:endParaRPr lang="en-US" sz="1800" dirty="0"/>
          </a:p>
          <a:p>
            <a:pPr marL="342900" indent="-342900" algn="just">
              <a:lnSpc>
                <a:spcPct val="115000"/>
              </a:lnSpc>
              <a:spcAft>
                <a:spcPts val="1000"/>
              </a:spcAft>
              <a:buFont typeface="+mj-lt"/>
              <a:buAutoNum type="arabicPeriod"/>
            </a:pPr>
            <a:endParaRPr lang="en-US" sz="1800" dirty="0"/>
          </a:p>
          <a:p>
            <a:pPr marL="342900" indent="-342900" algn="just">
              <a:lnSpc>
                <a:spcPct val="115000"/>
              </a:lnSpc>
              <a:spcAft>
                <a:spcPts val="1000"/>
              </a:spcAft>
              <a:buFont typeface="+mj-lt"/>
              <a:buAutoNum type="arabicPeriod"/>
            </a:pPr>
            <a:r>
              <a:rPr lang="en-US" sz="1800" dirty="0"/>
              <a:t>Where </a:t>
            </a:r>
            <a:r>
              <a:rPr lang="en-US" sz="1800" b="1" i="1" dirty="0" err="1"/>
              <a:t>t</a:t>
            </a:r>
            <a:r>
              <a:rPr lang="en-US" sz="1800" b="1" i="1" baseline="-25000" dirty="0" err="1"/>
              <a:t>current</a:t>
            </a:r>
            <a:r>
              <a:rPr lang="en-US" sz="1800" dirty="0"/>
              <a:t> is the current time step, </a:t>
            </a:r>
            <a:r>
              <a:rPr lang="en-US" sz="1800" b="1" i="1" dirty="0" err="1"/>
              <a:t>t</a:t>
            </a:r>
            <a:r>
              <a:rPr lang="en-US" sz="1800" b="1" i="1" baseline="-25000" dirty="0" err="1"/>
              <a:t>gen</a:t>
            </a:r>
            <a:r>
              <a:rPr lang="en-US" sz="1800" dirty="0"/>
              <a:t> is the time the file is generated and </a:t>
            </a:r>
            <a:r>
              <a:rPr lang="en-US" sz="1800" b="1" i="1" dirty="0" err="1"/>
              <a:t>t</a:t>
            </a:r>
            <a:r>
              <a:rPr lang="en-US" sz="1800" b="1" i="1" baseline="-25000" dirty="0" err="1"/>
              <a:t>life</a:t>
            </a:r>
            <a:r>
              <a:rPr lang="en-US" sz="1800" dirty="0"/>
              <a:t> is the lifetime of the file.</a:t>
            </a:r>
          </a:p>
          <a:p>
            <a:pPr marL="342900" indent="-342900" algn="just">
              <a:lnSpc>
                <a:spcPct val="115000"/>
              </a:lnSpc>
              <a:spcAft>
                <a:spcPts val="1000"/>
              </a:spcAft>
              <a:buFont typeface="+mj-lt"/>
              <a:buAutoNum type="arabicPeriod"/>
            </a:pPr>
            <a:endParaRPr lang="en-US" sz="1800" dirty="0"/>
          </a:p>
          <a:p>
            <a:pPr marL="342900" indent="-342900" algn="just">
              <a:lnSpc>
                <a:spcPct val="115000"/>
              </a:lnSpc>
              <a:spcAft>
                <a:spcPts val="1000"/>
              </a:spcAft>
              <a:buFont typeface="+mj-lt"/>
              <a:buAutoNum type="arabicPeriod"/>
            </a:pPr>
            <a:endParaRPr lang="en-US" sz="1800"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5</a:t>
            </a:fld>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FC50EA-AFF8-5A9C-CFB9-698B11CD2D8F}"/>
                  </a:ext>
                </a:extLst>
              </p:cNvPr>
              <p:cNvSpPr txBox="1"/>
              <p:nvPr/>
            </p:nvSpPr>
            <p:spPr>
              <a:xfrm>
                <a:off x="2902998" y="3355758"/>
                <a:ext cx="2758769" cy="871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𝐹𝑟𝑒𝑠h𝑛𝑒𝑠𝑠</m:t>
                      </m:r>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𝑐𝑢𝑟𝑟𝑒𝑛𝑡</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𝑔𝑒𝑛</m:t>
                              </m:r>
                            </m:sub>
                          </m:sSub>
                        </m:num>
                        <m:den>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𝑙𝑖𝑓𝑒</m:t>
                              </m:r>
                            </m:sub>
                          </m:sSub>
                        </m:den>
                      </m:f>
                    </m:oMath>
                  </m:oMathPara>
                </a14:m>
                <a:endParaRPr lang="en-IN" dirty="0"/>
              </a:p>
              <a:p>
                <a:endParaRPr lang="en-IN" dirty="0"/>
              </a:p>
            </p:txBody>
          </p:sp>
        </mc:Choice>
        <mc:Fallback xmlns="">
          <p:sp>
            <p:nvSpPr>
              <p:cNvPr id="2" name="TextBox 1">
                <a:extLst>
                  <a:ext uri="{FF2B5EF4-FFF2-40B4-BE49-F238E27FC236}">
                    <a16:creationId xmlns:a16="http://schemas.microsoft.com/office/drawing/2014/main" id="{C4FC50EA-AFF8-5A9C-CFB9-698B11CD2D8F}"/>
                  </a:ext>
                </a:extLst>
              </p:cNvPr>
              <p:cNvSpPr txBox="1">
                <a:spLocks noRot="1" noChangeAspect="1" noMove="1" noResize="1" noEditPoints="1" noAdjustHandles="1" noChangeArrowheads="1" noChangeShapeType="1" noTextEdit="1"/>
              </p:cNvSpPr>
              <p:nvPr/>
            </p:nvSpPr>
            <p:spPr>
              <a:xfrm>
                <a:off x="2902998" y="3355758"/>
                <a:ext cx="2758769" cy="871264"/>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374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Limitation of existing work</a:t>
            </a:r>
            <a:endParaRPr b="1" dirty="0"/>
          </a:p>
        </p:txBody>
      </p:sp>
      <p:sp>
        <p:nvSpPr>
          <p:cNvPr id="104" name="Google Shape;104;p14"/>
          <p:cNvSpPr txBox="1">
            <a:spLocks noGrp="1"/>
          </p:cNvSpPr>
          <p:nvPr>
            <p:ph idx="1"/>
          </p:nvPr>
        </p:nvSpPr>
        <p:spPr>
          <a:xfrm>
            <a:off x="838200" y="1787075"/>
            <a:ext cx="9890700" cy="4242600"/>
          </a:xfrm>
          <a:prstGeom prst="rect">
            <a:avLst/>
          </a:prstGeom>
        </p:spPr>
        <p:txBody>
          <a:bodyPr spcFirstLastPara="1" wrap="square" lIns="91425" tIns="45700" rIns="91425" bIns="45700" anchor="t" anchorCtr="0">
            <a:noAutofit/>
          </a:bodyPr>
          <a:lstStyle/>
          <a:p>
            <a:pPr marL="457200" indent="-457200" algn="just">
              <a:lnSpc>
                <a:spcPct val="100000"/>
              </a:lnSpc>
              <a:spcAft>
                <a:spcPts val="1000"/>
              </a:spcAft>
              <a:buFont typeface="+mj-lt"/>
              <a:buAutoNum type="arabicPeriod"/>
            </a:pPr>
            <a:r>
              <a:rPr lang="en-US" sz="2400" dirty="0"/>
              <a:t>Almost in all the work done so far, none of them considers the size of the cached file as a factor.</a:t>
            </a:r>
          </a:p>
          <a:p>
            <a:pPr marL="457200" indent="-457200" algn="just">
              <a:lnSpc>
                <a:spcPct val="100000"/>
              </a:lnSpc>
              <a:spcAft>
                <a:spcPts val="1000"/>
              </a:spcAft>
              <a:buFont typeface="+mj-lt"/>
              <a:buAutoNum type="arabicPeriod"/>
            </a:pPr>
            <a:r>
              <a:rPr lang="en-US" sz="2400" dirty="0"/>
              <a:t>In a real-world scenario, it is more practical for the files to have different sizes. </a:t>
            </a:r>
            <a:endParaRPr sz="2400"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6</a:t>
            </a:fld>
            <a:endParaRPr/>
          </a:p>
        </p:txBody>
      </p:sp>
    </p:spTree>
    <p:extLst>
      <p:ext uri="{BB962C8B-B14F-4D97-AF65-F5344CB8AC3E}">
        <p14:creationId xmlns:p14="http://schemas.microsoft.com/office/powerpoint/2010/main" val="250774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System Model</a:t>
            </a:r>
            <a:endParaRPr b="1" dirty="0"/>
          </a:p>
        </p:txBody>
      </p:sp>
      <mc:AlternateContent xmlns:mc="http://schemas.openxmlformats.org/markup-compatibility/2006" xmlns:a14="http://schemas.microsoft.com/office/drawing/2010/main">
        <mc:Choice Requires="a14">
          <p:sp>
            <p:nvSpPr>
              <p:cNvPr id="104" name="Google Shape;104;p14"/>
              <p:cNvSpPr txBox="1">
                <a:spLocks noGrp="1"/>
              </p:cNvSpPr>
              <p:nvPr>
                <p:ph idx="1"/>
              </p:nvPr>
            </p:nvSpPr>
            <p:spPr>
              <a:xfrm>
                <a:off x="838200" y="1787075"/>
                <a:ext cx="9890700" cy="4242600"/>
              </a:xfrm>
              <a:prstGeom prst="rect">
                <a:avLst/>
              </a:prstGeom>
            </p:spPr>
            <p:txBody>
              <a:bodyPr spcFirstLastPara="1" wrap="square" lIns="91425" tIns="45700" rIns="91425" bIns="45700" anchor="t" anchorCtr="0">
                <a:noAutofit/>
              </a:bodyPr>
              <a:lstStyle/>
              <a:p>
                <a:pPr marL="457200" indent="-457200" algn="just">
                  <a:lnSpc>
                    <a:spcPct val="100000"/>
                  </a:lnSpc>
                  <a:spcBef>
                    <a:spcPts val="1000"/>
                  </a:spcBef>
                  <a:spcAft>
                    <a:spcPts val="1000"/>
                  </a:spcAft>
                  <a:buSzPct val="94000"/>
                  <a:buFont typeface="+mj-lt"/>
                  <a:buAutoNum type="arabicPeriod"/>
                </a:pPr>
                <a:r>
                  <a:rPr lang="en-US" sz="2400" dirty="0"/>
                  <a:t>We consider a node with </a:t>
                </a:r>
                <a:r>
                  <a:rPr lang="en-US" sz="2400" i="1" dirty="0"/>
                  <a:t>N</a:t>
                </a:r>
                <a:r>
                  <a:rPr lang="en-US" sz="2400" dirty="0"/>
                  <a:t> different users. Each of them produces a total of </a:t>
                </a:r>
                <a:r>
                  <a:rPr lang="en-US" sz="2400" i="1" dirty="0"/>
                  <a:t>N</a:t>
                </a:r>
                <a:r>
                  <a:rPr lang="en-US" sz="2400" dirty="0"/>
                  <a:t> different types of files.</a:t>
                </a:r>
              </a:p>
              <a:p>
                <a:pPr marL="457200" indent="-457200" algn="just">
                  <a:lnSpc>
                    <a:spcPct val="100000"/>
                  </a:lnSpc>
                  <a:spcBef>
                    <a:spcPts val="1000"/>
                  </a:spcBef>
                  <a:spcAft>
                    <a:spcPts val="1000"/>
                  </a:spcAft>
                  <a:buSzPct val="94000"/>
                  <a:buFont typeface="+mj-lt"/>
                  <a:buAutoNum type="arabicPeriod"/>
                </a:pPr>
                <a:r>
                  <a:rPr lang="en-US" sz="2400" dirty="0"/>
                  <a:t>Let the sizes of these files be denoted by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𝑓</m:t>
                            </m:r>
                          </m:sub>
                        </m:sSub>
                      </m:e>
                    </m:d>
                  </m:oMath>
                </a14:m>
                <a:r>
                  <a:rPr lang="en-US" sz="2400" dirty="0"/>
                  <a:t> where </a:t>
                </a:r>
                <a:r>
                  <a:rPr lang="en-US" sz="2400" i="1" dirty="0"/>
                  <a:t>f</a:t>
                </a:r>
                <a:r>
                  <a:rPr lang="en-US" sz="2400" dirty="0"/>
                  <a:t> is the total number of files. Size of the files are in bytes. </a:t>
                </a:r>
              </a:p>
              <a:p>
                <a:pPr marL="457200" indent="-457200" algn="just">
                  <a:lnSpc>
                    <a:spcPct val="100000"/>
                  </a:lnSpc>
                  <a:spcBef>
                    <a:spcPts val="1000"/>
                  </a:spcBef>
                  <a:spcAft>
                    <a:spcPts val="1000"/>
                  </a:spcAft>
                  <a:buSzPct val="94000"/>
                  <a:buFont typeface="+mj-lt"/>
                  <a:buAutoNum type="arabicPeriod"/>
                </a:pPr>
                <a:r>
                  <a:rPr lang="en-US" sz="2400" dirty="0"/>
                  <a:t>Each of the </a:t>
                </a:r>
                <a:r>
                  <a:rPr lang="en-US" sz="2400" i="1" dirty="0"/>
                  <a:t>N </a:t>
                </a:r>
                <a:r>
                  <a:rPr lang="en-US" sz="2400" dirty="0"/>
                  <a:t>different types of files have different </a:t>
                </a:r>
                <a:r>
                  <a:rPr lang="en-US" sz="2400" b="1" i="1" dirty="0"/>
                  <a:t>importance factor</a:t>
                </a:r>
                <a:r>
                  <a:rPr lang="en-US" sz="2400" b="1" dirty="0"/>
                  <a:t> </a:t>
                </a:r>
                <a:r>
                  <a:rPr lang="en-US" sz="2400" dirty="0"/>
                  <a:t>denoted by </a:t>
                </a:r>
                <a14:m>
                  <m:oMath xmlns:m="http://schemas.openxmlformats.org/officeDocument/2006/math">
                    <m:r>
                      <a:rPr lang="en-US" sz="2400" b="0" i="1" smtClean="0">
                        <a:latin typeface="Cambria Math" panose="02040503050406030204" pitchFamily="18" charset="0"/>
                      </a:rPr>
                      <m:t>𝐼</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𝑁</m:t>
                            </m:r>
                          </m:sub>
                        </m:sSub>
                      </m:e>
                    </m:d>
                    <m:r>
                      <a:rPr lang="en-US" sz="2400" b="0" i="1" smtClean="0">
                        <a:latin typeface="Cambria Math" panose="02040503050406030204" pitchFamily="18" charset="0"/>
                      </a:rPr>
                      <m:t>.</m:t>
                    </m:r>
                  </m:oMath>
                </a14:m>
                <a:r>
                  <a:rPr lang="en-US" sz="2400" dirty="0"/>
                  <a:t> </a:t>
                </a:r>
              </a:p>
              <a:p>
                <a:pPr marL="0" indent="0" algn="just">
                  <a:lnSpc>
                    <a:spcPct val="100000"/>
                  </a:lnSpc>
                  <a:spcBef>
                    <a:spcPts val="1000"/>
                  </a:spcBef>
                  <a:spcAft>
                    <a:spcPts val="1000"/>
                  </a:spcAft>
                  <a:buNone/>
                </a:pPr>
                <a:endParaRPr sz="2400" dirty="0"/>
              </a:p>
            </p:txBody>
          </p:sp>
        </mc:Choice>
        <mc:Fallback xmlns="">
          <p:sp>
            <p:nvSpPr>
              <p:cNvPr id="104" name="Google Shape;104;p14"/>
              <p:cNvSpPr txBox="1">
                <a:spLocks noGrp="1" noRot="1" noChangeAspect="1" noMove="1" noResize="1" noEditPoints="1" noAdjustHandles="1" noChangeArrowheads="1" noChangeShapeType="1" noTextEdit="1"/>
              </p:cNvSpPr>
              <p:nvPr>
                <p:ph idx="1"/>
              </p:nvPr>
            </p:nvSpPr>
            <p:spPr>
              <a:xfrm>
                <a:off x="838200" y="1787075"/>
                <a:ext cx="9890700" cy="4242600"/>
              </a:xfrm>
              <a:prstGeom prst="rect">
                <a:avLst/>
              </a:prstGeom>
              <a:blipFill>
                <a:blip r:embed="rId3"/>
                <a:stretch>
                  <a:fillRect l="-925" r="-925"/>
                </a:stretch>
              </a:blipFill>
            </p:spPr>
            <p:txBody>
              <a:bodyPr/>
              <a:lstStyle/>
              <a:p>
                <a:r>
                  <a:rPr lang="en-IN">
                    <a:noFill/>
                  </a:rPr>
                  <a:t> </a:t>
                </a:r>
              </a:p>
            </p:txBody>
          </p:sp>
        </mc:Fallback>
      </mc:AlternateContent>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7</a:t>
            </a:fld>
            <a:endParaRPr/>
          </a:p>
        </p:txBody>
      </p:sp>
    </p:spTree>
    <p:extLst>
      <p:ext uri="{BB962C8B-B14F-4D97-AF65-F5344CB8AC3E}">
        <p14:creationId xmlns:p14="http://schemas.microsoft.com/office/powerpoint/2010/main" val="123081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4"/>
          <p:cNvSpPr txBox="1">
            <a:spLocks noGrp="1"/>
          </p:cNvSpPr>
          <p:nvPr>
            <p:ph type="title"/>
          </p:nvPr>
        </p:nvSpPr>
        <p:spPr>
          <a:xfrm>
            <a:off x="838200" y="525925"/>
            <a:ext cx="10515600" cy="80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Reinforcement Learning</a:t>
            </a:r>
            <a:endParaRPr b="1" dirty="0"/>
          </a:p>
        </p:txBody>
      </p:sp>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8</a:t>
            </a:fld>
            <a:endParaRPr/>
          </a:p>
        </p:txBody>
      </p:sp>
      <p:pic>
        <p:nvPicPr>
          <p:cNvPr id="2" name="Content Placeholder 1">
            <a:extLst>
              <a:ext uri="{FF2B5EF4-FFF2-40B4-BE49-F238E27FC236}">
                <a16:creationId xmlns:a16="http://schemas.microsoft.com/office/drawing/2014/main" id="{1BB148A2-7559-FD42-F981-4DD02F557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0120" y="1787525"/>
            <a:ext cx="4086285" cy="4241800"/>
          </a:xfrm>
          <a:prstGeom prst="rect">
            <a:avLst/>
          </a:prstGeom>
        </p:spPr>
      </p:pic>
    </p:spTree>
    <p:extLst>
      <p:ext uri="{BB962C8B-B14F-4D97-AF65-F5344CB8AC3E}">
        <p14:creationId xmlns:p14="http://schemas.microsoft.com/office/powerpoint/2010/main" val="197044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4"/>
          <p:cNvSpPr txBox="1">
            <a:spLocks noGrp="1"/>
          </p:cNvSpPr>
          <p:nvPr>
            <p:ph type="sldNum" sz="quarter"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9</a:t>
            </a:fld>
            <a:endParaRPr/>
          </a:p>
        </p:txBody>
      </p:sp>
      <p:sp>
        <p:nvSpPr>
          <p:cNvPr id="21" name="TextBox 20">
            <a:extLst>
              <a:ext uri="{FF2B5EF4-FFF2-40B4-BE49-F238E27FC236}">
                <a16:creationId xmlns:a16="http://schemas.microsoft.com/office/drawing/2014/main" id="{942DEE3C-12A8-0FE3-D2DF-797E829D12A5}"/>
              </a:ext>
            </a:extLst>
          </p:cNvPr>
          <p:cNvSpPr txBox="1"/>
          <p:nvPr/>
        </p:nvSpPr>
        <p:spPr>
          <a:xfrm>
            <a:off x="1420427" y="2024109"/>
            <a:ext cx="8664606" cy="369332"/>
          </a:xfrm>
          <a:prstGeom prst="rect">
            <a:avLst/>
          </a:prstGeom>
          <a:noFill/>
        </p:spPr>
        <p:txBody>
          <a:bodyPr wrap="square" rtlCol="0">
            <a:spAutoFit/>
          </a:bodyPr>
          <a:lstStyle/>
          <a:p>
            <a:r>
              <a:rPr lang="en-US" dirty="0"/>
              <a:t>In order to form our observations we first define the memory status of the caching node</a:t>
            </a:r>
            <a:endParaRPr lang="en-IN" dirty="0"/>
          </a:p>
        </p:txBody>
      </p:sp>
      <mc:AlternateContent xmlns:mc="http://schemas.openxmlformats.org/markup-compatibility/2006" xmlns:a14="http://schemas.microsoft.com/office/drawing/2010/main">
        <mc:Choice Requires="a14">
          <p:graphicFrame>
            <p:nvGraphicFramePr>
              <p:cNvPr id="23" name="Table 23">
                <a:extLst>
                  <a:ext uri="{FF2B5EF4-FFF2-40B4-BE49-F238E27FC236}">
                    <a16:creationId xmlns:a16="http://schemas.microsoft.com/office/drawing/2014/main" id="{2EB4DAF6-4C45-F4DB-FF78-C40B9E237BE5}"/>
                  </a:ext>
                </a:extLst>
              </p:cNvPr>
              <p:cNvGraphicFramePr>
                <a:graphicFrameLocks noGrp="1"/>
              </p:cNvGraphicFramePr>
              <p:nvPr>
                <p:extLst>
                  <p:ext uri="{D42A27DB-BD31-4B8C-83A1-F6EECF244321}">
                    <p14:modId xmlns:p14="http://schemas.microsoft.com/office/powerpoint/2010/main" val="3150008031"/>
                  </p:ext>
                </p:extLst>
              </p:nvPr>
            </p:nvGraphicFramePr>
            <p:xfrm>
              <a:off x="4413430" y="2683110"/>
              <a:ext cx="5240513" cy="1828800"/>
            </p:xfrm>
            <a:graphic>
              <a:graphicData uri="http://schemas.openxmlformats.org/drawingml/2006/table">
                <a:tbl>
                  <a:tblPr firstRow="1" bandRow="1">
                    <a:tableStyleId>{2D5ABB26-0587-4C30-8999-92F81FD0307C}</a:tableStyleId>
                  </a:tblPr>
                  <a:tblGrid>
                    <a:gridCol w="1235908">
                      <a:extLst>
                        <a:ext uri="{9D8B030D-6E8A-4147-A177-3AD203B41FA5}">
                          <a16:colId xmlns:a16="http://schemas.microsoft.com/office/drawing/2014/main" val="3640350371"/>
                        </a:ext>
                      </a:extLst>
                    </a:gridCol>
                    <a:gridCol w="1235908">
                      <a:extLst>
                        <a:ext uri="{9D8B030D-6E8A-4147-A177-3AD203B41FA5}">
                          <a16:colId xmlns:a16="http://schemas.microsoft.com/office/drawing/2014/main" val="4094180631"/>
                        </a:ext>
                      </a:extLst>
                    </a:gridCol>
                    <a:gridCol w="1153257">
                      <a:extLst>
                        <a:ext uri="{9D8B030D-6E8A-4147-A177-3AD203B41FA5}">
                          <a16:colId xmlns:a16="http://schemas.microsoft.com/office/drawing/2014/main" val="2314307487"/>
                        </a:ext>
                      </a:extLst>
                    </a:gridCol>
                    <a:gridCol w="1615440">
                      <a:extLst>
                        <a:ext uri="{9D8B030D-6E8A-4147-A177-3AD203B41FA5}">
                          <a16:colId xmlns:a16="http://schemas.microsoft.com/office/drawing/2014/main" val="1833477040"/>
                        </a:ext>
                      </a:extLst>
                    </a:gridCol>
                  </a:tblGrid>
                  <a:tr h="336908">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smtClean="0">
                                        <a:latin typeface="Cambria Math" panose="02040503050406030204" pitchFamily="18" charset="0"/>
                                      </a:rPr>
                                      <m:t>𝑑</m:t>
                                    </m:r>
                                  </m:e>
                                  <m:sub>
                                    <m:r>
                                      <a:rPr lang="en-US" b="0" smtClean="0">
                                        <a:latin typeface="Cambria Math" panose="02040503050406030204" pitchFamily="18" charset="0"/>
                                      </a:rPr>
                                      <m:t>1</m:t>
                                    </m:r>
                                  </m:sub>
                                </m:sSub>
                              </m:oMath>
                            </m:oMathPara>
                          </a14:m>
                          <a:endParaRPr lang="en-IN" b="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i="1" dirty="0"/>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smtClean="0">
                                        <a:latin typeface="Cambria Math" panose="02040503050406030204" pitchFamily="18" charset="0"/>
                                      </a:rPr>
                                      <m:t>𝑑</m:t>
                                    </m:r>
                                  </m:e>
                                  <m:sub>
                                    <m:r>
                                      <m:rPr>
                                        <m:sty m:val="p"/>
                                      </m:rPr>
                                      <a:rPr lang="en-US" b="0" i="0" smtClean="0">
                                        <a:latin typeface="Cambria Math" panose="02040503050406030204" pitchFamily="18" charset="0"/>
                                      </a:rPr>
                                      <m:t>M</m:t>
                                    </m:r>
                                  </m:sub>
                                </m:sSub>
                              </m:oMath>
                            </m:oMathPara>
                          </a14:m>
                          <a:endParaRPr lang="en-IN" b="0" dirty="0"/>
                        </a:p>
                      </a:txBody>
                      <a:tcPr/>
                    </a:tc>
                    <a:extLst>
                      <a:ext uri="{0D108BD9-81ED-4DB2-BD59-A6C34878D82A}">
                        <a16:rowId xmlns:a16="http://schemas.microsoft.com/office/drawing/2014/main" val="1152214595"/>
                      </a:ext>
                    </a:extLst>
                  </a:tr>
                  <a:tr h="336908">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𝐹𝑟𝑒𝑠h𝑛𝑒</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ss</m:t>
                                    </m:r>
                                  </m:e>
                                  <m:sub>
                                    <m:r>
                                      <a:rPr lang="en-US" b="0" i="0" smtClean="0">
                                        <a:latin typeface="Cambria Math" panose="02040503050406030204" pitchFamily="18" charset="0"/>
                                      </a:rPr>
                                      <m:t>1</m:t>
                                    </m:r>
                                  </m:sub>
                                </m:sSub>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𝐹𝑟𝑒𝑠h𝑛𝑒</m:t>
                                </m:r>
                                <m:sSub>
                                  <m:sSubPr>
                                    <m:ctrlPr>
                                      <a:rPr lang="en-US" b="0" i="1" smtClean="0">
                                        <a:latin typeface="Cambria Math" panose="02040503050406030204" pitchFamily="18" charset="0"/>
                                      </a:rPr>
                                    </m:ctrlPr>
                                  </m:sSubPr>
                                  <m:e>
                                    <m:r>
                                      <a:rPr lang="en-US" b="0" smtClean="0">
                                        <a:latin typeface="Cambria Math" panose="02040503050406030204" pitchFamily="18" charset="0"/>
                                      </a:rPr>
                                      <m:t>𝑠</m:t>
                                    </m:r>
                                    <m:r>
                                      <a:rPr lang="en-US" b="0" i="1" smtClean="0">
                                        <a:latin typeface="Cambria Math" panose="02040503050406030204" pitchFamily="18" charset="0"/>
                                      </a:rPr>
                                      <m:t>𝑠</m:t>
                                    </m:r>
                                  </m:e>
                                  <m:sub>
                                    <m:r>
                                      <a:rPr lang="en-US" b="0" smtClean="0">
                                        <a:latin typeface="Cambria Math" panose="02040503050406030204" pitchFamily="18" charset="0"/>
                                      </a:rPr>
                                      <m:t>𝑀</m:t>
                                    </m:r>
                                  </m:sub>
                                </m:sSub>
                              </m:oMath>
                            </m:oMathPara>
                          </a14:m>
                          <a:endParaRPr lang="en-IN" b="0" dirty="0"/>
                        </a:p>
                      </a:txBody>
                      <a:tcPr/>
                    </a:tc>
                    <a:extLst>
                      <a:ext uri="{0D108BD9-81ED-4DB2-BD59-A6C34878D82A}">
                        <a16:rowId xmlns:a16="http://schemas.microsoft.com/office/drawing/2014/main" val="2134357264"/>
                      </a:ext>
                    </a:extLst>
                  </a:tr>
                  <a:tr h="336908">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𝐻𝑖𝑡𝑟𝑎𝑡</m:t>
                                </m:r>
                                <m:sSub>
                                  <m:sSubPr>
                                    <m:ctrlPr>
                                      <a:rPr lang="en-US" b="0" i="1" smtClean="0">
                                        <a:latin typeface="Cambria Math" panose="02040503050406030204" pitchFamily="18" charset="0"/>
                                      </a:rPr>
                                    </m:ctrlPr>
                                  </m:sSubPr>
                                  <m:e>
                                    <m:r>
                                      <a:rPr lang="en-US" b="0" smtClean="0">
                                        <a:latin typeface="Cambria Math" panose="02040503050406030204" pitchFamily="18" charset="0"/>
                                      </a:rPr>
                                      <m:t>𝑒</m:t>
                                    </m:r>
                                  </m:e>
                                  <m:sub>
                                    <m:r>
                                      <a:rPr lang="en-US" b="0" smtClean="0">
                                        <a:latin typeface="Cambria Math" panose="02040503050406030204" pitchFamily="18" charset="0"/>
                                      </a:rPr>
                                      <m:t>1</m:t>
                                    </m:r>
                                  </m:sub>
                                </m:sSub>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𝐻𝑖𝑡𝑟𝑎𝑡</m:t>
                                </m:r>
                                <m:sSub>
                                  <m:sSubPr>
                                    <m:ctrlPr>
                                      <a:rPr lang="en-US" b="0" i="1" smtClean="0">
                                        <a:latin typeface="Cambria Math" panose="02040503050406030204" pitchFamily="18" charset="0"/>
                                      </a:rPr>
                                    </m:ctrlPr>
                                  </m:sSubPr>
                                  <m:e>
                                    <m:r>
                                      <a:rPr lang="en-US" b="0" smtClean="0">
                                        <a:latin typeface="Cambria Math" panose="02040503050406030204" pitchFamily="18" charset="0"/>
                                      </a:rPr>
                                      <m:t>𝑒</m:t>
                                    </m:r>
                                  </m:e>
                                  <m:sub>
                                    <m:r>
                                      <a:rPr lang="en-US" b="0" smtClean="0">
                                        <a:latin typeface="Cambria Math" panose="02040503050406030204" pitchFamily="18" charset="0"/>
                                      </a:rPr>
                                      <m:t>𝑀</m:t>
                                    </m:r>
                                  </m:sub>
                                </m:sSub>
                              </m:oMath>
                            </m:oMathPara>
                          </a14:m>
                          <a:endParaRPr lang="en-IN" b="0" dirty="0"/>
                        </a:p>
                      </a:txBody>
                      <a:tcPr/>
                    </a:tc>
                    <a:extLst>
                      <a:ext uri="{0D108BD9-81ED-4DB2-BD59-A6C34878D82A}">
                        <a16:rowId xmlns:a16="http://schemas.microsoft.com/office/drawing/2014/main" val="1401124323"/>
                      </a:ext>
                    </a:extLst>
                  </a:tr>
                  <a:tr h="336908">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𝑈𝑡𝑖𝑙𝑖𝑡</m:t>
                                </m:r>
                                <m:sSub>
                                  <m:sSubPr>
                                    <m:ctrlPr>
                                      <a:rPr lang="en-US" b="0" i="1" smtClean="0">
                                        <a:latin typeface="Cambria Math" panose="02040503050406030204" pitchFamily="18" charset="0"/>
                                      </a:rPr>
                                    </m:ctrlPr>
                                  </m:sSubPr>
                                  <m:e>
                                    <m:r>
                                      <a:rPr lang="en-US" b="0" smtClean="0">
                                        <a:latin typeface="Cambria Math" panose="02040503050406030204" pitchFamily="18" charset="0"/>
                                      </a:rPr>
                                      <m:t>𝑦</m:t>
                                    </m:r>
                                  </m:e>
                                  <m:sub>
                                    <m:r>
                                      <a:rPr lang="en-US" b="0" smtClean="0">
                                        <a:latin typeface="Cambria Math" panose="02040503050406030204" pitchFamily="18" charset="0"/>
                                      </a:rPr>
                                      <m:t>1</m:t>
                                    </m:r>
                                  </m:sub>
                                </m:sSub>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𝑈𝑡𝑖𝑙𝑖𝑡</m:t>
                                </m:r>
                                <m:sSub>
                                  <m:sSubPr>
                                    <m:ctrlPr>
                                      <a:rPr lang="en-US" b="0" i="1" smtClean="0">
                                        <a:latin typeface="Cambria Math" panose="02040503050406030204" pitchFamily="18" charset="0"/>
                                      </a:rPr>
                                    </m:ctrlPr>
                                  </m:sSubPr>
                                  <m:e>
                                    <m:r>
                                      <a:rPr lang="en-US" b="0" smtClean="0">
                                        <a:latin typeface="Cambria Math" panose="02040503050406030204" pitchFamily="18" charset="0"/>
                                      </a:rPr>
                                      <m:t>𝑦</m:t>
                                    </m:r>
                                  </m:e>
                                  <m:sub>
                                    <m:r>
                                      <a:rPr lang="en-US" b="0" smtClean="0">
                                        <a:latin typeface="Cambria Math" panose="02040503050406030204" pitchFamily="18" charset="0"/>
                                      </a:rPr>
                                      <m:t>𝑀</m:t>
                                    </m:r>
                                    <m:r>
                                      <a:rPr lang="en-US" b="0" smtClean="0">
                                        <a:latin typeface="Cambria Math" panose="02040503050406030204" pitchFamily="18" charset="0"/>
                                      </a:rPr>
                                      <m:t> </m:t>
                                    </m:r>
                                  </m:sub>
                                </m:sSub>
                              </m:oMath>
                            </m:oMathPara>
                          </a14:m>
                          <a:endParaRPr lang="en-IN" b="0" dirty="0"/>
                        </a:p>
                      </a:txBody>
                      <a:tcPr/>
                    </a:tc>
                    <a:extLst>
                      <a:ext uri="{0D108BD9-81ED-4DB2-BD59-A6C34878D82A}">
                        <a16:rowId xmlns:a16="http://schemas.microsoft.com/office/drawing/2014/main" val="3171085142"/>
                      </a:ext>
                    </a:extLst>
                  </a:tr>
                  <a:tr h="336908">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𝑠𝑖𝑧</m:t>
                                </m:r>
                                <m:sSub>
                                  <m:sSubPr>
                                    <m:ctrlPr>
                                      <a:rPr lang="en-US" b="0" i="1" smtClean="0">
                                        <a:latin typeface="Cambria Math" panose="02040503050406030204" pitchFamily="18" charset="0"/>
                                      </a:rPr>
                                    </m:ctrlPr>
                                  </m:sSubPr>
                                  <m:e>
                                    <m:r>
                                      <a:rPr lang="en-US" b="0" smtClean="0">
                                        <a:latin typeface="Cambria Math" panose="02040503050406030204" pitchFamily="18" charset="0"/>
                                      </a:rPr>
                                      <m:t>𝑒</m:t>
                                    </m:r>
                                  </m:e>
                                  <m:sub>
                                    <m:r>
                                      <a:rPr lang="en-US" b="0" smtClean="0">
                                        <a:latin typeface="Cambria Math" panose="02040503050406030204" pitchFamily="18" charset="0"/>
                                      </a:rPr>
                                      <m:t>1</m:t>
                                    </m:r>
                                  </m:sub>
                                </m:sSub>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𝑠𝑖𝑧</m:t>
                                </m:r>
                                <m:sSub>
                                  <m:sSubPr>
                                    <m:ctrlPr>
                                      <a:rPr lang="en-US" b="0" i="1" smtClean="0">
                                        <a:latin typeface="Cambria Math" panose="02040503050406030204" pitchFamily="18" charset="0"/>
                                      </a:rPr>
                                    </m:ctrlPr>
                                  </m:sSubPr>
                                  <m:e>
                                    <m:r>
                                      <a:rPr lang="en-US" b="0" smtClean="0">
                                        <a:latin typeface="Cambria Math" panose="02040503050406030204" pitchFamily="18" charset="0"/>
                                      </a:rPr>
                                      <m:t>𝑒</m:t>
                                    </m:r>
                                  </m:e>
                                  <m:sub>
                                    <m:r>
                                      <a:rPr lang="en-US" b="0" smtClean="0">
                                        <a:latin typeface="Cambria Math" panose="02040503050406030204" pitchFamily="18" charset="0"/>
                                      </a:rPr>
                                      <m:t>𝑀</m:t>
                                    </m:r>
                                  </m:sub>
                                </m:sSub>
                              </m:oMath>
                            </m:oMathPara>
                          </a14:m>
                          <a:endParaRPr lang="en-IN" b="0" dirty="0"/>
                        </a:p>
                      </a:txBody>
                      <a:tcPr/>
                    </a:tc>
                    <a:extLst>
                      <a:ext uri="{0D108BD9-81ED-4DB2-BD59-A6C34878D82A}">
                        <a16:rowId xmlns:a16="http://schemas.microsoft.com/office/drawing/2014/main" val="290593918"/>
                      </a:ext>
                    </a:extLst>
                  </a:tr>
                </a:tbl>
              </a:graphicData>
            </a:graphic>
          </p:graphicFrame>
        </mc:Choice>
        <mc:Fallback xmlns="">
          <p:graphicFrame>
            <p:nvGraphicFramePr>
              <p:cNvPr id="23" name="Table 23">
                <a:extLst>
                  <a:ext uri="{FF2B5EF4-FFF2-40B4-BE49-F238E27FC236}">
                    <a16:creationId xmlns:a16="http://schemas.microsoft.com/office/drawing/2014/main" id="{2EB4DAF6-4C45-F4DB-FF78-C40B9E237BE5}"/>
                  </a:ext>
                </a:extLst>
              </p:cNvPr>
              <p:cNvGraphicFramePr>
                <a:graphicFrameLocks noGrp="1"/>
              </p:cNvGraphicFramePr>
              <p:nvPr>
                <p:extLst>
                  <p:ext uri="{D42A27DB-BD31-4B8C-83A1-F6EECF244321}">
                    <p14:modId xmlns:p14="http://schemas.microsoft.com/office/powerpoint/2010/main" val="3150008031"/>
                  </p:ext>
                </p:extLst>
              </p:nvPr>
            </p:nvGraphicFramePr>
            <p:xfrm>
              <a:off x="4413430" y="2683110"/>
              <a:ext cx="5240513" cy="1828800"/>
            </p:xfrm>
            <a:graphic>
              <a:graphicData uri="http://schemas.openxmlformats.org/drawingml/2006/table">
                <a:tbl>
                  <a:tblPr firstRow="1" bandRow="1">
                    <a:tableStyleId>{2D5ABB26-0587-4C30-8999-92F81FD0307C}</a:tableStyleId>
                  </a:tblPr>
                  <a:tblGrid>
                    <a:gridCol w="1235908">
                      <a:extLst>
                        <a:ext uri="{9D8B030D-6E8A-4147-A177-3AD203B41FA5}">
                          <a16:colId xmlns:a16="http://schemas.microsoft.com/office/drawing/2014/main" val="3640350371"/>
                        </a:ext>
                      </a:extLst>
                    </a:gridCol>
                    <a:gridCol w="1235908">
                      <a:extLst>
                        <a:ext uri="{9D8B030D-6E8A-4147-A177-3AD203B41FA5}">
                          <a16:colId xmlns:a16="http://schemas.microsoft.com/office/drawing/2014/main" val="4094180631"/>
                        </a:ext>
                      </a:extLst>
                    </a:gridCol>
                    <a:gridCol w="1153257">
                      <a:extLst>
                        <a:ext uri="{9D8B030D-6E8A-4147-A177-3AD203B41FA5}">
                          <a16:colId xmlns:a16="http://schemas.microsoft.com/office/drawing/2014/main" val="2314307487"/>
                        </a:ext>
                      </a:extLst>
                    </a:gridCol>
                    <a:gridCol w="1615440">
                      <a:extLst>
                        <a:ext uri="{9D8B030D-6E8A-4147-A177-3AD203B41FA5}">
                          <a16:colId xmlns:a16="http://schemas.microsoft.com/office/drawing/2014/main" val="1833477040"/>
                        </a:ext>
                      </a:extLst>
                    </a:gridCol>
                  </a:tblGrid>
                  <a:tr h="365760">
                    <a:tc>
                      <a:txBody>
                        <a:bodyPr/>
                        <a:lstStyle/>
                        <a:p>
                          <a:endParaRPr lang="en-US"/>
                        </a:p>
                      </a:txBody>
                      <a:tcPr>
                        <a:blipFill>
                          <a:blip r:embed="rId3"/>
                          <a:stretch>
                            <a:fillRect r="-324138" b="-401667"/>
                          </a:stretch>
                        </a:blipFill>
                      </a:tcPr>
                    </a:tc>
                    <a:tc>
                      <a:txBody>
                        <a:bodyPr/>
                        <a:lstStyle/>
                        <a:p>
                          <a:endParaRPr lang="en-US"/>
                        </a:p>
                      </a:txBody>
                      <a:tcPr>
                        <a:blipFill>
                          <a:blip r:embed="rId3"/>
                          <a:stretch>
                            <a:fillRect l="-100000" r="-224138" b="-401667"/>
                          </a:stretch>
                        </a:blipFill>
                      </a:tcPr>
                    </a:tc>
                    <a:tc>
                      <a:txBody>
                        <a:bodyPr/>
                        <a:lstStyle/>
                        <a:p>
                          <a:endParaRPr lang="en-US"/>
                        </a:p>
                      </a:txBody>
                      <a:tcPr>
                        <a:blipFill>
                          <a:blip r:embed="rId3"/>
                          <a:stretch>
                            <a:fillRect l="-213684" r="-139474" b="-401667"/>
                          </a:stretch>
                        </a:blipFill>
                      </a:tcPr>
                    </a:tc>
                    <a:tc>
                      <a:txBody>
                        <a:bodyPr/>
                        <a:lstStyle/>
                        <a:p>
                          <a:endParaRPr lang="en-US"/>
                        </a:p>
                      </a:txBody>
                      <a:tcPr>
                        <a:blipFill>
                          <a:blip r:embed="rId3"/>
                          <a:stretch>
                            <a:fillRect l="-224906" b="-401667"/>
                          </a:stretch>
                        </a:blipFill>
                      </a:tcPr>
                    </a:tc>
                    <a:extLst>
                      <a:ext uri="{0D108BD9-81ED-4DB2-BD59-A6C34878D82A}">
                        <a16:rowId xmlns:a16="http://schemas.microsoft.com/office/drawing/2014/main" val="1152214595"/>
                      </a:ext>
                    </a:extLst>
                  </a:tr>
                  <a:tr h="365760">
                    <a:tc>
                      <a:txBody>
                        <a:bodyPr/>
                        <a:lstStyle/>
                        <a:p>
                          <a:endParaRPr lang="en-US"/>
                        </a:p>
                      </a:txBody>
                      <a:tcPr>
                        <a:blipFill>
                          <a:blip r:embed="rId3"/>
                          <a:stretch>
                            <a:fillRect t="-100000" r="-324138" b="-301667"/>
                          </a:stretch>
                        </a:blipFill>
                      </a:tcPr>
                    </a:tc>
                    <a:tc>
                      <a:txBody>
                        <a:bodyPr/>
                        <a:lstStyle/>
                        <a:p>
                          <a:endParaRPr lang="en-US"/>
                        </a:p>
                      </a:txBody>
                      <a:tcPr>
                        <a:blipFill>
                          <a:blip r:embed="rId3"/>
                          <a:stretch>
                            <a:fillRect l="-100000" t="-100000" r="-224138" b="-301667"/>
                          </a:stretch>
                        </a:blipFill>
                      </a:tcPr>
                    </a:tc>
                    <a:tc>
                      <a:txBody>
                        <a:bodyPr/>
                        <a:lstStyle/>
                        <a:p>
                          <a:endParaRPr lang="en-US"/>
                        </a:p>
                      </a:txBody>
                      <a:tcPr>
                        <a:blipFill>
                          <a:blip r:embed="rId3"/>
                          <a:stretch>
                            <a:fillRect l="-213684" t="-100000" r="-139474" b="-301667"/>
                          </a:stretch>
                        </a:blipFill>
                      </a:tcPr>
                    </a:tc>
                    <a:tc>
                      <a:txBody>
                        <a:bodyPr/>
                        <a:lstStyle/>
                        <a:p>
                          <a:endParaRPr lang="en-US"/>
                        </a:p>
                      </a:txBody>
                      <a:tcPr>
                        <a:blipFill>
                          <a:blip r:embed="rId3"/>
                          <a:stretch>
                            <a:fillRect l="-224906" t="-100000" b="-301667"/>
                          </a:stretch>
                        </a:blipFill>
                      </a:tcPr>
                    </a:tc>
                    <a:extLst>
                      <a:ext uri="{0D108BD9-81ED-4DB2-BD59-A6C34878D82A}">
                        <a16:rowId xmlns:a16="http://schemas.microsoft.com/office/drawing/2014/main" val="2134357264"/>
                      </a:ext>
                    </a:extLst>
                  </a:tr>
                  <a:tr h="365760">
                    <a:tc>
                      <a:txBody>
                        <a:bodyPr/>
                        <a:lstStyle/>
                        <a:p>
                          <a:endParaRPr lang="en-US"/>
                        </a:p>
                      </a:txBody>
                      <a:tcPr>
                        <a:blipFill>
                          <a:blip r:embed="rId3"/>
                          <a:stretch>
                            <a:fillRect t="-196721" r="-324138" b="-196721"/>
                          </a:stretch>
                        </a:blipFill>
                      </a:tcPr>
                    </a:tc>
                    <a:tc>
                      <a:txBody>
                        <a:bodyPr/>
                        <a:lstStyle/>
                        <a:p>
                          <a:endParaRPr lang="en-US"/>
                        </a:p>
                      </a:txBody>
                      <a:tcPr>
                        <a:blipFill>
                          <a:blip r:embed="rId3"/>
                          <a:stretch>
                            <a:fillRect l="-100000" t="-196721" r="-224138" b="-196721"/>
                          </a:stretch>
                        </a:blipFill>
                      </a:tcPr>
                    </a:tc>
                    <a:tc>
                      <a:txBody>
                        <a:bodyPr/>
                        <a:lstStyle/>
                        <a:p>
                          <a:endParaRPr lang="en-US"/>
                        </a:p>
                      </a:txBody>
                      <a:tcPr>
                        <a:blipFill>
                          <a:blip r:embed="rId3"/>
                          <a:stretch>
                            <a:fillRect l="-213684" t="-196721" r="-139474" b="-196721"/>
                          </a:stretch>
                        </a:blipFill>
                      </a:tcPr>
                    </a:tc>
                    <a:tc>
                      <a:txBody>
                        <a:bodyPr/>
                        <a:lstStyle/>
                        <a:p>
                          <a:endParaRPr lang="en-US"/>
                        </a:p>
                      </a:txBody>
                      <a:tcPr>
                        <a:blipFill>
                          <a:blip r:embed="rId3"/>
                          <a:stretch>
                            <a:fillRect l="-224906" t="-196721" b="-196721"/>
                          </a:stretch>
                        </a:blipFill>
                      </a:tcPr>
                    </a:tc>
                    <a:extLst>
                      <a:ext uri="{0D108BD9-81ED-4DB2-BD59-A6C34878D82A}">
                        <a16:rowId xmlns:a16="http://schemas.microsoft.com/office/drawing/2014/main" val="1401124323"/>
                      </a:ext>
                    </a:extLst>
                  </a:tr>
                  <a:tr h="365760">
                    <a:tc>
                      <a:txBody>
                        <a:bodyPr/>
                        <a:lstStyle/>
                        <a:p>
                          <a:endParaRPr lang="en-US"/>
                        </a:p>
                      </a:txBody>
                      <a:tcPr>
                        <a:blipFill>
                          <a:blip r:embed="rId3"/>
                          <a:stretch>
                            <a:fillRect t="-301667" r="-324138" b="-100000"/>
                          </a:stretch>
                        </a:blipFill>
                      </a:tcPr>
                    </a:tc>
                    <a:tc>
                      <a:txBody>
                        <a:bodyPr/>
                        <a:lstStyle/>
                        <a:p>
                          <a:endParaRPr lang="en-US"/>
                        </a:p>
                      </a:txBody>
                      <a:tcPr>
                        <a:blipFill>
                          <a:blip r:embed="rId3"/>
                          <a:stretch>
                            <a:fillRect l="-100000" t="-301667" r="-224138" b="-100000"/>
                          </a:stretch>
                        </a:blipFill>
                      </a:tcPr>
                    </a:tc>
                    <a:tc>
                      <a:txBody>
                        <a:bodyPr/>
                        <a:lstStyle/>
                        <a:p>
                          <a:endParaRPr lang="en-US"/>
                        </a:p>
                      </a:txBody>
                      <a:tcPr>
                        <a:blipFill>
                          <a:blip r:embed="rId3"/>
                          <a:stretch>
                            <a:fillRect l="-213684" t="-301667" r="-139474" b="-100000"/>
                          </a:stretch>
                        </a:blipFill>
                      </a:tcPr>
                    </a:tc>
                    <a:tc>
                      <a:txBody>
                        <a:bodyPr/>
                        <a:lstStyle/>
                        <a:p>
                          <a:endParaRPr lang="en-US"/>
                        </a:p>
                      </a:txBody>
                      <a:tcPr>
                        <a:blipFill>
                          <a:blip r:embed="rId3"/>
                          <a:stretch>
                            <a:fillRect l="-224906" t="-301667" b="-100000"/>
                          </a:stretch>
                        </a:blipFill>
                      </a:tcPr>
                    </a:tc>
                    <a:extLst>
                      <a:ext uri="{0D108BD9-81ED-4DB2-BD59-A6C34878D82A}">
                        <a16:rowId xmlns:a16="http://schemas.microsoft.com/office/drawing/2014/main" val="3171085142"/>
                      </a:ext>
                    </a:extLst>
                  </a:tr>
                  <a:tr h="365760">
                    <a:tc>
                      <a:txBody>
                        <a:bodyPr/>
                        <a:lstStyle/>
                        <a:p>
                          <a:endParaRPr lang="en-US"/>
                        </a:p>
                      </a:txBody>
                      <a:tcPr>
                        <a:blipFill>
                          <a:blip r:embed="rId3"/>
                          <a:stretch>
                            <a:fillRect t="-401667" r="-324138"/>
                          </a:stretch>
                        </a:blipFill>
                      </a:tcPr>
                    </a:tc>
                    <a:tc>
                      <a:txBody>
                        <a:bodyPr/>
                        <a:lstStyle/>
                        <a:p>
                          <a:endParaRPr lang="en-US"/>
                        </a:p>
                      </a:txBody>
                      <a:tcPr>
                        <a:blipFill>
                          <a:blip r:embed="rId3"/>
                          <a:stretch>
                            <a:fillRect l="-100000" t="-401667" r="-224138"/>
                          </a:stretch>
                        </a:blipFill>
                      </a:tcPr>
                    </a:tc>
                    <a:tc>
                      <a:txBody>
                        <a:bodyPr/>
                        <a:lstStyle/>
                        <a:p>
                          <a:endParaRPr lang="en-US"/>
                        </a:p>
                      </a:txBody>
                      <a:tcPr>
                        <a:blipFill>
                          <a:blip r:embed="rId3"/>
                          <a:stretch>
                            <a:fillRect l="-213684" t="-401667" r="-139474"/>
                          </a:stretch>
                        </a:blipFill>
                      </a:tcPr>
                    </a:tc>
                    <a:tc>
                      <a:txBody>
                        <a:bodyPr/>
                        <a:lstStyle/>
                        <a:p>
                          <a:endParaRPr lang="en-US"/>
                        </a:p>
                      </a:txBody>
                      <a:tcPr>
                        <a:blipFill>
                          <a:blip r:embed="rId3"/>
                          <a:stretch>
                            <a:fillRect l="-224906" t="-401667"/>
                          </a:stretch>
                        </a:blipFill>
                      </a:tcPr>
                    </a:tc>
                    <a:extLst>
                      <a:ext uri="{0D108BD9-81ED-4DB2-BD59-A6C34878D82A}">
                        <a16:rowId xmlns:a16="http://schemas.microsoft.com/office/drawing/2014/main" val="290593918"/>
                      </a:ext>
                    </a:extLst>
                  </a:tr>
                </a:tbl>
              </a:graphicData>
            </a:graphic>
          </p:graphicFrame>
        </mc:Fallback>
      </mc:AlternateContent>
      <p:sp>
        <p:nvSpPr>
          <p:cNvPr id="26" name="Left Bracket 25">
            <a:extLst>
              <a:ext uri="{FF2B5EF4-FFF2-40B4-BE49-F238E27FC236}">
                <a16:creationId xmlns:a16="http://schemas.microsoft.com/office/drawing/2014/main" id="{055C0351-A43C-77F4-D1D2-7A35FC53C7C3}"/>
              </a:ext>
            </a:extLst>
          </p:cNvPr>
          <p:cNvSpPr/>
          <p:nvPr/>
        </p:nvSpPr>
        <p:spPr>
          <a:xfrm>
            <a:off x="4114801" y="2756884"/>
            <a:ext cx="399495" cy="1828800"/>
          </a:xfrm>
          <a:prstGeom prst="leftBracket">
            <a:avLst/>
          </a:prstGeom>
          <a:solidFill>
            <a:schemeClr val="bg1"/>
          </a:solid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IN" b="1" dirty="0"/>
          </a:p>
        </p:txBody>
      </p:sp>
      <p:sp>
        <p:nvSpPr>
          <p:cNvPr id="27" name="Left Bracket 26">
            <a:extLst>
              <a:ext uri="{FF2B5EF4-FFF2-40B4-BE49-F238E27FC236}">
                <a16:creationId xmlns:a16="http://schemas.microsoft.com/office/drawing/2014/main" id="{A2F6CACA-EE65-61F5-D8F2-498692546AE5}"/>
              </a:ext>
            </a:extLst>
          </p:cNvPr>
          <p:cNvSpPr/>
          <p:nvPr/>
        </p:nvSpPr>
        <p:spPr>
          <a:xfrm rot="10800000">
            <a:off x="9430027" y="2676452"/>
            <a:ext cx="399495" cy="1828800"/>
          </a:xfrm>
          <a:prstGeom prst="leftBracket">
            <a:avLst/>
          </a:prstGeom>
          <a:solidFill>
            <a:schemeClr val="bg1"/>
          </a:solid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IN" b="1"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64BB64D-506E-055E-F746-D9F4DB510788}"/>
                  </a:ext>
                </a:extLst>
              </p:cNvPr>
              <p:cNvSpPr txBox="1"/>
              <p:nvPr/>
            </p:nvSpPr>
            <p:spPr>
              <a:xfrm>
                <a:off x="2409157" y="3532784"/>
                <a:ext cx="15243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𝑀𝑒𝑚𝑆𝑡𝑎𝑡𝑢𝑠</m:t>
                      </m:r>
                      <m:r>
                        <a:rPr lang="en-US" b="0" i="1" smtClean="0">
                          <a:latin typeface="Cambria Math" panose="02040503050406030204" pitchFamily="18" charset="0"/>
                        </a:rPr>
                        <m:t>= </m:t>
                      </m:r>
                    </m:oMath>
                  </m:oMathPara>
                </a14:m>
                <a:endParaRPr lang="en-IN" dirty="0"/>
              </a:p>
            </p:txBody>
          </p:sp>
        </mc:Choice>
        <mc:Fallback xmlns="">
          <p:sp>
            <p:nvSpPr>
              <p:cNvPr id="28" name="TextBox 27">
                <a:extLst>
                  <a:ext uri="{FF2B5EF4-FFF2-40B4-BE49-F238E27FC236}">
                    <a16:creationId xmlns:a16="http://schemas.microsoft.com/office/drawing/2014/main" id="{764BB64D-506E-055E-F746-D9F4DB510788}"/>
                  </a:ext>
                </a:extLst>
              </p:cNvPr>
              <p:cNvSpPr txBox="1">
                <a:spLocks noRot="1" noChangeAspect="1" noMove="1" noResize="1" noEditPoints="1" noAdjustHandles="1" noChangeArrowheads="1" noChangeShapeType="1" noTextEdit="1"/>
              </p:cNvSpPr>
              <p:nvPr/>
            </p:nvSpPr>
            <p:spPr>
              <a:xfrm>
                <a:off x="2409157" y="3532784"/>
                <a:ext cx="1524392" cy="276999"/>
              </a:xfrm>
              <a:prstGeom prst="rect">
                <a:avLst/>
              </a:prstGeom>
              <a:blipFill>
                <a:blip r:embed="rId4"/>
                <a:stretch>
                  <a:fillRect l="-3200"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EEDFCFB-1FA3-A1F1-D950-BCEA93C5BAB9}"/>
                  </a:ext>
                </a:extLst>
              </p:cNvPr>
              <p:cNvSpPr txBox="1"/>
              <p:nvPr/>
            </p:nvSpPr>
            <p:spPr>
              <a:xfrm>
                <a:off x="1571347" y="5157654"/>
                <a:ext cx="8664605" cy="646331"/>
              </a:xfrm>
              <a:prstGeom prst="rect">
                <a:avLst/>
              </a:prstGeom>
              <a:noFill/>
            </p:spPr>
            <p:txBody>
              <a:bodyPr wrap="square" rtlCol="0">
                <a:spAutoFit/>
              </a:bodyPr>
              <a:lstStyle/>
              <a:p>
                <a:r>
                  <a:rPr lang="en-US" dirty="0"/>
                  <a:t>The requested file, its lifetime and its size are also made part of the observation by putting them in a single variable </a:t>
                </a:r>
                <a14:m>
                  <m:oMath xmlns:m="http://schemas.openxmlformats.org/officeDocument/2006/math">
                    <m:r>
                      <a:rPr lang="en-US" b="0" i="1" smtClean="0">
                        <a:latin typeface="Cambria Math" panose="02040503050406030204" pitchFamily="18" charset="0"/>
                      </a:rPr>
                      <m:t>𝑅𝑒𝑞𝑉𝑎𝑟</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𝑖𝑑</m:t>
                        </m:r>
                        <m:r>
                          <a:rPr lang="en-US" b="0" i="1" smtClean="0">
                            <a:latin typeface="Cambria Math" panose="02040503050406030204" pitchFamily="18" charset="0"/>
                          </a:rPr>
                          <m:t>, </m:t>
                        </m:r>
                        <m:r>
                          <a:rPr lang="en-US" b="0" i="1" smtClean="0">
                            <a:latin typeface="Cambria Math" panose="02040503050406030204" pitchFamily="18" charset="0"/>
                          </a:rPr>
                          <m:t>𝑙𝑖𝑓𝑒𝑡𝑖𝑚𝑒</m:t>
                        </m:r>
                        <m:r>
                          <a:rPr lang="en-US" b="0" i="1" smtClean="0">
                            <a:latin typeface="Cambria Math" panose="02040503050406030204" pitchFamily="18" charset="0"/>
                          </a:rPr>
                          <m:t>, </m:t>
                        </m:r>
                        <m:r>
                          <a:rPr lang="en-US" b="0" i="1" smtClean="0">
                            <a:latin typeface="Cambria Math" panose="02040503050406030204" pitchFamily="18" charset="0"/>
                          </a:rPr>
                          <m:t>𝑠𝑖𝑧𝑒</m:t>
                        </m:r>
                      </m:e>
                    </m:d>
                  </m:oMath>
                </a14:m>
                <a:r>
                  <a:rPr lang="en-IN" dirty="0"/>
                  <a:t>  </a:t>
                </a:r>
              </a:p>
            </p:txBody>
          </p:sp>
        </mc:Choice>
        <mc:Fallback xmlns="">
          <p:sp>
            <p:nvSpPr>
              <p:cNvPr id="29" name="TextBox 28">
                <a:extLst>
                  <a:ext uri="{FF2B5EF4-FFF2-40B4-BE49-F238E27FC236}">
                    <a16:creationId xmlns:a16="http://schemas.microsoft.com/office/drawing/2014/main" id="{9EEDFCFB-1FA3-A1F1-D950-BCEA93C5BAB9}"/>
                  </a:ext>
                </a:extLst>
              </p:cNvPr>
              <p:cNvSpPr txBox="1">
                <a:spLocks noRot="1" noChangeAspect="1" noMove="1" noResize="1" noEditPoints="1" noAdjustHandles="1" noChangeArrowheads="1" noChangeShapeType="1" noTextEdit="1"/>
              </p:cNvSpPr>
              <p:nvPr/>
            </p:nvSpPr>
            <p:spPr>
              <a:xfrm>
                <a:off x="1571347" y="5157654"/>
                <a:ext cx="8664605" cy="646331"/>
              </a:xfrm>
              <a:prstGeom prst="rect">
                <a:avLst/>
              </a:prstGeom>
              <a:blipFill>
                <a:blip r:embed="rId5"/>
                <a:stretch>
                  <a:fillRect l="-633" t="-4717" r="-141" b="-14151"/>
                </a:stretch>
              </a:blipFill>
            </p:spPr>
            <p:txBody>
              <a:bodyPr/>
              <a:lstStyle/>
              <a:p>
                <a:r>
                  <a:rPr lang="en-IN">
                    <a:noFill/>
                  </a:rPr>
                  <a:t> </a:t>
                </a:r>
              </a:p>
            </p:txBody>
          </p:sp>
        </mc:Fallback>
      </mc:AlternateContent>
      <p:sp>
        <p:nvSpPr>
          <p:cNvPr id="30" name="Rectangle: Rounded Corners 29">
            <a:extLst>
              <a:ext uri="{FF2B5EF4-FFF2-40B4-BE49-F238E27FC236}">
                <a16:creationId xmlns:a16="http://schemas.microsoft.com/office/drawing/2014/main" id="{52547EFA-DE68-F815-DFD6-6580E0A68AD3}"/>
              </a:ext>
            </a:extLst>
          </p:cNvPr>
          <p:cNvSpPr/>
          <p:nvPr/>
        </p:nvSpPr>
        <p:spPr>
          <a:xfrm>
            <a:off x="4514296" y="761930"/>
            <a:ext cx="2210540" cy="82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STATES</a:t>
            </a:r>
            <a:endParaRPr lang="en-IN" dirty="0"/>
          </a:p>
        </p:txBody>
      </p:sp>
    </p:spTree>
    <p:extLst>
      <p:ext uri="{BB962C8B-B14F-4D97-AF65-F5344CB8AC3E}">
        <p14:creationId xmlns:p14="http://schemas.microsoft.com/office/powerpoint/2010/main" val="413573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1667</TotalTime>
  <Words>866</Words>
  <Application>Microsoft Office PowerPoint</Application>
  <PresentationFormat>Widescreen</PresentationFormat>
  <Paragraphs>122</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Retrospect</vt:lpstr>
      <vt:lpstr>Smart Caching Strategy for IoT Networks using Deep Reinforcement Learning</vt:lpstr>
      <vt:lpstr>INTRODUCTION</vt:lpstr>
      <vt:lpstr>Problem Statement</vt:lpstr>
      <vt:lpstr>Utility of a file</vt:lpstr>
      <vt:lpstr>Contd. </vt:lpstr>
      <vt:lpstr>Limitation of existing work</vt:lpstr>
      <vt:lpstr>System Model</vt:lpstr>
      <vt:lpstr>Reinforcement Learning</vt:lpstr>
      <vt:lpstr>PowerPoint Presentation</vt:lpstr>
      <vt:lpstr>PowerPoint Presentation</vt:lpstr>
      <vt:lpstr>PowerPoint Presentation</vt:lpstr>
      <vt:lpstr>PowerPoint Presentation</vt:lpstr>
      <vt:lpstr>PowerPoint Presentation</vt:lpstr>
      <vt:lpstr>Evaluation Metrics</vt:lpstr>
      <vt:lpstr>Results and Discussion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Caching Strategy for IoT Networks using Deep Reinforcement Learning</dc:title>
  <dc:creator>aakkash agarwal</dc:creator>
  <cp:lastModifiedBy>aakkash agarwal</cp:lastModifiedBy>
  <cp:revision>6</cp:revision>
  <dcterms:created xsi:type="dcterms:W3CDTF">2022-08-09T20:23:11Z</dcterms:created>
  <dcterms:modified xsi:type="dcterms:W3CDTF">2022-08-29T15:51:55Z</dcterms:modified>
</cp:coreProperties>
</file>