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 varScale="1">
        <p:scale>
          <a:sx n="74" d="100"/>
          <a:sy n="74" d="100"/>
        </p:scale>
        <p:origin x="13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DF4E3-CF6A-4BA8-8159-E5A082B3FF80}" type="doc">
      <dgm:prSet loTypeId="urn:microsoft.com/office/officeart/2018/2/layout/Icon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50616F-8458-479F-8D5A-2C45B75EE614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dirty="0"/>
            <a:t>Overview of problem statement and significance of developing algorithmic trading models for BTC/USDT market</a:t>
          </a:r>
          <a:r>
            <a:rPr lang="en-US" sz="1500" dirty="0"/>
            <a:t>.</a:t>
          </a:r>
        </a:p>
      </dgm:t>
    </dgm:pt>
    <dgm:pt modelId="{BCA56AAA-1D66-4C71-8B19-AFE985B8B5A4}" type="parTrans" cxnId="{640B9B0E-1B29-4001-A4EF-498064E3C7CF}">
      <dgm:prSet/>
      <dgm:spPr/>
      <dgm:t>
        <a:bodyPr/>
        <a:lstStyle/>
        <a:p>
          <a:endParaRPr lang="en-US"/>
        </a:p>
      </dgm:t>
    </dgm:pt>
    <dgm:pt modelId="{503FE5D0-6CE2-43A4-AEF7-F14A3987DDA1}" type="sibTrans" cxnId="{640B9B0E-1B29-4001-A4EF-498064E3C7CF}">
      <dgm:prSet/>
      <dgm:spPr/>
      <dgm:t>
        <a:bodyPr/>
        <a:lstStyle/>
        <a:p>
          <a:endParaRPr lang="en-US"/>
        </a:p>
      </dgm:t>
    </dgm:pt>
    <dgm:pt modelId="{51E6E830-1AF9-4FD2-9313-739861240CBD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dirty="0"/>
            <a:t>Emphasis on machine learning and statistical modeling in trading.</a:t>
          </a:r>
        </a:p>
      </dgm:t>
    </dgm:pt>
    <dgm:pt modelId="{144C0DE8-41BB-4A54-8047-A03575A09CF1}" type="parTrans" cxnId="{11DB3E12-985C-4A52-9C0C-CFB1B98866A8}">
      <dgm:prSet/>
      <dgm:spPr/>
      <dgm:t>
        <a:bodyPr/>
        <a:lstStyle/>
        <a:p>
          <a:endParaRPr lang="en-US"/>
        </a:p>
      </dgm:t>
    </dgm:pt>
    <dgm:pt modelId="{E5B309BE-EFB3-4E3D-85FE-A9689B053437}" type="sibTrans" cxnId="{11DB3E12-985C-4A52-9C0C-CFB1B98866A8}">
      <dgm:prSet/>
      <dgm:spPr/>
      <dgm:t>
        <a:bodyPr/>
        <a:lstStyle/>
        <a:p>
          <a:endParaRPr lang="en-US"/>
        </a:p>
      </dgm:t>
    </dgm:pt>
    <dgm:pt modelId="{AA21B7FD-21BE-4F83-87AC-0FAABAF72CC0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dirty="0"/>
            <a:t>Unlocking the potential of ML-based algorithmic trading.</a:t>
          </a:r>
        </a:p>
      </dgm:t>
    </dgm:pt>
    <dgm:pt modelId="{85CFA05F-C72F-4DC0-86A5-08FDB2952C8C}" type="parTrans" cxnId="{08A90A01-3543-47A6-B319-568317A6BDF4}">
      <dgm:prSet/>
      <dgm:spPr/>
      <dgm:t>
        <a:bodyPr/>
        <a:lstStyle/>
        <a:p>
          <a:endParaRPr lang="en-US"/>
        </a:p>
      </dgm:t>
    </dgm:pt>
    <dgm:pt modelId="{4141E37D-EDF1-49D7-A167-0FD46FF468EB}" type="sibTrans" cxnId="{08A90A01-3543-47A6-B319-568317A6BDF4}">
      <dgm:prSet/>
      <dgm:spPr/>
      <dgm:t>
        <a:bodyPr/>
        <a:lstStyle/>
        <a:p>
          <a:endParaRPr lang="en-US"/>
        </a:p>
      </dgm:t>
    </dgm:pt>
    <dgm:pt modelId="{9384E9EC-D43A-419F-9334-E1A21558276D}" type="pres">
      <dgm:prSet presAssocID="{44CDF4E3-CF6A-4BA8-8159-E5A082B3FF80}" presName="root" presStyleCnt="0">
        <dgm:presLayoutVars>
          <dgm:dir/>
          <dgm:resizeHandles val="exact"/>
        </dgm:presLayoutVars>
      </dgm:prSet>
      <dgm:spPr/>
    </dgm:pt>
    <dgm:pt modelId="{1E02079C-42B9-4D98-9206-8B9863259F07}" type="pres">
      <dgm:prSet presAssocID="{2A50616F-8458-479F-8D5A-2C45B75EE614}" presName="compNode" presStyleCnt="0"/>
      <dgm:spPr/>
    </dgm:pt>
    <dgm:pt modelId="{10EC904D-710C-4ACF-8FB4-E48E3D6582C4}" type="pres">
      <dgm:prSet presAssocID="{2A50616F-8458-479F-8D5A-2C45B75EE6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115A5E77-BD97-4B9E-9679-DC34D26A6CB6}" type="pres">
      <dgm:prSet presAssocID="{2A50616F-8458-479F-8D5A-2C45B75EE614}" presName="spaceRect" presStyleCnt="0"/>
      <dgm:spPr/>
    </dgm:pt>
    <dgm:pt modelId="{7951052F-B48D-45DF-8CCF-B94CDE7F5053}" type="pres">
      <dgm:prSet presAssocID="{2A50616F-8458-479F-8D5A-2C45B75EE614}" presName="textRect" presStyleLbl="revTx" presStyleIdx="0" presStyleCnt="3" custScaleX="250875">
        <dgm:presLayoutVars>
          <dgm:chMax val="1"/>
          <dgm:chPref val="1"/>
        </dgm:presLayoutVars>
      </dgm:prSet>
      <dgm:spPr/>
    </dgm:pt>
    <dgm:pt modelId="{045732A3-1745-452C-B11F-0ABCCAE65F83}" type="pres">
      <dgm:prSet presAssocID="{503FE5D0-6CE2-43A4-AEF7-F14A3987DDA1}" presName="sibTrans" presStyleCnt="0"/>
      <dgm:spPr/>
    </dgm:pt>
    <dgm:pt modelId="{A57921AC-0575-409E-B1C4-321D0139E2F0}" type="pres">
      <dgm:prSet presAssocID="{51E6E830-1AF9-4FD2-9313-739861240CBD}" presName="compNode" presStyleCnt="0"/>
      <dgm:spPr/>
    </dgm:pt>
    <dgm:pt modelId="{2750A19D-5ADB-4338-BD60-AE937D2E3E02}" type="pres">
      <dgm:prSet presAssocID="{51E6E830-1AF9-4FD2-9313-739861240C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BC1A8CC-1F0B-40C0-A48A-286D31C516EC}" type="pres">
      <dgm:prSet presAssocID="{51E6E830-1AF9-4FD2-9313-739861240CBD}" presName="spaceRect" presStyleCnt="0"/>
      <dgm:spPr/>
    </dgm:pt>
    <dgm:pt modelId="{9C13BA2A-74F1-45EC-BB4F-0025822CB2D6}" type="pres">
      <dgm:prSet presAssocID="{51E6E830-1AF9-4FD2-9313-739861240CBD}" presName="textRect" presStyleLbl="revTx" presStyleIdx="1" presStyleCnt="3" custScaleX="188207">
        <dgm:presLayoutVars>
          <dgm:chMax val="1"/>
          <dgm:chPref val="1"/>
        </dgm:presLayoutVars>
      </dgm:prSet>
      <dgm:spPr/>
    </dgm:pt>
    <dgm:pt modelId="{1BD627F1-3A8B-4C5E-86C3-B9E87983A38F}" type="pres">
      <dgm:prSet presAssocID="{E5B309BE-EFB3-4E3D-85FE-A9689B053437}" presName="sibTrans" presStyleCnt="0"/>
      <dgm:spPr/>
    </dgm:pt>
    <dgm:pt modelId="{BD8414C7-A935-494C-BA7D-54035BEF6DA3}" type="pres">
      <dgm:prSet presAssocID="{AA21B7FD-21BE-4F83-87AC-0FAABAF72CC0}" presName="compNode" presStyleCnt="0"/>
      <dgm:spPr/>
    </dgm:pt>
    <dgm:pt modelId="{CB0A0F2B-6847-4955-91A5-088B923549F3}" type="pres">
      <dgm:prSet presAssocID="{AA21B7FD-21BE-4F83-87AC-0FAABAF72C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650A11EF-310D-45E6-A261-3BB61C90681B}" type="pres">
      <dgm:prSet presAssocID="{AA21B7FD-21BE-4F83-87AC-0FAABAF72CC0}" presName="spaceRect" presStyleCnt="0"/>
      <dgm:spPr/>
    </dgm:pt>
    <dgm:pt modelId="{CE7B0912-0215-4FFF-A091-842C3E8BFB86}" type="pres">
      <dgm:prSet presAssocID="{AA21B7FD-21BE-4F83-87AC-0FAABAF72CC0}" presName="textRect" presStyleLbl="revTx" presStyleIdx="2" presStyleCnt="3" custScaleX="219724">
        <dgm:presLayoutVars>
          <dgm:chMax val="1"/>
          <dgm:chPref val="1"/>
        </dgm:presLayoutVars>
      </dgm:prSet>
      <dgm:spPr/>
    </dgm:pt>
  </dgm:ptLst>
  <dgm:cxnLst>
    <dgm:cxn modelId="{08A90A01-3543-47A6-B319-568317A6BDF4}" srcId="{44CDF4E3-CF6A-4BA8-8159-E5A082B3FF80}" destId="{AA21B7FD-21BE-4F83-87AC-0FAABAF72CC0}" srcOrd="2" destOrd="0" parTransId="{85CFA05F-C72F-4DC0-86A5-08FDB2952C8C}" sibTransId="{4141E37D-EDF1-49D7-A167-0FD46FF468EB}"/>
    <dgm:cxn modelId="{640B9B0E-1B29-4001-A4EF-498064E3C7CF}" srcId="{44CDF4E3-CF6A-4BA8-8159-E5A082B3FF80}" destId="{2A50616F-8458-479F-8D5A-2C45B75EE614}" srcOrd="0" destOrd="0" parTransId="{BCA56AAA-1D66-4C71-8B19-AFE985B8B5A4}" sibTransId="{503FE5D0-6CE2-43A4-AEF7-F14A3987DDA1}"/>
    <dgm:cxn modelId="{11DB3E12-985C-4A52-9C0C-CFB1B98866A8}" srcId="{44CDF4E3-CF6A-4BA8-8159-E5A082B3FF80}" destId="{51E6E830-1AF9-4FD2-9313-739861240CBD}" srcOrd="1" destOrd="0" parTransId="{144C0DE8-41BB-4A54-8047-A03575A09CF1}" sibTransId="{E5B309BE-EFB3-4E3D-85FE-A9689B053437}"/>
    <dgm:cxn modelId="{BB788A1B-127D-40DB-AC06-90DC6C0BB50A}" type="presOf" srcId="{2A50616F-8458-479F-8D5A-2C45B75EE614}" destId="{7951052F-B48D-45DF-8CCF-B94CDE7F5053}" srcOrd="0" destOrd="0" presId="urn:microsoft.com/office/officeart/2018/2/layout/IconLabelList"/>
    <dgm:cxn modelId="{5374AD3A-C740-4830-93CF-E4FA9415D97F}" type="presOf" srcId="{44CDF4E3-CF6A-4BA8-8159-E5A082B3FF80}" destId="{9384E9EC-D43A-419F-9334-E1A21558276D}" srcOrd="0" destOrd="0" presId="urn:microsoft.com/office/officeart/2018/2/layout/IconLabelList"/>
    <dgm:cxn modelId="{C2D120CA-2A22-4D29-8FEF-7C814744C2BE}" type="presOf" srcId="{AA21B7FD-21BE-4F83-87AC-0FAABAF72CC0}" destId="{CE7B0912-0215-4FFF-A091-842C3E8BFB86}" srcOrd="0" destOrd="0" presId="urn:microsoft.com/office/officeart/2018/2/layout/IconLabelList"/>
    <dgm:cxn modelId="{38FA60D4-8027-471C-A922-8C9FE2157D06}" type="presOf" srcId="{51E6E830-1AF9-4FD2-9313-739861240CBD}" destId="{9C13BA2A-74F1-45EC-BB4F-0025822CB2D6}" srcOrd="0" destOrd="0" presId="urn:microsoft.com/office/officeart/2018/2/layout/IconLabelList"/>
    <dgm:cxn modelId="{6B796086-3180-485A-B928-1E6849697AC8}" type="presParOf" srcId="{9384E9EC-D43A-419F-9334-E1A21558276D}" destId="{1E02079C-42B9-4D98-9206-8B9863259F07}" srcOrd="0" destOrd="0" presId="urn:microsoft.com/office/officeart/2018/2/layout/IconLabelList"/>
    <dgm:cxn modelId="{3E33D8E3-22FD-4D00-AD75-297F9D088B2A}" type="presParOf" srcId="{1E02079C-42B9-4D98-9206-8B9863259F07}" destId="{10EC904D-710C-4ACF-8FB4-E48E3D6582C4}" srcOrd="0" destOrd="0" presId="urn:microsoft.com/office/officeart/2018/2/layout/IconLabelList"/>
    <dgm:cxn modelId="{7247B83D-B9A9-4713-B63E-91C6E4918F50}" type="presParOf" srcId="{1E02079C-42B9-4D98-9206-8B9863259F07}" destId="{115A5E77-BD97-4B9E-9679-DC34D26A6CB6}" srcOrd="1" destOrd="0" presId="urn:microsoft.com/office/officeart/2018/2/layout/IconLabelList"/>
    <dgm:cxn modelId="{9624D59C-DF01-4B63-89CE-DD65DE3213F8}" type="presParOf" srcId="{1E02079C-42B9-4D98-9206-8B9863259F07}" destId="{7951052F-B48D-45DF-8CCF-B94CDE7F5053}" srcOrd="2" destOrd="0" presId="urn:microsoft.com/office/officeart/2018/2/layout/IconLabelList"/>
    <dgm:cxn modelId="{18084FA6-CFF3-458C-B381-11DC9DCF7425}" type="presParOf" srcId="{9384E9EC-D43A-419F-9334-E1A21558276D}" destId="{045732A3-1745-452C-B11F-0ABCCAE65F83}" srcOrd="1" destOrd="0" presId="urn:microsoft.com/office/officeart/2018/2/layout/IconLabelList"/>
    <dgm:cxn modelId="{9BCBB056-D3F2-4A8A-8F77-3B7DF1FAE02F}" type="presParOf" srcId="{9384E9EC-D43A-419F-9334-E1A21558276D}" destId="{A57921AC-0575-409E-B1C4-321D0139E2F0}" srcOrd="2" destOrd="0" presId="urn:microsoft.com/office/officeart/2018/2/layout/IconLabelList"/>
    <dgm:cxn modelId="{6E2F98F8-FEF7-4DCE-B67D-792FD40F082A}" type="presParOf" srcId="{A57921AC-0575-409E-B1C4-321D0139E2F0}" destId="{2750A19D-5ADB-4338-BD60-AE937D2E3E02}" srcOrd="0" destOrd="0" presId="urn:microsoft.com/office/officeart/2018/2/layout/IconLabelList"/>
    <dgm:cxn modelId="{33A5A6C5-8E80-4BF5-AB97-4F9BC9C49210}" type="presParOf" srcId="{A57921AC-0575-409E-B1C4-321D0139E2F0}" destId="{0BC1A8CC-1F0B-40C0-A48A-286D31C516EC}" srcOrd="1" destOrd="0" presId="urn:microsoft.com/office/officeart/2018/2/layout/IconLabelList"/>
    <dgm:cxn modelId="{587E6E60-B099-42A9-B1C2-D5D6D604E290}" type="presParOf" srcId="{A57921AC-0575-409E-B1C4-321D0139E2F0}" destId="{9C13BA2A-74F1-45EC-BB4F-0025822CB2D6}" srcOrd="2" destOrd="0" presId="urn:microsoft.com/office/officeart/2018/2/layout/IconLabelList"/>
    <dgm:cxn modelId="{F3EEA697-7937-4F4C-9C67-7BDA47801460}" type="presParOf" srcId="{9384E9EC-D43A-419F-9334-E1A21558276D}" destId="{1BD627F1-3A8B-4C5E-86C3-B9E87983A38F}" srcOrd="3" destOrd="0" presId="urn:microsoft.com/office/officeart/2018/2/layout/IconLabelList"/>
    <dgm:cxn modelId="{A45DBB3E-E825-4B71-A543-79E0475E660D}" type="presParOf" srcId="{9384E9EC-D43A-419F-9334-E1A21558276D}" destId="{BD8414C7-A935-494C-BA7D-54035BEF6DA3}" srcOrd="4" destOrd="0" presId="urn:microsoft.com/office/officeart/2018/2/layout/IconLabelList"/>
    <dgm:cxn modelId="{1EBE3A76-E7D3-4ADF-8342-6732CC6F43C9}" type="presParOf" srcId="{BD8414C7-A935-494C-BA7D-54035BEF6DA3}" destId="{CB0A0F2B-6847-4955-91A5-088B923549F3}" srcOrd="0" destOrd="0" presId="urn:microsoft.com/office/officeart/2018/2/layout/IconLabelList"/>
    <dgm:cxn modelId="{EBC7D081-8192-4FFC-BDAA-F52E519C815B}" type="presParOf" srcId="{BD8414C7-A935-494C-BA7D-54035BEF6DA3}" destId="{650A11EF-310D-45E6-A261-3BB61C90681B}" srcOrd="1" destOrd="0" presId="urn:microsoft.com/office/officeart/2018/2/layout/IconLabelList"/>
    <dgm:cxn modelId="{1B99873F-D12D-4BAD-840A-85E8B4CCD0F8}" type="presParOf" srcId="{BD8414C7-A935-494C-BA7D-54035BEF6DA3}" destId="{CE7B0912-0215-4FFF-A091-842C3E8BFB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E83B8F-D932-48AC-A2E6-324B9CF6C71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C8AACC-C4DE-44B6-8B1A-8414FAB5C8D2}">
      <dgm:prSet custT="1"/>
      <dgm:spPr/>
      <dgm:t>
        <a:bodyPr/>
        <a:lstStyle/>
        <a:p>
          <a:pPr>
            <a:defRPr cap="all"/>
          </a:pPr>
          <a:r>
            <a:rPr lang="en-US" sz="1600" dirty="0"/>
            <a:t>Tasks include data acquisition, preprocessing, model design, </a:t>
          </a:r>
          <a:r>
            <a:rPr lang="en-US" sz="1600" dirty="0" err="1"/>
            <a:t>backtesting</a:t>
          </a:r>
          <a:r>
            <a:rPr lang="en-US" sz="1600" dirty="0"/>
            <a:t>, risk management, and optimization.</a:t>
          </a:r>
        </a:p>
      </dgm:t>
    </dgm:pt>
    <dgm:pt modelId="{F95FA856-86AB-4FE9-8300-51C75A18A3EE}" type="parTrans" cxnId="{72966057-D9FC-4193-A091-AD2607F4128B}">
      <dgm:prSet/>
      <dgm:spPr/>
      <dgm:t>
        <a:bodyPr/>
        <a:lstStyle/>
        <a:p>
          <a:endParaRPr lang="en-US"/>
        </a:p>
      </dgm:t>
    </dgm:pt>
    <dgm:pt modelId="{AA868383-2C4F-4F36-8370-C4916E13381B}" type="sibTrans" cxnId="{72966057-D9FC-4193-A091-AD2607F4128B}">
      <dgm:prSet/>
      <dgm:spPr/>
      <dgm:t>
        <a:bodyPr/>
        <a:lstStyle/>
        <a:p>
          <a:endParaRPr lang="en-US"/>
        </a:p>
      </dgm:t>
    </dgm:pt>
    <dgm:pt modelId="{F16DE0F5-9B6A-4E2B-B92A-23DB664B514D}">
      <dgm:prSet/>
      <dgm:spPr/>
      <dgm:t>
        <a:bodyPr/>
        <a:lstStyle/>
        <a:p>
          <a:pPr>
            <a:defRPr cap="all"/>
          </a:pPr>
          <a:r>
            <a:rPr lang="en-US" dirty="0"/>
            <a:t>Focus on the dynamics of the BTC/USDT market.</a:t>
          </a:r>
        </a:p>
      </dgm:t>
    </dgm:pt>
    <dgm:pt modelId="{B48DD7D7-1344-422E-8089-A684A07AC99B}" type="parTrans" cxnId="{BDDBAFF9-7FC4-4E6E-9D23-6C9AA40BA7A5}">
      <dgm:prSet/>
      <dgm:spPr/>
      <dgm:t>
        <a:bodyPr/>
        <a:lstStyle/>
        <a:p>
          <a:endParaRPr lang="en-US"/>
        </a:p>
      </dgm:t>
    </dgm:pt>
    <dgm:pt modelId="{83B73FD6-F08E-463C-9AFE-AB29437509F3}" type="sibTrans" cxnId="{BDDBAFF9-7FC4-4E6E-9D23-6C9AA40BA7A5}">
      <dgm:prSet/>
      <dgm:spPr/>
      <dgm:t>
        <a:bodyPr/>
        <a:lstStyle/>
        <a:p>
          <a:endParaRPr lang="en-US"/>
        </a:p>
      </dgm:t>
    </dgm:pt>
    <dgm:pt modelId="{0F750D76-B80A-402E-958C-C14DEFAB4E09}">
      <dgm:prSet/>
      <dgm:spPr/>
      <dgm:t>
        <a:bodyPr/>
        <a:lstStyle/>
        <a:p>
          <a:pPr>
            <a:defRPr cap="all"/>
          </a:pPr>
          <a:r>
            <a:rPr lang="en-US"/>
            <a:t>Challenges in cryptocurrency market analysis and strategy development.</a:t>
          </a:r>
        </a:p>
      </dgm:t>
    </dgm:pt>
    <dgm:pt modelId="{22780594-74AA-4426-91FF-A494BF2924D0}" type="parTrans" cxnId="{78F0CD32-462C-4E6B-96E7-B98835B03AC9}">
      <dgm:prSet/>
      <dgm:spPr/>
      <dgm:t>
        <a:bodyPr/>
        <a:lstStyle/>
        <a:p>
          <a:endParaRPr lang="en-US"/>
        </a:p>
      </dgm:t>
    </dgm:pt>
    <dgm:pt modelId="{C6036389-473A-455E-A2A2-BEFEE422C3D4}" type="sibTrans" cxnId="{78F0CD32-462C-4E6B-96E7-B98835B03AC9}">
      <dgm:prSet/>
      <dgm:spPr/>
      <dgm:t>
        <a:bodyPr/>
        <a:lstStyle/>
        <a:p>
          <a:endParaRPr lang="en-US"/>
        </a:p>
      </dgm:t>
    </dgm:pt>
    <dgm:pt modelId="{04A46FEB-F001-4355-A534-06E8D81F4865}" type="pres">
      <dgm:prSet presAssocID="{B2E83B8F-D932-48AC-A2E6-324B9CF6C713}" presName="root" presStyleCnt="0">
        <dgm:presLayoutVars>
          <dgm:dir/>
          <dgm:resizeHandles val="exact"/>
        </dgm:presLayoutVars>
      </dgm:prSet>
      <dgm:spPr/>
    </dgm:pt>
    <dgm:pt modelId="{845BC67C-1C8D-4F14-95D4-D1DC18B9A923}" type="pres">
      <dgm:prSet presAssocID="{4BC8AACC-C4DE-44B6-8B1A-8414FAB5C8D2}" presName="compNode" presStyleCnt="0"/>
      <dgm:spPr/>
    </dgm:pt>
    <dgm:pt modelId="{0D739D52-7573-403C-86DB-B4B078069A29}" type="pres">
      <dgm:prSet presAssocID="{4BC8AACC-C4DE-44B6-8B1A-8414FAB5C8D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9826F88-1003-4D9E-BAD7-5F6DF926AA0F}" type="pres">
      <dgm:prSet presAssocID="{4BC8AACC-C4DE-44B6-8B1A-8414FAB5C8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D3092A8-BF29-4AC9-BA6B-8BDF3FFE9519}" type="pres">
      <dgm:prSet presAssocID="{4BC8AACC-C4DE-44B6-8B1A-8414FAB5C8D2}" presName="spaceRect" presStyleCnt="0"/>
      <dgm:spPr/>
    </dgm:pt>
    <dgm:pt modelId="{BC538EA8-767A-4F06-9E8A-E04B7E36218D}" type="pres">
      <dgm:prSet presAssocID="{4BC8AACC-C4DE-44B6-8B1A-8414FAB5C8D2}" presName="textRect" presStyleLbl="revTx" presStyleIdx="0" presStyleCnt="3">
        <dgm:presLayoutVars>
          <dgm:chMax val="1"/>
          <dgm:chPref val="1"/>
        </dgm:presLayoutVars>
      </dgm:prSet>
      <dgm:spPr/>
    </dgm:pt>
    <dgm:pt modelId="{E5DE05FE-E9FE-4D2F-8160-B957194CDCFB}" type="pres">
      <dgm:prSet presAssocID="{AA868383-2C4F-4F36-8370-C4916E13381B}" presName="sibTrans" presStyleCnt="0"/>
      <dgm:spPr/>
    </dgm:pt>
    <dgm:pt modelId="{616846D6-E2E4-4836-9FA0-A10A2026E086}" type="pres">
      <dgm:prSet presAssocID="{F16DE0F5-9B6A-4E2B-B92A-23DB664B514D}" presName="compNode" presStyleCnt="0"/>
      <dgm:spPr/>
    </dgm:pt>
    <dgm:pt modelId="{7476B414-C261-422C-9F17-91D7F1595F27}" type="pres">
      <dgm:prSet presAssocID="{F16DE0F5-9B6A-4E2B-B92A-23DB664B514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9D08975-E71F-4CD6-8899-7E8C09173261}" type="pres">
      <dgm:prSet presAssocID="{F16DE0F5-9B6A-4E2B-B92A-23DB664B51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2FAE2AD-4491-4838-AFCE-B04816C9BDCF}" type="pres">
      <dgm:prSet presAssocID="{F16DE0F5-9B6A-4E2B-B92A-23DB664B514D}" presName="spaceRect" presStyleCnt="0"/>
      <dgm:spPr/>
    </dgm:pt>
    <dgm:pt modelId="{9EDBF59D-3B55-4E10-B546-D5DEE97E2580}" type="pres">
      <dgm:prSet presAssocID="{F16DE0F5-9B6A-4E2B-B92A-23DB664B514D}" presName="textRect" presStyleLbl="revTx" presStyleIdx="1" presStyleCnt="3">
        <dgm:presLayoutVars>
          <dgm:chMax val="1"/>
          <dgm:chPref val="1"/>
        </dgm:presLayoutVars>
      </dgm:prSet>
      <dgm:spPr/>
    </dgm:pt>
    <dgm:pt modelId="{16EDEBBB-69ED-4A53-A72B-B642E39B14D8}" type="pres">
      <dgm:prSet presAssocID="{83B73FD6-F08E-463C-9AFE-AB29437509F3}" presName="sibTrans" presStyleCnt="0"/>
      <dgm:spPr/>
    </dgm:pt>
    <dgm:pt modelId="{F74709DB-29C0-4229-BC05-064A4FDBAAE5}" type="pres">
      <dgm:prSet presAssocID="{0F750D76-B80A-402E-958C-C14DEFAB4E09}" presName="compNode" presStyleCnt="0"/>
      <dgm:spPr/>
    </dgm:pt>
    <dgm:pt modelId="{96F78E64-D9FF-4CFA-BBEA-26654050CDAE}" type="pres">
      <dgm:prSet presAssocID="{0F750D76-B80A-402E-958C-C14DEFAB4E0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EA70A90-80E4-41E3-8433-0EDFC8A82485}" type="pres">
      <dgm:prSet presAssocID="{0F750D76-B80A-402E-958C-C14DEFAB4E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704A57F3-ED39-4DA9-B9F3-E9BB166B4D8A}" type="pres">
      <dgm:prSet presAssocID="{0F750D76-B80A-402E-958C-C14DEFAB4E09}" presName="spaceRect" presStyleCnt="0"/>
      <dgm:spPr/>
    </dgm:pt>
    <dgm:pt modelId="{DA90D287-FE61-4AC8-A4EB-A3841098721A}" type="pres">
      <dgm:prSet presAssocID="{0F750D76-B80A-402E-958C-C14DEFAB4E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8F0CD32-462C-4E6B-96E7-B98835B03AC9}" srcId="{B2E83B8F-D932-48AC-A2E6-324B9CF6C713}" destId="{0F750D76-B80A-402E-958C-C14DEFAB4E09}" srcOrd="2" destOrd="0" parTransId="{22780594-74AA-4426-91FF-A494BF2924D0}" sibTransId="{C6036389-473A-455E-A2A2-BEFEE422C3D4}"/>
    <dgm:cxn modelId="{7914463F-BBC5-4C06-9991-E640AE2F0A31}" type="presOf" srcId="{B2E83B8F-D932-48AC-A2E6-324B9CF6C713}" destId="{04A46FEB-F001-4355-A534-06E8D81F4865}" srcOrd="0" destOrd="0" presId="urn:microsoft.com/office/officeart/2018/5/layout/IconLeafLabelList"/>
    <dgm:cxn modelId="{21BEF570-16E2-4BAA-9836-B3CD1C52F21A}" type="presOf" srcId="{4BC8AACC-C4DE-44B6-8B1A-8414FAB5C8D2}" destId="{BC538EA8-767A-4F06-9E8A-E04B7E36218D}" srcOrd="0" destOrd="0" presId="urn:microsoft.com/office/officeart/2018/5/layout/IconLeafLabelList"/>
    <dgm:cxn modelId="{72966057-D9FC-4193-A091-AD2607F4128B}" srcId="{B2E83B8F-D932-48AC-A2E6-324B9CF6C713}" destId="{4BC8AACC-C4DE-44B6-8B1A-8414FAB5C8D2}" srcOrd="0" destOrd="0" parTransId="{F95FA856-86AB-4FE9-8300-51C75A18A3EE}" sibTransId="{AA868383-2C4F-4F36-8370-C4916E13381B}"/>
    <dgm:cxn modelId="{C9AD617A-B4B7-4D6F-8F51-2F33249B58BC}" type="presOf" srcId="{F16DE0F5-9B6A-4E2B-B92A-23DB664B514D}" destId="{9EDBF59D-3B55-4E10-B546-D5DEE97E2580}" srcOrd="0" destOrd="0" presId="urn:microsoft.com/office/officeart/2018/5/layout/IconLeafLabelList"/>
    <dgm:cxn modelId="{028C2DF4-EEAB-405F-AB38-E71E84827E94}" type="presOf" srcId="{0F750D76-B80A-402E-958C-C14DEFAB4E09}" destId="{DA90D287-FE61-4AC8-A4EB-A3841098721A}" srcOrd="0" destOrd="0" presId="urn:microsoft.com/office/officeart/2018/5/layout/IconLeafLabelList"/>
    <dgm:cxn modelId="{BDDBAFF9-7FC4-4E6E-9D23-6C9AA40BA7A5}" srcId="{B2E83B8F-D932-48AC-A2E6-324B9CF6C713}" destId="{F16DE0F5-9B6A-4E2B-B92A-23DB664B514D}" srcOrd="1" destOrd="0" parTransId="{B48DD7D7-1344-422E-8089-A684A07AC99B}" sibTransId="{83B73FD6-F08E-463C-9AFE-AB29437509F3}"/>
    <dgm:cxn modelId="{07DD127D-2C90-4DB7-80CC-766E69D3C56C}" type="presParOf" srcId="{04A46FEB-F001-4355-A534-06E8D81F4865}" destId="{845BC67C-1C8D-4F14-95D4-D1DC18B9A923}" srcOrd="0" destOrd="0" presId="urn:microsoft.com/office/officeart/2018/5/layout/IconLeafLabelList"/>
    <dgm:cxn modelId="{772A7DCE-EF91-457E-8B1D-BD6CBDAEB568}" type="presParOf" srcId="{845BC67C-1C8D-4F14-95D4-D1DC18B9A923}" destId="{0D739D52-7573-403C-86DB-B4B078069A29}" srcOrd="0" destOrd="0" presId="urn:microsoft.com/office/officeart/2018/5/layout/IconLeafLabelList"/>
    <dgm:cxn modelId="{3D4967AE-8A6F-4FF5-99FE-066F4A3CEBC4}" type="presParOf" srcId="{845BC67C-1C8D-4F14-95D4-D1DC18B9A923}" destId="{79826F88-1003-4D9E-BAD7-5F6DF926AA0F}" srcOrd="1" destOrd="0" presId="urn:microsoft.com/office/officeart/2018/5/layout/IconLeafLabelList"/>
    <dgm:cxn modelId="{64B5EF6B-7068-4BB8-9576-4FE06E9D78A0}" type="presParOf" srcId="{845BC67C-1C8D-4F14-95D4-D1DC18B9A923}" destId="{2D3092A8-BF29-4AC9-BA6B-8BDF3FFE9519}" srcOrd="2" destOrd="0" presId="urn:microsoft.com/office/officeart/2018/5/layout/IconLeafLabelList"/>
    <dgm:cxn modelId="{E0FF9E2C-D2E2-42F5-A53C-D7429970E67F}" type="presParOf" srcId="{845BC67C-1C8D-4F14-95D4-D1DC18B9A923}" destId="{BC538EA8-767A-4F06-9E8A-E04B7E36218D}" srcOrd="3" destOrd="0" presId="urn:microsoft.com/office/officeart/2018/5/layout/IconLeafLabelList"/>
    <dgm:cxn modelId="{D0CF3646-6E3E-4EE6-96F1-11ACB95C725A}" type="presParOf" srcId="{04A46FEB-F001-4355-A534-06E8D81F4865}" destId="{E5DE05FE-E9FE-4D2F-8160-B957194CDCFB}" srcOrd="1" destOrd="0" presId="urn:microsoft.com/office/officeart/2018/5/layout/IconLeafLabelList"/>
    <dgm:cxn modelId="{250B1992-8321-4254-BAC1-EE233DE7AE00}" type="presParOf" srcId="{04A46FEB-F001-4355-A534-06E8D81F4865}" destId="{616846D6-E2E4-4836-9FA0-A10A2026E086}" srcOrd="2" destOrd="0" presId="urn:microsoft.com/office/officeart/2018/5/layout/IconLeafLabelList"/>
    <dgm:cxn modelId="{478A207D-1EB6-4D94-9531-6F075BD79F24}" type="presParOf" srcId="{616846D6-E2E4-4836-9FA0-A10A2026E086}" destId="{7476B414-C261-422C-9F17-91D7F1595F27}" srcOrd="0" destOrd="0" presId="urn:microsoft.com/office/officeart/2018/5/layout/IconLeafLabelList"/>
    <dgm:cxn modelId="{A55C3B9A-16CC-4390-B835-064130FE12AE}" type="presParOf" srcId="{616846D6-E2E4-4836-9FA0-A10A2026E086}" destId="{49D08975-E71F-4CD6-8899-7E8C09173261}" srcOrd="1" destOrd="0" presId="urn:microsoft.com/office/officeart/2018/5/layout/IconLeafLabelList"/>
    <dgm:cxn modelId="{9286E850-DA20-4928-9523-1429047675C9}" type="presParOf" srcId="{616846D6-E2E4-4836-9FA0-A10A2026E086}" destId="{92FAE2AD-4491-4838-AFCE-B04816C9BDCF}" srcOrd="2" destOrd="0" presId="urn:microsoft.com/office/officeart/2018/5/layout/IconLeafLabelList"/>
    <dgm:cxn modelId="{1B902627-3FBE-4792-B4D0-E3EA42D655E9}" type="presParOf" srcId="{616846D6-E2E4-4836-9FA0-A10A2026E086}" destId="{9EDBF59D-3B55-4E10-B546-D5DEE97E2580}" srcOrd="3" destOrd="0" presId="urn:microsoft.com/office/officeart/2018/5/layout/IconLeafLabelList"/>
    <dgm:cxn modelId="{0C56E5DC-6F3A-4A2D-80D5-3ADC1690BE0D}" type="presParOf" srcId="{04A46FEB-F001-4355-A534-06E8D81F4865}" destId="{16EDEBBB-69ED-4A53-A72B-B642E39B14D8}" srcOrd="3" destOrd="0" presId="urn:microsoft.com/office/officeart/2018/5/layout/IconLeafLabelList"/>
    <dgm:cxn modelId="{92977F89-0309-431D-A10B-493C0D080D3B}" type="presParOf" srcId="{04A46FEB-F001-4355-A534-06E8D81F4865}" destId="{F74709DB-29C0-4229-BC05-064A4FDBAAE5}" srcOrd="4" destOrd="0" presId="urn:microsoft.com/office/officeart/2018/5/layout/IconLeafLabelList"/>
    <dgm:cxn modelId="{94883141-8C0A-48EE-9086-B4E43FC73E73}" type="presParOf" srcId="{F74709DB-29C0-4229-BC05-064A4FDBAAE5}" destId="{96F78E64-D9FF-4CFA-BBEA-26654050CDAE}" srcOrd="0" destOrd="0" presId="urn:microsoft.com/office/officeart/2018/5/layout/IconLeafLabelList"/>
    <dgm:cxn modelId="{FFF0012B-9184-4A0D-9B1B-72483764FC05}" type="presParOf" srcId="{F74709DB-29C0-4229-BC05-064A4FDBAAE5}" destId="{2EA70A90-80E4-41E3-8433-0EDFC8A82485}" srcOrd="1" destOrd="0" presId="urn:microsoft.com/office/officeart/2018/5/layout/IconLeafLabelList"/>
    <dgm:cxn modelId="{8BECC4F8-08B8-41BE-9D9F-545A35ED0E9D}" type="presParOf" srcId="{F74709DB-29C0-4229-BC05-064A4FDBAAE5}" destId="{704A57F3-ED39-4DA9-B9F3-E9BB166B4D8A}" srcOrd="2" destOrd="0" presId="urn:microsoft.com/office/officeart/2018/5/layout/IconLeafLabelList"/>
    <dgm:cxn modelId="{06065259-2382-4430-A438-2F8E4C641B5D}" type="presParOf" srcId="{F74709DB-29C0-4229-BC05-064A4FDBAAE5}" destId="{DA90D287-FE61-4AC8-A4EB-A3841098721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C904D-710C-4ACF-8FB4-E48E3D6582C4}">
      <dsp:nvSpPr>
        <dsp:cNvPr id="0" name=""/>
        <dsp:cNvSpPr/>
      </dsp:nvSpPr>
      <dsp:spPr>
        <a:xfrm>
          <a:off x="1697195" y="765876"/>
          <a:ext cx="740390" cy="7403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1052F-B48D-45DF-8CCF-B94CDE7F5053}">
      <dsp:nvSpPr>
        <dsp:cNvPr id="0" name=""/>
        <dsp:cNvSpPr/>
      </dsp:nvSpPr>
      <dsp:spPr>
        <a:xfrm>
          <a:off x="3551" y="1899090"/>
          <a:ext cx="4127677" cy="148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Overview of problem statement and significance of developing algorithmic trading models for BTC/USDT market</a:t>
          </a:r>
          <a:r>
            <a:rPr lang="en-US" sz="1500" kern="1200" dirty="0"/>
            <a:t>.</a:t>
          </a:r>
        </a:p>
      </dsp:txBody>
      <dsp:txXfrm>
        <a:off x="3551" y="1899090"/>
        <a:ext cx="4127677" cy="1485224"/>
      </dsp:txXfrm>
    </dsp:sp>
    <dsp:sp modelId="{2750A19D-5ADB-4338-BD60-AE937D2E3E02}">
      <dsp:nvSpPr>
        <dsp:cNvPr id="0" name=""/>
        <dsp:cNvSpPr/>
      </dsp:nvSpPr>
      <dsp:spPr>
        <a:xfrm>
          <a:off x="5597260" y="765876"/>
          <a:ext cx="740390" cy="740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3BA2A-74F1-45EC-BB4F-0025822CB2D6}">
      <dsp:nvSpPr>
        <dsp:cNvPr id="0" name=""/>
        <dsp:cNvSpPr/>
      </dsp:nvSpPr>
      <dsp:spPr>
        <a:xfrm>
          <a:off x="4419159" y="1899090"/>
          <a:ext cx="3096593" cy="148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Emphasis on machine learning and statistical modeling in trading.</a:t>
          </a:r>
        </a:p>
      </dsp:txBody>
      <dsp:txXfrm>
        <a:off x="4419159" y="1899090"/>
        <a:ext cx="3096593" cy="1485224"/>
      </dsp:txXfrm>
    </dsp:sp>
    <dsp:sp modelId="{CB0A0F2B-6847-4955-91A5-088B923549F3}">
      <dsp:nvSpPr>
        <dsp:cNvPr id="0" name=""/>
        <dsp:cNvSpPr/>
      </dsp:nvSpPr>
      <dsp:spPr>
        <a:xfrm>
          <a:off x="9241059" y="765876"/>
          <a:ext cx="740390" cy="740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B0912-0215-4FFF-A091-842C3E8BFB86}">
      <dsp:nvSpPr>
        <dsp:cNvPr id="0" name=""/>
        <dsp:cNvSpPr/>
      </dsp:nvSpPr>
      <dsp:spPr>
        <a:xfrm>
          <a:off x="7803681" y="1899090"/>
          <a:ext cx="3615146" cy="148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Unlocking the potential of ML-based algorithmic trading.</a:t>
          </a:r>
        </a:p>
      </dsp:txBody>
      <dsp:txXfrm>
        <a:off x="7803681" y="1899090"/>
        <a:ext cx="3615146" cy="1485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39D52-7573-403C-86DB-B4B078069A29}">
      <dsp:nvSpPr>
        <dsp:cNvPr id="0" name=""/>
        <dsp:cNvSpPr/>
      </dsp:nvSpPr>
      <dsp:spPr>
        <a:xfrm>
          <a:off x="679260" y="376859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26F88-1003-4D9E-BAD7-5F6DF926AA0F}">
      <dsp:nvSpPr>
        <dsp:cNvPr id="0" name=""/>
        <dsp:cNvSpPr/>
      </dsp:nvSpPr>
      <dsp:spPr>
        <a:xfrm>
          <a:off x="1110698" y="808297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38EA8-767A-4F06-9E8A-E04B7E36218D}">
      <dsp:nvSpPr>
        <dsp:cNvPr id="0" name=""/>
        <dsp:cNvSpPr/>
      </dsp:nvSpPr>
      <dsp:spPr>
        <a:xfrm>
          <a:off x="32104" y="3031860"/>
          <a:ext cx="33187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Tasks include data acquisition, preprocessing, model design, </a:t>
          </a:r>
          <a:r>
            <a:rPr lang="en-US" sz="1600" kern="1200" dirty="0" err="1"/>
            <a:t>backtesting</a:t>
          </a:r>
          <a:r>
            <a:rPr lang="en-US" sz="1600" kern="1200" dirty="0"/>
            <a:t>, risk management, and optimization.</a:t>
          </a:r>
        </a:p>
      </dsp:txBody>
      <dsp:txXfrm>
        <a:off x="32104" y="3031860"/>
        <a:ext cx="3318750" cy="900000"/>
      </dsp:txXfrm>
    </dsp:sp>
    <dsp:sp modelId="{7476B414-C261-422C-9F17-91D7F1595F27}">
      <dsp:nvSpPr>
        <dsp:cNvPr id="0" name=""/>
        <dsp:cNvSpPr/>
      </dsp:nvSpPr>
      <dsp:spPr>
        <a:xfrm>
          <a:off x="4578792" y="376859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08975-E71F-4CD6-8899-7E8C09173261}">
      <dsp:nvSpPr>
        <dsp:cNvPr id="0" name=""/>
        <dsp:cNvSpPr/>
      </dsp:nvSpPr>
      <dsp:spPr>
        <a:xfrm>
          <a:off x="5010229" y="808297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BF59D-3B55-4E10-B546-D5DEE97E2580}">
      <dsp:nvSpPr>
        <dsp:cNvPr id="0" name=""/>
        <dsp:cNvSpPr/>
      </dsp:nvSpPr>
      <dsp:spPr>
        <a:xfrm>
          <a:off x="3931636" y="3031860"/>
          <a:ext cx="33187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Focus on the dynamics of the BTC/USDT market.</a:t>
          </a:r>
        </a:p>
      </dsp:txBody>
      <dsp:txXfrm>
        <a:off x="3931636" y="3031860"/>
        <a:ext cx="3318750" cy="900000"/>
      </dsp:txXfrm>
    </dsp:sp>
    <dsp:sp modelId="{96F78E64-D9FF-4CFA-BBEA-26654050CDAE}">
      <dsp:nvSpPr>
        <dsp:cNvPr id="0" name=""/>
        <dsp:cNvSpPr/>
      </dsp:nvSpPr>
      <dsp:spPr>
        <a:xfrm>
          <a:off x="8478323" y="376859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70A90-80E4-41E3-8433-0EDFC8A82485}">
      <dsp:nvSpPr>
        <dsp:cNvPr id="0" name=""/>
        <dsp:cNvSpPr/>
      </dsp:nvSpPr>
      <dsp:spPr>
        <a:xfrm>
          <a:off x="8909761" y="808297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0D287-FE61-4AC8-A4EB-A3841098721A}">
      <dsp:nvSpPr>
        <dsp:cNvPr id="0" name=""/>
        <dsp:cNvSpPr/>
      </dsp:nvSpPr>
      <dsp:spPr>
        <a:xfrm>
          <a:off x="7831167" y="3031860"/>
          <a:ext cx="33187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Challenges in cryptocurrency market analysis and strategy development.</a:t>
          </a:r>
        </a:p>
      </dsp:txBody>
      <dsp:txXfrm>
        <a:off x="7831167" y="3031860"/>
        <a:ext cx="3318750" cy="90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1195620" cy="2409280"/>
          </a:xfrm>
        </p:spPr>
        <p:txBody>
          <a:bodyPr anchor="b">
            <a:normAutofit/>
          </a:bodyPr>
          <a:lstStyle/>
          <a:p>
            <a:r>
              <a:rPr lang="en-IN" sz="5200" dirty="0">
                <a:solidFill>
                  <a:schemeClr val="tx2"/>
                </a:solidFill>
              </a:rPr>
              <a:t>Algorithmic Trading Model for BTC/USDT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8323" y="4831773"/>
            <a:ext cx="2743202" cy="1631373"/>
          </a:xfrm>
        </p:spPr>
        <p:txBody>
          <a:bodyPr anchor="t">
            <a:normAutofit fontScale="47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Team: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Shubham Sharma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Harsh Singh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Aakashdeep</a:t>
            </a:r>
            <a:r>
              <a:rPr lang="en-US" dirty="0">
                <a:solidFill>
                  <a:schemeClr val="tx2"/>
                </a:solidFill>
              </a:rPr>
              <a:t> Srivastava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Thejas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Elandassery</a:t>
            </a:r>
            <a:endParaRPr lang="en-IN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91E3EE1-DA57-A323-A24D-C301DDC4834F}"/>
              </a:ext>
            </a:extLst>
          </p:cNvPr>
          <p:cNvSpPr txBox="1"/>
          <p:nvPr/>
        </p:nvSpPr>
        <p:spPr>
          <a:xfrm>
            <a:off x="613063" y="467590"/>
            <a:ext cx="7585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1C4980"/>
                </a:solidFill>
                <a:effectLst/>
                <a:latin typeface="Inter"/>
              </a:rPr>
              <a:t>Kharagpur Data Science Hackathon 2024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Introduction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7"/>
            <a:ext cx="2412221" cy="1810093"/>
            <a:chOff x="-305" y="-1"/>
            <a:chExt cx="3832880" cy="2876136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8C983E-9AF4-CD9F-4FAC-331FFDB67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961894"/>
              </p:ext>
            </p:extLst>
          </p:nvPr>
        </p:nvGraphicFramePr>
        <p:xfrm>
          <a:off x="464731" y="1645920"/>
          <a:ext cx="11422380" cy="4150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223" y="51296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Problem Description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713A39-F2DB-969D-1CCF-4A8C527EC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105509"/>
              </p:ext>
            </p:extLst>
          </p:nvPr>
        </p:nvGraphicFramePr>
        <p:xfrm>
          <a:off x="653223" y="1680083"/>
          <a:ext cx="11182022" cy="4308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930" y="-73639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</a:rPr>
              <a:t>Data and Resources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0226C37-1259-82F9-4190-08A9509C0F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37" y="2327700"/>
            <a:ext cx="6133264" cy="28979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9336" y="1413164"/>
            <a:ext cx="4197656" cy="501499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Availability of historical data for BTC/USDT from Jan 1, 2018, to Jan 31, 2022.</a:t>
            </a:r>
          </a:p>
          <a:p>
            <a:r>
              <a:rPr lang="en-US" sz="2400" dirty="0">
                <a:solidFill>
                  <a:schemeClr val="tx2"/>
                </a:solidFill>
              </a:rPr>
              <a:t>Use of public cryptocurrency market data sources and API services.</a:t>
            </a:r>
          </a:p>
          <a:p>
            <a:r>
              <a:rPr lang="en-US" sz="2400" dirty="0">
                <a:solidFill>
                  <a:schemeClr val="tx2"/>
                </a:solidFill>
              </a:rPr>
              <a:t>Employment of simulated data for analysis and model testing.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IN" sz="3600">
                <a:solidFill>
                  <a:schemeClr val="tx2"/>
                </a:solidFill>
              </a:rPr>
              <a:t>Methodology: Time Series Analysis</a:t>
            </a:r>
            <a:endParaRPr lang="en-IN" sz="36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Time series analysis of BTC/USDT closing prices (Jan 1, 2018 - Jan 31, 2022).</a:t>
            </a:r>
          </a:p>
          <a:p>
            <a:r>
              <a:rPr lang="en-US" sz="1800">
                <a:solidFill>
                  <a:schemeClr val="tx2"/>
                </a:solidFill>
              </a:rPr>
              <a:t>Lag plots showing the correlation between a time series and its lagged values.</a:t>
            </a:r>
          </a:p>
          <a:p>
            <a:r>
              <a:rPr lang="en-US" sz="1800">
                <a:solidFill>
                  <a:schemeClr val="tx2"/>
                </a:solidFill>
              </a:rPr>
              <a:t>KPSS test suggests non-stationarity; preprocessing to achieve stationarity.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5AD5DD6-5903-FE30-3651-009E6D2F0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8" y="3176739"/>
            <a:ext cx="4954693" cy="25392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Models: Time Series and Machine Learning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36142992-A5E4-ECA7-9078-A6006781B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71" y="2837712"/>
            <a:ext cx="4838093" cy="32173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Utilization of simple and exponential moving averages for trend analysis.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LSTM networks to capture long-term dependencies in price and trading volume.</a:t>
            </a:r>
          </a:p>
          <a:p>
            <a:r>
              <a:rPr lang="en-US" sz="1800" dirty="0">
                <a:solidFill>
                  <a:schemeClr val="tx2"/>
                </a:solidFill>
              </a:rPr>
              <a:t>GARCH models to assess and manage BTC/USDT market volatility.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</a:rPr>
              <a:t>Performance and Conclusion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024EDA54-0641-B671-43C5-AAB67399D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3351" y="2837712"/>
            <a:ext cx="3217333" cy="32173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175" y="2858968"/>
            <a:ext cx="6303661" cy="322762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Max drawdown of the model: 10%</a:t>
            </a:r>
          </a:p>
          <a:p>
            <a:r>
              <a:rPr lang="en-US" sz="1800" dirty="0"/>
              <a:t>Sharpe ratio of the model: 0.00174</a:t>
            </a:r>
          </a:p>
          <a:p>
            <a:r>
              <a:rPr lang="en-US" sz="1800" dirty="0"/>
              <a:t>Net profit exceeding benchmark return: 0%</a:t>
            </a:r>
          </a:p>
          <a:p>
            <a:r>
              <a:rPr lang="en-US" sz="1800" dirty="0"/>
              <a:t>Risk-reward ratio and max duration time of single trade: 1.01</a:t>
            </a:r>
          </a:p>
          <a:p>
            <a:r>
              <a:rPr lang="en-US" sz="1800" dirty="0"/>
              <a:t>Max Duration Time of Single Trade of the Model</a:t>
            </a:r>
            <a:r>
              <a:rPr lang="en-US" sz="1800"/>
              <a:t>: 0.116 days</a:t>
            </a:r>
            <a:endParaRPr lang="en-US" sz="1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283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Inter</vt:lpstr>
      <vt:lpstr>Tenorite</vt:lpstr>
      <vt:lpstr>Office Theme</vt:lpstr>
      <vt:lpstr>Algorithmic Trading Model for BTC/USDT Market</vt:lpstr>
      <vt:lpstr>Introduction</vt:lpstr>
      <vt:lpstr>Problem Description</vt:lpstr>
      <vt:lpstr>Data and Resources</vt:lpstr>
      <vt:lpstr>Methodology: Time Series Analysis</vt:lpstr>
      <vt:lpstr>Models: Time Series and Machine Learning</vt:lpstr>
      <vt:lpstr>Performance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2024-01-13T00:09:53Z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2024-01-12T23:41:30Z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9a9d4cf6-d03b-46a4-b4e2-aa0f3f62cd4a</vt:lpwstr>
  </property>
  <property fmtid="{D5CDD505-2E9C-101B-9397-08002B2CF9AE}" pid="8" name="MSIP_Label_defa4170-0d19-0005-0004-bc88714345d2_ActionId">
    <vt:lpwstr>c99fe87c-d53f-43e0-91f8-6506b0acec6d</vt:lpwstr>
  </property>
  <property fmtid="{D5CDD505-2E9C-101B-9397-08002B2CF9AE}" pid="9" name="MSIP_Label_defa4170-0d19-0005-0004-bc88714345d2_ContentBits">
    <vt:lpwstr>0</vt:lpwstr>
  </property>
</Properties>
</file>