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3" r:id="rId2"/>
    <p:sldId id="334" r:id="rId3"/>
    <p:sldId id="335" r:id="rId4"/>
    <p:sldId id="343" r:id="rId5"/>
    <p:sldId id="336" r:id="rId6"/>
    <p:sldId id="337" r:id="rId7"/>
    <p:sldId id="338" r:id="rId8"/>
    <p:sldId id="339" r:id="rId9"/>
    <p:sldId id="340" r:id="rId10"/>
    <p:sldId id="342" r:id="rId11"/>
    <p:sldId id="344" r:id="rId12"/>
    <p:sldId id="345" r:id="rId13"/>
    <p:sldId id="341" r:id="rId14"/>
    <p:sldId id="346" r:id="rId15"/>
    <p:sldId id="347" r:id="rId16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33"/>
    <a:srgbClr val="FF66FF"/>
    <a:srgbClr val="3399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4" autoAdjust="0"/>
    <p:restoredTop sz="90953"/>
  </p:normalViewPr>
  <p:slideViewPr>
    <p:cSldViewPr>
      <p:cViewPr varScale="1">
        <p:scale>
          <a:sx n="114" d="100"/>
          <a:sy n="114" d="100"/>
        </p:scale>
        <p:origin x="1160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248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248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F7D003E-43BD-48D2-8220-8F20D19DA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05:11:24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1081 7 24575,'-22'0'0,"-6"0"0,-13 0 0,-8 0 0,-3 0 0,0 0 0,5 0 0,2 0 0,6 0 0,4 0 0,2 0 0,4 0 0,3 0 0,0 0 0,-5 0 0,-10 0 0,-4 0 0,3 0 0,12 0 0,12 1 0,6 1 0,4 1 0,-1 3 0,-9 5 0,-7 5 0,-11 6 0,-2 2 0,5-2 0,7-3 0,9-5 0,3-1 0,0 1 0,1 1 0,0-3 0,3 0 0,0 2 0,-3 4 0,0 3 0,0 2 0,5-2 0,3-2 0,4 0 0,2-3 0,4-1 0,4 3 0,6 3 0,5 3 0,4 2 0,2-1 0,-2-2 0,-3-2 0,-3-3 0,0-3 0,1-4 0,1-4 0,6-1 0,3-2 0,3 2 0,4 2 0,-2 1 0,-3 0 0,-5-4 0,0-3 0,8-2 0,20 0 0,21-3 0,12-6 0,-1-2 0,-19-4 0,-20 3 0,-16 3 0,-13 3 0,-4 4 0,-3-2 0,1-1 0,2-4 0,1-5 0,2-3 0,-3 1 0,-2 3 0,-3 2 0,-1-5 0,1-11 0,3-9 0,6-13 0,2 0 0,0 6 0,-6 9 0,-7 14 0,-5 8 0,-2 3 0,0-3 0,-2-7 0,-5-9 0,-5-4 0,-4 1 0,-1 5 0,0 10 0,1 7 0,1 5 0,2 2 0,3 0 0,1 0 0,2 1 0,0 0 0,-1 1 0,-1 0 0,2 0 0,2 0 0,3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05:13:18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1692 45 24575,'-26'0'0,"-34"0"0,4 0 0,-8 0 0,-17 0 0,-5 0 0,-9 0 0,-1 0 0,1-1 0,2 2 0,7-1 0,3 1 0,6 3 0,2 2 0,10 2 0,3 2 0,10 1 0,3 2 0,-21 14 0,14-3 0,8 1 0,4 2 0,2 2 0,4-2 0,10-5 0,8-3 0,10 0 0,4 7 0,-1 12 0,0 12 0,-1 13 0,4 9 0,2 6 0,10 2 0,17 0 0,21 1 0,-14-38 0,2-1 0,4 1 0,0 1 0,0-2 0,1-1 0,-3-4 0,-1-1 0,32 23 0,-6-11 0,1-13 0,2-6 0,-2-8 0,3-6 0,8-4 0,23-5 0,-39-5 0,3 0 0,7 0 0,0-1 0,-2 0 0,-1 0 0,-10-2 0,-3-3 0,28-9 0,-31-7 0,-20-4 0,-13-1 0,1-15 0,12-36 0,-7 18 0,2-4 0,4-12 0,1-3 0,2-4 0,-2 1 0,-2 6 0,-3 5 0,-3 11 0,-2 4 0,6-24 0,-13 32 0,-7 18 0,-8 7 0,-7 0 0,-8-1 0,-3 1 0,2 2 0,5 0 0,5 0 0,-1-1 0,2 2 0,0 5 0,3 5 0,1 4 0,-1 2 0,1 1 0,-2 2 0,0-2 0,-1 0 0,0 0 0,0 1 0,0 0 0,-3 1 0,-2 0 0,0-2 0,2-1 0,5-3 0,1 1 0,1 1 0,1 1 0,-2 1 0,1-2 0,1-1 0,0-2 0,2-2 0,0-1 0,-2 2 0,-3 1 0,-3 3 0,-5 0 0,-3-1 0,2 3 0,0 0 0,7 0 0,3-1 0,1-2 0,3 0 0,-2-1 0,1 1 0,-1 0 0,0-1 0,-1 0 0,0 0 0,2 2 0,2 3 0,0 6 0,0-1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05:11:32.7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999 1 24575,'-13'0'0,"-23"0"0,-27 0 0,-19 0 0,-15 0 0,7 0 0,4 0 0,5 0 0,13 0 0,5 1 0,11 2 0,8 0 0,10-1 0,11-2 0,10 2 0,6-1 0,1 3 0,-2 1 0,-5 2 0,-2 1 0,2 1 0,3-1 0,3 1 0,3 0 0,1 0 0,2-1 0,1 0 0,0 0 0,0 1 0,0 2 0,0 2 0,-1 1 0,-1 0 0,-2-1 0,-1-1 0,-2 1 0,0 1 0,-1 2 0,1 1 0,1 1 0,-1 4 0,2 6 0,1 4 0,1-1 0,3-5 0,0-5 0,0-5 0,0-4 0,0-3 0,5-2 0,3-1 0,3 1 0,3 1 0,-2 1 0,-1-2 0,3-2 0,8-1 0,9-1 0,12 0 0,10-1 0,2-2 0,-3 0 0,-6 0 0,-5 0 0,-6 0 0,-3 0 0,-3 0 0,-5 0 0,-4 0 0,-5 0 0,-5 0 0,-2 0 0,0 0 0,-1-2 0,2 0 0,3-4 0,4-5 0,3-2 0,3-4 0,0-3 0,1-4 0,5-10 0,2-7 0,0-4 0,-2 1 0,-5 8 0,-5 7 0,-4 5 0,-5 0 0,-2-3 0,-1-3 0,-3 0 0,-1 7 0,-2 7 0,-1 7 0,-2 5 0,-3 0 0,-2 1 0,-3 1 0,0 0 0,1 2 0,4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05:11:40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987 1 24575,'-16'0'0,"-13"0"0,-35 0 0,-20 0 0,-8 0 0,5 0 0,21 0 0,6 0 0,6 3 0,7 6 0,2 4 0,5 7 0,3 2 0,2 2 0,5 0 0,2-2 0,6-2 0,6-5 0,1-1 0,0 1 0,-4 4 0,-2 2 0,1 1 0,5-2 0,5-5 0,4-1 0,3 3 0,3 5 0,-1 8 0,-2 8 0,0 3 0,1 3 0,1 1 0,1 4 0,0 0 0,0-3 0,0-7 0,0-6 0,0-3 0,3 1 0,6 0 0,4 2 0,4-3 0,-2-5 0,0-4 0,-3-8 0,0-3 0,3-3 0,4-1 0,10 2 0,9 1 0,10 0 0,9-1 0,4-1 0,1 0 0,-4 1 0,-6-1 0,-4 0 0,-5-2 0,1-3 0,1-2 0,1-6 0,0-7 0,-5-5 0,-4-2 0,-8 1 0,-5-1 0,-5-1 0,0-5 0,1-4 0,0-3 0,-4-3 0,-7 0 0,-5-4 0,-2-5 0,3-7 0,3-5 0,3-5 0,-1 0 0,0 0 0,-3 4 0,-3 6 0,-2 6 0,-2 4 0,-1 4 0,-4 8 0,-3 8 0,-3 10 0,-2 5 0,2-2 0,3-5 0,3-5 0,4-1 0,0 3 0,0 6 0,-3 5 0,-1 3 0,-2 3 0,0 0 0,3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05:12:03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1945 131 24575,'-19'0'0,"-11"0"0,-20 0 0,-17 0 0,-9 0 0,-9 0 0,-9 0 0,0 0 0,1 0 0,9-2 0,11 0 0,6-1 0,4 1 0,-5 1 0,-4 1 0,1 0 0,10 0 0,14 0 0,13 0 0,3 0 0,0 0 0,-3 0 0,-2 0 0,2 2 0,1 2 0,3 3 0,1 0 0,-1 0 0,1-2 0,0 0 0,1 3 0,-2 4 0,-1 3 0,0 3 0,2-1 0,6 0 0,5-2 0,4-1 0,0 0 0,-5 3 0,-4 5 0,0 0 0,5-1 0,5-4 0,6-5 0,2-1 0,2-1 0,-1 0 0,0 2 0,1 1 0,0 4 0,0 6 0,0 6 0,1 5 0,2 3 0,0 0 0,1 3 0,2-1 0,4-2 0,4-5 0,2-3 0,2-2 0,0 2 0,4 0 0,1-1 0,-1-1 0,0-5 0,-2-3 0,-2-2 0,-1-1 0,0 1 0,0-3 0,2 0 0,0 0 0,0 0 0,0 2 0,3 0 0,4 2 0,6 1 0,8 4 0,2 2 0,0 1 0,1-4 0,2-2 0,11 0 0,10 0 0,13-2 0,9-3 0,11-3 0,-45-8 0,1-1 0,2 0 0,0-2 0,0 1 0,-1-1 0,46-1 0,-5 0 0,-10 0 0,-7 0 0,-3 0 0,-2 0 0,1-4 0,9-7 0,7-5 0,0-4 0,1 1 0,-4 1 0,-4-2 0,1-3 0,-2-4 0,-5-2 0,-10-4 0,-12 1 0,-15 2 0,-13 2 0,-11 5 0,-7 1 0,-5-3 0,0-9 0,2-16 0,3-17 0,0-6 0,-3 0 0,-3 7 0,-2 5 0,-5 5 0,-9 2 0,-11 5 0,-11 8 0,-6 3 0,-2 4 0,-10-5 0,-11-10 0,-9-8 0,-6-2 0,4 10 0,11 17 0,9 17 0,9 11 0,5 4 0,1 1 0,-1 3 0,-1 6 0,-1 5 0,6 3 0,7-3 0,9-3 0,5-5 0,6-2 0,-2 2 0,-3-1 0,8-1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05:12:20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1264 24575,'13'1'0,"11"7"0,21 9 0,14 7 0,11 2 0,3-3 0,-5-7 0,1-4 0,-5-2 0,-1-3 0,-3 0 0,-8-2 0,-6-1 0,-5-2 0,-1-2 0,4 0 0,4 0 0,-1 0 0,-5 0 0,-10 0 0,-9 0 0,1 0 0,7 0 0,16 0 0,8-1 0,1-1 0,-7-4 0,-8-3 0,1-2 0,3 0 0,10 1 0,7 1 0,-1 1 0,-9 1 0,-14-1 0,-13 1 0,-12 1 0,-3 0 0,4-2 0,6 0 0,11-4 0,7-2 0,3 0 0,1 0 0,-2 2 0,-2 1 0,-2 0 0,0-3 0,0-4 0,0-3 0,-1-2 0,-1-3 0,-1-2 0,-1-4 0,-1 0 0,0 0 0,-2 2 0,-3 4 0,-5 3 0,-2 2 0,-2-3 0,1-9 0,3-5 0,-1-2 0,0 4 0,-3 4 0,-6 4 0,-2 1 0,-2-2 0,-2 1 0,1-1 0,-2 0 0,-2 3 0,0 2 0,-5-1 0,-9-6 0,-9-4 0,-9-5 0,-5 1 0,-1 2 0,0 3 0,0 1 0,-1 2 0,4 4 0,5 6 0,7 9 0,5 6 0,1 0 0,-5-1 0,-10-6 0,-6-1 0,-5 2 0,-10 1 0,-15 5 0,-17 3 0,-12 2 0,6 1 0,14-3 0,16-4 0,11-1 0,-1 1 0,-13 5 0,-18 2 0,-14 0 0,-4 0 0,9 0 0,18 0 0,18 1 0,18 4 0,2 2 0,-11 4 0,-13 5 0,-12 4 0,0 3 0,12-1 0,16-2 0,18-8 0,15-4 0,6-7 0,4-4 0,0 1 0,-2-1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05:12:43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1015 1 24575,'-10'0'0,"-8"0"0,-6 0 0,-5 0 0,0 0 0,5 0 0,0 0 0,-4 0 0,-13 0 0,-7 0 0,-6 5 0,0 5 0,2 8 0,-7 8 0,-6 6 0,-8 9 0,-2 6 0,5 5 0,7 0 0,11-3 0,9-7 0,11-7 0,9-10 0,9-9 0,7-5 0,5-1 0,1 3 0,0 12 0,1 13 0,0 10 0,4 2 0,8-5 0,11-9 0,15-8 0,13-2 0,14-1 0,22 3 0,-35-14 0,3 0 0,7-1 0,1-1 0,4-2 0,0-2 0,-2-2 0,-1-2 0,-8-1 0,-2-1 0,31-2 0,-26 0 0,-24-1 0,-13-6 0,-8-13 0,-4-19 0,-5-29 0,-2-25 0,-2 40 0,-1-1 0,0 0 0,0 2 0,0-35 0,-5 24 0,-9 21 0,-17 20 0,-16 10 0,-7 7 0,0 5 0,13-3 0,15-1 0,10-6 0,4-5 0,0-3 0,-2-2 0,7 8 0,1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05:13:01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667 0 24575,'-28'13'0,"-15"15"0,-28 25 0,28-19 0,-1 2 0,1 2 0,-1 0 0,-1 2 0,2 0 0,5-4 0,2 0 0,-25 31 0,15-7 0,15-11 0,10-4 0,10-1 0,4 5 0,2 7 0,2 5 0,1 6 0,1 0 0,5 1 0,7 1 0,11-3 0,12-3 0,9-7 0,11-13 0,8-10 0,9-10 0,-1-6 0,-6-5 0,-4-4 0,-8-3 0,1-3 0,3-5 0,0-9 0,-5-6 0,-10-4 0,-11 2 0,-9-1 0,-2-9 0,0-18 0,0-23 0,0-20 0,-11 39 0,-1 0 0,-1 1 0,-2 1 0,2-38 0,-5 20 0,-1 14 0,0 7 0,2 2 0,1 1 0,-1 2 0,1 3 0,-3 0 0,0-4 0,-5-1 0,-4-1 0,-4 9 0,-3 10 0,3 11 0,2 8 0,2 3 0,1 4 0,1 0 0,1 0 0,-3 0 0,-3-2 0,-3 0 0,-2-2 0,0-1 0,1 0 0,0-1 0,0 2 0,-1 1 0,3 1 0,1 2 0,4-2 0,5 2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05:13:06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1572 192 24575,'-17'0'0,"-42"0"0,8 0 0,-6 0 0,-14 0 0,-4 0 0,-10 0 0,0 0 0,7 0 0,0 0 0,3 1 0,1 1 0,2 2 0,3 2 0,7 2 0,2 3 0,7 2 0,3 3 0,-32 20 0,14 2 0,7 0 0,5-2 0,10-5 0,9-3 0,12-6 0,10-4 0,9-5 0,3-1 0,2 0 0,2 6 0,5 11 0,7 10 0,9 7 0,9 5 0,2 0 0,2-1 0,1 3 0,3-1 0,5-1 0,3 1 0,1-6 0,0-5 0,0-5 0,0-5 0,-1-1 0,-1-2 0,-2-3 0,-2-4 0,0-7 0,1-3 0,2-5 0,0-4 0,1-1 0,2-1 0,9 0 0,11-1 0,11-8 0,5-7 0,2-5 0,-3-4 0,-6 0 0,-13-4 0,-16-7 0,-14-5 0,-12-7 0,-3-3 0,-5 0 0,0-2 0,3-3 0,1-11 0,1-16 0,-6-15 0,-8 46 0,-2-1 0,-1 2 0,-3 1 0,-13-40 0,-24 11 0,-22 11 0,-11 9 0,7 13 0,17 14 0,19 13 0,12 9 0,10 8 0,4 7 0,1 4 0,1 0 0,0 1 0,0-5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05:13:11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1226 0 24575,'-12'0'0,"-8"0"0,-10 0 0,-9 0 0,-6 0 0,-6 0 0,-6 0 0,-23 0 0,-11 1 0,41 3 0,-2 3 0,-5 4 0,-1 3 0,4 6 0,0 2 0,-2 5 0,1 1 0,8 1 0,3 0 0,-26 27 0,15-1 0,13 1 0,5 3 0,6 7 0,10 3 0,8 4 0,8 0 0,5-4 0,5-7 0,6-7 0,12-7 0,12-2 0,13 4 0,14 4 0,5 1 0,0-3 0,-7-10 0,-9-10 0,-5-7 0,-2-4 0,-3-6 0,-7-4 0,-6-6 0,-9-4 0,-3-7 0,1-11 0,4-9 0,3-10 0,6-6 0,5-5 0,2-12 0,5-16 0,0-12 0,-19 38 0,-1-1 0,1-5 0,-1-1 0,-1-1 0,-1 1 0,-2 2 0,0 2 0,12-36 0,-11 27 0,-7 21 0,-8 17 0,-4 10 0,0 4 0,-2 3 0,0 0 0,0-1 0,1-1 0,0-1 0,0 2 0,-1-1 0,0 2 0,-1 0 0,-1-1 0,-1-1 0,1-2 0,2 0 0,0 1 0,0 1 0,-2 2 0,2 2 0,1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6248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0873" y="4422570"/>
            <a:ext cx="5171519" cy="418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6248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49A53AF-2D2E-41E3-A687-1C5F877C6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37206-642D-40C5-A28D-20F6A1A48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BC7C0-84EB-4586-9D8B-9EAAED38E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42319-F819-49B4-A4AB-55F3CB861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0A16A-949E-4151-A9E3-2E348278E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F9566-62B8-4A5B-B8F1-3EE5AAEBD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2448D-C166-48F4-9C99-2CEDB72CD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E7A84-F55B-4C83-8A07-4833E052C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DC19C-46FA-4B25-85D4-9618293CA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D662-D277-4A64-9858-634AAB31D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1746F-668D-4AF4-B361-2AE875923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ABDCF-56AD-4B5A-86C4-E5F22A82E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2D19E95-3F72-4CBB-B069-54CA43D29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D271A8-F097-4E9D-A25B-6C9F69D931D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198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dirty="0" err="1"/>
              <a:t>Myhill-Nerode</a:t>
            </a:r>
            <a:r>
              <a:rPr lang="en-US" sz="4400" dirty="0"/>
              <a:t> Theorem</a:t>
            </a:r>
            <a:br>
              <a:rPr lang="en-US" sz="4400" dirty="0"/>
            </a:br>
            <a:r>
              <a:rPr lang="en-US" sz="4400" dirty="0"/>
              <a:t>for regular languages</a:t>
            </a:r>
          </a:p>
        </p:txBody>
      </p:sp>
      <p:sp>
        <p:nvSpPr>
          <p:cNvPr id="41989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sz="2800" dirty="0">
                <a:solidFill>
                  <a:srgbClr val="3333CC"/>
                </a:solidFill>
              </a:rPr>
              <a:t>Course Instructor: Dr. Sohail Iqbal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3124200" y="60198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Book: Prof.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Sipser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-MIT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Slides: Prof. Busch - LSU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F9134A-A98E-AE8E-E9F4-505FEB7F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54517"/>
            <a:ext cx="1447800" cy="213148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A110-2F1D-4A5B-B5F8-EB0C9BC8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States Minimization - MN Theorem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69D89-A4C1-6598-94A2-6384C2BB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0A16A-949E-4151-A9E3-2E348278E4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300C7F-2D89-8BF3-C779-9E1E4D7C9D70}"/>
              </a:ext>
            </a:extLst>
          </p:cNvPr>
          <p:cNvGrpSpPr/>
          <p:nvPr/>
        </p:nvGrpSpPr>
        <p:grpSpPr>
          <a:xfrm>
            <a:off x="685800" y="2057400"/>
            <a:ext cx="6553200" cy="4572000"/>
            <a:chOff x="685800" y="2209800"/>
            <a:chExt cx="5562600" cy="4419600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8141A6D6-F127-43D1-E808-6736DEFDD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1242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/>
                <a:t>1</a:t>
              </a:r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984D9556-C43A-D79E-AD26-FEB2261C3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5052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/>
                <a:t>3</a:t>
              </a:r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49421C0B-A0FA-0A12-7B7A-B82538D6F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7432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/>
                <a:t>2</a:t>
              </a:r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17EF565D-111E-5E0A-54D8-AF97A35A9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2098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/>
                <a:t>4</a:t>
              </a:r>
            </a:p>
          </p:txBody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445298E7-7A56-C65B-9C51-9928BC969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7432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/>
                <a:t>5</a:t>
              </a:r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86EECBCF-19A8-285C-CAC4-C58D11D36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3505200"/>
              <a:ext cx="304800" cy="304800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/>
                <a:t>6</a:t>
              </a:r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id="{2207505E-1F69-7A37-E311-9CDEC73A1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40386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/>
                <a:t>7</a:t>
              </a:r>
            </a:p>
          </p:txBody>
        </p:sp>
        <p:sp>
          <p:nvSpPr>
            <p:cNvPr id="14" name="Oval 21">
              <a:extLst>
                <a:ext uri="{FF2B5EF4-FFF2-40B4-BE49-F238E27FC236}">
                  <a16:creationId xmlns:a16="http://schemas.microsoft.com/office/drawing/2014/main" id="{55547832-924E-6554-E01F-BFD97D9EC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3528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</a:t>
              </a:r>
            </a:p>
          </p:txBody>
        </p:sp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C7D42BA8-386E-B772-57A4-978675B99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3352800"/>
              <a:ext cx="304800" cy="304800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C</a:t>
              </a:r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19F4B831-34B2-0B6C-A3D7-E9EEC6F57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3528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A</a:t>
              </a:r>
            </a:p>
          </p:txBody>
        </p:sp>
        <p:cxnSp>
          <p:nvCxnSpPr>
            <p:cNvPr id="17" name="AutoShape 24">
              <a:extLst>
                <a:ext uri="{FF2B5EF4-FFF2-40B4-BE49-F238E27FC236}">
                  <a16:creationId xmlns:a16="http://schemas.microsoft.com/office/drawing/2014/main" id="{CFD172B0-CC05-BEB7-B348-E1DC198FB214}"/>
                </a:ext>
              </a:extLst>
            </p:cNvPr>
            <p:cNvCxnSpPr>
              <a:cxnSpLocks noChangeShapeType="1"/>
              <a:stCxn id="7" idx="7"/>
              <a:endCxn id="9" idx="3"/>
            </p:cNvCxnSpPr>
            <p:nvPr/>
          </p:nvCxnSpPr>
          <p:spPr bwMode="auto">
            <a:xfrm flipV="1">
              <a:off x="2317750" y="3003550"/>
              <a:ext cx="241300" cy="165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5">
              <a:extLst>
                <a:ext uri="{FF2B5EF4-FFF2-40B4-BE49-F238E27FC236}">
                  <a16:creationId xmlns:a16="http://schemas.microsoft.com/office/drawing/2014/main" id="{45998DAB-7DB1-25E1-EDCB-D23CB460AD01}"/>
                </a:ext>
              </a:extLst>
            </p:cNvPr>
            <p:cNvCxnSpPr>
              <a:cxnSpLocks noChangeShapeType="1"/>
              <a:stCxn id="7" idx="5"/>
              <a:endCxn id="8" idx="1"/>
            </p:cNvCxnSpPr>
            <p:nvPr/>
          </p:nvCxnSpPr>
          <p:spPr bwMode="auto">
            <a:xfrm>
              <a:off x="2317750" y="3384550"/>
              <a:ext cx="241300" cy="165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6">
              <a:extLst>
                <a:ext uri="{FF2B5EF4-FFF2-40B4-BE49-F238E27FC236}">
                  <a16:creationId xmlns:a16="http://schemas.microsoft.com/office/drawing/2014/main" id="{CAF5AD69-7F29-BA7B-D36B-9167072157EE}"/>
                </a:ext>
              </a:extLst>
            </p:cNvPr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flipV="1">
              <a:off x="2774950" y="2470150"/>
              <a:ext cx="317500" cy="317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7">
              <a:extLst>
                <a:ext uri="{FF2B5EF4-FFF2-40B4-BE49-F238E27FC236}">
                  <a16:creationId xmlns:a16="http://schemas.microsoft.com/office/drawing/2014/main" id="{EA4750E1-F8F0-FF99-9CD6-3B0525A3A764}"/>
                </a:ext>
              </a:extLst>
            </p:cNvPr>
            <p:cNvCxnSpPr>
              <a:cxnSpLocks noChangeShapeType="1"/>
              <a:stCxn id="9" idx="6"/>
              <a:endCxn id="11" idx="2"/>
            </p:cNvCxnSpPr>
            <p:nvPr/>
          </p:nvCxnSpPr>
          <p:spPr bwMode="auto">
            <a:xfrm>
              <a:off x="2819400" y="2895600"/>
              <a:ext cx="228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8">
              <a:extLst>
                <a:ext uri="{FF2B5EF4-FFF2-40B4-BE49-F238E27FC236}">
                  <a16:creationId xmlns:a16="http://schemas.microsoft.com/office/drawing/2014/main" id="{D0E644AB-2DBA-C1A6-62A3-280C1D6AB3FD}"/>
                </a:ext>
              </a:extLst>
            </p:cNvPr>
            <p:cNvCxnSpPr>
              <a:cxnSpLocks noChangeShapeType="1"/>
              <a:stCxn id="8" idx="6"/>
              <a:endCxn id="12" idx="2"/>
            </p:cNvCxnSpPr>
            <p:nvPr/>
          </p:nvCxnSpPr>
          <p:spPr bwMode="auto">
            <a:xfrm>
              <a:off x="2819400" y="3657600"/>
              <a:ext cx="203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9">
              <a:extLst>
                <a:ext uri="{FF2B5EF4-FFF2-40B4-BE49-F238E27FC236}">
                  <a16:creationId xmlns:a16="http://schemas.microsoft.com/office/drawing/2014/main" id="{D2CC3A50-7D61-4736-DD88-7C7C5F410DF3}"/>
                </a:ext>
              </a:extLst>
            </p:cNvPr>
            <p:cNvCxnSpPr>
              <a:cxnSpLocks noChangeShapeType="1"/>
              <a:stCxn id="8" idx="5"/>
              <a:endCxn id="13" idx="1"/>
            </p:cNvCxnSpPr>
            <p:nvPr/>
          </p:nvCxnSpPr>
          <p:spPr bwMode="auto">
            <a:xfrm>
              <a:off x="2774950" y="3765550"/>
              <a:ext cx="317500" cy="317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2F19A70B-CFA6-D15F-48B4-E0F4EC853DE2}"/>
                </a:ext>
              </a:extLst>
            </p:cNvPr>
            <p:cNvCxnSpPr>
              <a:cxnSpLocks noChangeShapeType="1"/>
              <a:stCxn id="10" idx="1"/>
              <a:endCxn id="10" idx="7"/>
            </p:cNvCxnSpPr>
            <p:nvPr/>
          </p:nvCxnSpPr>
          <p:spPr bwMode="auto">
            <a:xfrm rot="5400000" flipV="1">
              <a:off x="3199606" y="2147094"/>
              <a:ext cx="1588" cy="215900"/>
            </a:xfrm>
            <a:prstGeom prst="curvedConnector3">
              <a:avLst>
                <a:gd name="adj1" fmla="val -172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31">
              <a:extLst>
                <a:ext uri="{FF2B5EF4-FFF2-40B4-BE49-F238E27FC236}">
                  <a16:creationId xmlns:a16="http://schemas.microsoft.com/office/drawing/2014/main" id="{B5C2AC59-0757-0B91-1AD1-11A0B8E39B14}"/>
                </a:ext>
              </a:extLst>
            </p:cNvPr>
            <p:cNvCxnSpPr>
              <a:cxnSpLocks noChangeShapeType="1"/>
              <a:stCxn id="13" idx="3"/>
              <a:endCxn id="13" idx="5"/>
            </p:cNvCxnSpPr>
            <p:nvPr/>
          </p:nvCxnSpPr>
          <p:spPr bwMode="auto">
            <a:xfrm rot="16200000" flipH="1">
              <a:off x="3199606" y="4191794"/>
              <a:ext cx="1588" cy="215900"/>
            </a:xfrm>
            <a:prstGeom prst="curvedConnector3">
              <a:avLst>
                <a:gd name="adj1" fmla="val 172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32">
              <a:extLst>
                <a:ext uri="{FF2B5EF4-FFF2-40B4-BE49-F238E27FC236}">
                  <a16:creationId xmlns:a16="http://schemas.microsoft.com/office/drawing/2014/main" id="{E100EE71-E779-9656-9C84-1BA8D3DEC691}"/>
                </a:ext>
              </a:extLst>
            </p:cNvPr>
            <p:cNvCxnSpPr>
              <a:cxnSpLocks noChangeShapeType="1"/>
              <a:stCxn id="10" idx="4"/>
              <a:endCxn id="11" idx="0"/>
            </p:cNvCxnSpPr>
            <p:nvPr/>
          </p:nvCxnSpPr>
          <p:spPr bwMode="auto">
            <a:xfrm>
              <a:off x="3200400" y="25146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34">
              <a:extLst>
                <a:ext uri="{FF2B5EF4-FFF2-40B4-BE49-F238E27FC236}">
                  <a16:creationId xmlns:a16="http://schemas.microsoft.com/office/drawing/2014/main" id="{84E11E04-2952-19CE-0807-137BC2D35846}"/>
                </a:ext>
              </a:extLst>
            </p:cNvPr>
            <p:cNvCxnSpPr>
              <a:cxnSpLocks noChangeShapeType="1"/>
              <a:stCxn id="13" idx="0"/>
              <a:endCxn id="12" idx="4"/>
            </p:cNvCxnSpPr>
            <p:nvPr/>
          </p:nvCxnSpPr>
          <p:spPr bwMode="auto">
            <a:xfrm flipV="1">
              <a:off x="3200400" y="3835400"/>
              <a:ext cx="0" cy="203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35">
              <a:extLst>
                <a:ext uri="{FF2B5EF4-FFF2-40B4-BE49-F238E27FC236}">
                  <a16:creationId xmlns:a16="http://schemas.microsoft.com/office/drawing/2014/main" id="{9B657500-7069-5374-C0AD-E8FE585FC2BA}"/>
                </a:ext>
              </a:extLst>
            </p:cNvPr>
            <p:cNvCxnSpPr>
              <a:cxnSpLocks noChangeShapeType="1"/>
              <a:stCxn id="12" idx="1"/>
              <a:endCxn id="11" idx="3"/>
            </p:cNvCxnSpPr>
            <p:nvPr/>
          </p:nvCxnSpPr>
          <p:spPr bwMode="auto">
            <a:xfrm rot="16200000">
              <a:off x="2832100" y="3263900"/>
              <a:ext cx="5207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36">
              <a:extLst>
                <a:ext uri="{FF2B5EF4-FFF2-40B4-BE49-F238E27FC236}">
                  <a16:creationId xmlns:a16="http://schemas.microsoft.com/office/drawing/2014/main" id="{2B656D4B-1911-81BB-060B-30E47320FA53}"/>
                </a:ext>
              </a:extLst>
            </p:cNvPr>
            <p:cNvCxnSpPr>
              <a:cxnSpLocks noChangeShapeType="1"/>
              <a:stCxn id="11" idx="5"/>
              <a:endCxn id="12" idx="7"/>
            </p:cNvCxnSpPr>
            <p:nvPr/>
          </p:nvCxnSpPr>
          <p:spPr bwMode="auto">
            <a:xfrm rot="5400000">
              <a:off x="3048000" y="3263900"/>
              <a:ext cx="5207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37">
              <a:extLst>
                <a:ext uri="{FF2B5EF4-FFF2-40B4-BE49-F238E27FC236}">
                  <a16:creationId xmlns:a16="http://schemas.microsoft.com/office/drawing/2014/main" id="{12B6BC76-9F2D-78AD-B2EC-BB104FB97DAC}"/>
                </a:ext>
              </a:extLst>
            </p:cNvPr>
            <p:cNvCxnSpPr>
              <a:cxnSpLocks noChangeShapeType="1"/>
              <a:stCxn id="11" idx="6"/>
              <a:endCxn id="13" idx="6"/>
            </p:cNvCxnSpPr>
            <p:nvPr/>
          </p:nvCxnSpPr>
          <p:spPr bwMode="auto">
            <a:xfrm>
              <a:off x="3352800" y="2895600"/>
              <a:ext cx="1588" cy="129540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39">
              <a:extLst>
                <a:ext uri="{FF2B5EF4-FFF2-40B4-BE49-F238E27FC236}">
                  <a16:creationId xmlns:a16="http://schemas.microsoft.com/office/drawing/2014/main" id="{66462BAF-8F78-6FEB-326B-FDB81C554E1B}"/>
                </a:ext>
              </a:extLst>
            </p:cNvPr>
            <p:cNvCxnSpPr>
              <a:cxnSpLocks noChangeShapeType="1"/>
              <a:stCxn id="12" idx="6"/>
              <a:endCxn id="10" idx="6"/>
            </p:cNvCxnSpPr>
            <p:nvPr/>
          </p:nvCxnSpPr>
          <p:spPr bwMode="auto">
            <a:xfrm flipH="1" flipV="1">
              <a:off x="3352800" y="2362200"/>
              <a:ext cx="25400" cy="1295400"/>
            </a:xfrm>
            <a:prstGeom prst="curvedConnector3">
              <a:avLst>
                <a:gd name="adj1" fmla="val -8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Line 40">
              <a:extLst>
                <a:ext uri="{FF2B5EF4-FFF2-40B4-BE49-F238E27FC236}">
                  <a16:creationId xmlns:a16="http://schemas.microsoft.com/office/drawing/2014/main" id="{E1C371F4-98B6-851E-93A6-806C1BDCB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2766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/>
            </a:p>
          </p:txBody>
        </p:sp>
        <p:sp>
          <p:nvSpPr>
            <p:cNvPr id="32" name="Text Box 42">
              <a:extLst>
                <a:ext uri="{FF2B5EF4-FFF2-40B4-BE49-F238E27FC236}">
                  <a16:creationId xmlns:a16="http://schemas.microsoft.com/office/drawing/2014/main" id="{97D80CE3-C494-0E0D-5F04-F4350EA2B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33528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sp>
          <p:nvSpPr>
            <p:cNvPr id="33" name="Text Box 43">
              <a:extLst>
                <a:ext uri="{FF2B5EF4-FFF2-40B4-BE49-F238E27FC236}">
                  <a16:creationId xmlns:a16="http://schemas.microsoft.com/office/drawing/2014/main" id="{55B0D95D-F1DA-8EB3-280D-8C3E7B714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2925763"/>
              <a:ext cx="2286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34" name="Text Box 44">
              <a:extLst>
                <a:ext uri="{FF2B5EF4-FFF2-40B4-BE49-F238E27FC236}">
                  <a16:creationId xmlns:a16="http://schemas.microsoft.com/office/drawing/2014/main" id="{67D5E7DB-EE46-1B74-E930-08845BBE4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468563"/>
              <a:ext cx="2286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35" name="Text Box 46">
              <a:extLst>
                <a:ext uri="{FF2B5EF4-FFF2-40B4-BE49-F238E27FC236}">
                  <a16:creationId xmlns:a16="http://schemas.microsoft.com/office/drawing/2014/main" id="{AFD48B72-6601-DCB0-75BF-81F50C2F0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26670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36" name="Text Box 47">
              <a:extLst>
                <a:ext uri="{FF2B5EF4-FFF2-40B4-BE49-F238E27FC236}">
                  <a16:creationId xmlns:a16="http://schemas.microsoft.com/office/drawing/2014/main" id="{9915267E-8888-084D-CE72-FA1A9FAFD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1242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37" name="Text Box 48">
              <a:extLst>
                <a:ext uri="{FF2B5EF4-FFF2-40B4-BE49-F238E27FC236}">
                  <a16:creationId xmlns:a16="http://schemas.microsoft.com/office/drawing/2014/main" id="{0B605CF1-D6ED-8B65-9EDB-12C6C06F3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840163"/>
              <a:ext cx="2286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38" name="Text Box 49">
              <a:extLst>
                <a:ext uri="{FF2B5EF4-FFF2-40B4-BE49-F238E27FC236}">
                  <a16:creationId xmlns:a16="http://schemas.microsoft.com/office/drawing/2014/main" id="{2AE9A565-E562-5F18-E70A-F430FDFC7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34290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39" name="Text Box 51">
              <a:extLst>
                <a:ext uri="{FF2B5EF4-FFF2-40B4-BE49-F238E27FC236}">
                  <a16:creationId xmlns:a16="http://schemas.microsoft.com/office/drawing/2014/main" id="{D062F228-F28F-8756-051B-615EBDBB1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763963"/>
              <a:ext cx="2286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sp>
          <p:nvSpPr>
            <p:cNvPr id="40" name="Text Box 52">
              <a:extLst>
                <a:ext uri="{FF2B5EF4-FFF2-40B4-BE49-F238E27FC236}">
                  <a16:creationId xmlns:a16="http://schemas.microsoft.com/office/drawing/2014/main" id="{CA6C812F-E331-7EBE-64B9-1929F1714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525963"/>
              <a:ext cx="2286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sp>
          <p:nvSpPr>
            <p:cNvPr id="41" name="Text Box 53">
              <a:extLst>
                <a:ext uri="{FF2B5EF4-FFF2-40B4-BE49-F238E27FC236}">
                  <a16:creationId xmlns:a16="http://schemas.microsoft.com/office/drawing/2014/main" id="{8EAADED3-19D9-7C80-99A0-5C3871710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35052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sp>
          <p:nvSpPr>
            <p:cNvPr id="42" name="Text Box 54">
              <a:extLst>
                <a:ext uri="{FF2B5EF4-FFF2-40B4-BE49-F238E27FC236}">
                  <a16:creationId xmlns:a16="http://schemas.microsoft.com/office/drawing/2014/main" id="{7E75A26D-F14A-59D4-551E-AB920A095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31242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sp>
          <p:nvSpPr>
            <p:cNvPr id="43" name="Text Box 55">
              <a:extLst>
                <a:ext uri="{FF2B5EF4-FFF2-40B4-BE49-F238E27FC236}">
                  <a16:creationId xmlns:a16="http://schemas.microsoft.com/office/drawing/2014/main" id="{B3094758-4A8B-346A-54AC-6D5B50968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8194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sp>
          <p:nvSpPr>
            <p:cNvPr id="44" name="Text Box 56">
              <a:extLst>
                <a:ext uri="{FF2B5EF4-FFF2-40B4-BE49-F238E27FC236}">
                  <a16:creationId xmlns:a16="http://schemas.microsoft.com/office/drawing/2014/main" id="{76A3EB42-53C7-04DB-C5F9-033B056BC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24384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cxnSp>
          <p:nvCxnSpPr>
            <p:cNvPr id="45" name="AutoShape 57">
              <a:extLst>
                <a:ext uri="{FF2B5EF4-FFF2-40B4-BE49-F238E27FC236}">
                  <a16:creationId xmlns:a16="http://schemas.microsoft.com/office/drawing/2014/main" id="{5AE776C4-9277-6C0E-ADB3-5CDF03508669}"/>
                </a:ext>
              </a:extLst>
            </p:cNvPr>
            <p:cNvCxnSpPr>
              <a:cxnSpLocks noChangeShapeType="1"/>
              <a:stCxn id="14" idx="7"/>
              <a:endCxn id="15" idx="1"/>
            </p:cNvCxnSpPr>
            <p:nvPr/>
          </p:nvCxnSpPr>
          <p:spPr bwMode="auto">
            <a:xfrm rot="16200000">
              <a:off x="5740400" y="3149600"/>
              <a:ext cx="25400" cy="469900"/>
            </a:xfrm>
            <a:prstGeom prst="curvedConnector3">
              <a:avLst>
                <a:gd name="adj1" fmla="val 54999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59">
              <a:extLst>
                <a:ext uri="{FF2B5EF4-FFF2-40B4-BE49-F238E27FC236}">
                  <a16:creationId xmlns:a16="http://schemas.microsoft.com/office/drawing/2014/main" id="{0D5DBD65-B595-D956-DD1F-09C51567BC93}"/>
                </a:ext>
              </a:extLst>
            </p:cNvPr>
            <p:cNvCxnSpPr>
              <a:cxnSpLocks noChangeShapeType="1"/>
              <a:stCxn id="15" idx="3"/>
              <a:endCxn id="14" idx="5"/>
            </p:cNvCxnSpPr>
            <p:nvPr/>
          </p:nvCxnSpPr>
          <p:spPr bwMode="auto">
            <a:xfrm rot="16200000" flipV="1">
              <a:off x="5740400" y="3390900"/>
              <a:ext cx="25400" cy="469900"/>
            </a:xfrm>
            <a:prstGeom prst="curvedConnector3">
              <a:avLst>
                <a:gd name="adj1" fmla="val -4437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60">
              <a:extLst>
                <a:ext uri="{FF2B5EF4-FFF2-40B4-BE49-F238E27FC236}">
                  <a16:creationId xmlns:a16="http://schemas.microsoft.com/office/drawing/2014/main" id="{7B4F11E1-9318-E504-FD74-AA7ED5B912E1}"/>
                </a:ext>
              </a:extLst>
            </p:cNvPr>
            <p:cNvCxnSpPr>
              <a:cxnSpLocks noChangeShapeType="1"/>
              <a:stCxn id="14" idx="1"/>
              <a:endCxn id="14" idx="7"/>
            </p:cNvCxnSpPr>
            <p:nvPr/>
          </p:nvCxnSpPr>
          <p:spPr bwMode="auto">
            <a:xfrm rot="5400000" flipV="1">
              <a:off x="5409406" y="3290094"/>
              <a:ext cx="1588" cy="215900"/>
            </a:xfrm>
            <a:prstGeom prst="curvedConnector3">
              <a:avLst>
                <a:gd name="adj1" fmla="val -172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61">
              <a:extLst>
                <a:ext uri="{FF2B5EF4-FFF2-40B4-BE49-F238E27FC236}">
                  <a16:creationId xmlns:a16="http://schemas.microsoft.com/office/drawing/2014/main" id="{225DA446-072C-5D9F-DB3B-1FC7744CA4CE}"/>
                </a:ext>
              </a:extLst>
            </p:cNvPr>
            <p:cNvCxnSpPr>
              <a:cxnSpLocks noChangeShapeType="1"/>
              <a:stCxn id="15" idx="4"/>
              <a:endCxn id="16" idx="4"/>
            </p:cNvCxnSpPr>
            <p:nvPr/>
          </p:nvCxnSpPr>
          <p:spPr bwMode="auto">
            <a:xfrm rot="16200000" flipV="1">
              <a:off x="5397500" y="2984500"/>
              <a:ext cx="25400" cy="1371600"/>
            </a:xfrm>
            <a:prstGeom prst="curvedConnector3">
              <a:avLst>
                <a:gd name="adj1" fmla="val -8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62">
              <a:extLst>
                <a:ext uri="{FF2B5EF4-FFF2-40B4-BE49-F238E27FC236}">
                  <a16:creationId xmlns:a16="http://schemas.microsoft.com/office/drawing/2014/main" id="{CA943B3C-B792-F7D3-C718-AB88B7F25691}"/>
                </a:ext>
              </a:extLst>
            </p:cNvPr>
            <p:cNvCxnSpPr>
              <a:cxnSpLocks noChangeShapeType="1"/>
              <a:stCxn id="16" idx="1"/>
              <a:endCxn id="16" idx="7"/>
            </p:cNvCxnSpPr>
            <p:nvPr/>
          </p:nvCxnSpPr>
          <p:spPr bwMode="auto">
            <a:xfrm rot="5400000" flipV="1">
              <a:off x="4723606" y="3290094"/>
              <a:ext cx="1588" cy="215900"/>
            </a:xfrm>
            <a:prstGeom prst="curvedConnector3">
              <a:avLst>
                <a:gd name="adj1" fmla="val -172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Line 63">
              <a:extLst>
                <a:ext uri="{FF2B5EF4-FFF2-40B4-BE49-F238E27FC236}">
                  <a16:creationId xmlns:a16="http://schemas.microsoft.com/office/drawing/2014/main" id="{489C5AFF-E3FC-E2B6-9197-EE323C06B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505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/>
            </a:p>
          </p:txBody>
        </p:sp>
        <p:cxnSp>
          <p:nvCxnSpPr>
            <p:cNvPr id="51" name="AutoShape 64">
              <a:extLst>
                <a:ext uri="{FF2B5EF4-FFF2-40B4-BE49-F238E27FC236}">
                  <a16:creationId xmlns:a16="http://schemas.microsoft.com/office/drawing/2014/main" id="{29DFE3A6-280D-BEA2-142A-EB433F761F63}"/>
                </a:ext>
              </a:extLst>
            </p:cNvPr>
            <p:cNvCxnSpPr>
              <a:cxnSpLocks noChangeShapeType="1"/>
              <a:stCxn id="16" idx="6"/>
              <a:endCxn id="14" idx="2"/>
            </p:cNvCxnSpPr>
            <p:nvPr/>
          </p:nvCxnSpPr>
          <p:spPr bwMode="auto">
            <a:xfrm>
              <a:off x="4876800" y="35052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 Box 65">
              <a:extLst>
                <a:ext uri="{FF2B5EF4-FFF2-40B4-BE49-F238E27FC236}">
                  <a16:creationId xmlns:a16="http://schemas.microsoft.com/office/drawing/2014/main" id="{55699DEF-A086-FAD5-79D2-D6C59FECF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28956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53" name="Text Box 66">
              <a:extLst>
                <a:ext uri="{FF2B5EF4-FFF2-40B4-BE49-F238E27FC236}">
                  <a16:creationId xmlns:a16="http://schemas.microsoft.com/office/drawing/2014/main" id="{425EF13C-C92A-0E66-FEFF-632114DD0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32766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sp>
          <p:nvSpPr>
            <p:cNvPr id="54" name="Text Box 67">
              <a:extLst>
                <a:ext uri="{FF2B5EF4-FFF2-40B4-BE49-F238E27FC236}">
                  <a16:creationId xmlns:a16="http://schemas.microsoft.com/office/drawing/2014/main" id="{0092044D-201E-3BF7-5405-9FA754C09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sp>
          <p:nvSpPr>
            <p:cNvPr id="55" name="Text Box 68">
              <a:extLst>
                <a:ext uri="{FF2B5EF4-FFF2-40B4-BE49-F238E27FC236}">
                  <a16:creationId xmlns:a16="http://schemas.microsoft.com/office/drawing/2014/main" id="{7DBFDC19-EBA1-E159-FA0C-04500EBA9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3535363"/>
              <a:ext cx="2286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sp>
          <p:nvSpPr>
            <p:cNvPr id="56" name="Text Box 69">
              <a:extLst>
                <a:ext uri="{FF2B5EF4-FFF2-40B4-BE49-F238E27FC236}">
                  <a16:creationId xmlns:a16="http://schemas.microsoft.com/office/drawing/2014/main" id="{5BAF6D6A-AD45-1505-20DA-316403C30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3687763"/>
              <a:ext cx="2286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57" name="Text Box 70">
              <a:extLst>
                <a:ext uri="{FF2B5EF4-FFF2-40B4-BE49-F238E27FC236}">
                  <a16:creationId xmlns:a16="http://schemas.microsoft.com/office/drawing/2014/main" id="{0F665FA3-38A7-A5BB-71D3-EF5DFFF6F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30480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58" name="Oval 71">
              <a:extLst>
                <a:ext uri="{FF2B5EF4-FFF2-40B4-BE49-F238E27FC236}">
                  <a16:creationId xmlns:a16="http://schemas.microsoft.com/office/drawing/2014/main" id="{93001CA5-EBB2-DACA-8B5D-3AA1A508C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4191000"/>
              <a:ext cx="2439988" cy="2438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/>
            </a:p>
          </p:txBody>
        </p:sp>
        <p:cxnSp>
          <p:nvCxnSpPr>
            <p:cNvPr id="59" name="AutoShape 80">
              <a:extLst>
                <a:ext uri="{FF2B5EF4-FFF2-40B4-BE49-F238E27FC236}">
                  <a16:creationId xmlns:a16="http://schemas.microsoft.com/office/drawing/2014/main" id="{1519AB34-62B9-0161-1CAC-B6E5A1DFD2E1}"/>
                </a:ext>
              </a:extLst>
            </p:cNvPr>
            <p:cNvCxnSpPr>
              <a:cxnSpLocks noChangeShapeType="1"/>
              <a:endCxn id="58" idx="3"/>
            </p:cNvCxnSpPr>
            <p:nvPr/>
          </p:nvCxnSpPr>
          <p:spPr bwMode="auto">
            <a:xfrm flipH="1">
              <a:off x="1042988" y="5407025"/>
              <a:ext cx="865187" cy="865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81">
              <a:extLst>
                <a:ext uri="{FF2B5EF4-FFF2-40B4-BE49-F238E27FC236}">
                  <a16:creationId xmlns:a16="http://schemas.microsoft.com/office/drawing/2014/main" id="{48DC6566-64C6-9A26-D30D-DF275F007E89}"/>
                </a:ext>
              </a:extLst>
            </p:cNvPr>
            <p:cNvCxnSpPr>
              <a:cxnSpLocks noChangeShapeType="1"/>
              <a:endCxn id="58" idx="5"/>
            </p:cNvCxnSpPr>
            <p:nvPr/>
          </p:nvCxnSpPr>
          <p:spPr bwMode="auto">
            <a:xfrm>
              <a:off x="1908175" y="5407025"/>
              <a:ext cx="860425" cy="865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83">
              <a:extLst>
                <a:ext uri="{FF2B5EF4-FFF2-40B4-BE49-F238E27FC236}">
                  <a16:creationId xmlns:a16="http://schemas.microsoft.com/office/drawing/2014/main" id="{80757288-E996-7468-61E3-4B5501C2647B}"/>
                </a:ext>
              </a:extLst>
            </p:cNvPr>
            <p:cNvCxnSpPr>
              <a:cxnSpLocks noChangeShapeType="1"/>
              <a:endCxn id="58" idx="0"/>
            </p:cNvCxnSpPr>
            <p:nvPr/>
          </p:nvCxnSpPr>
          <p:spPr bwMode="auto">
            <a:xfrm flipH="1" flipV="1">
              <a:off x="1906588" y="4191000"/>
              <a:ext cx="1587" cy="1216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Line 84">
              <a:extLst>
                <a:ext uri="{FF2B5EF4-FFF2-40B4-BE49-F238E27FC236}">
                  <a16:creationId xmlns:a16="http://schemas.microsoft.com/office/drawing/2014/main" id="{D6E7F816-6CC6-0948-0D97-45A89AD90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48768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/>
            </a:p>
          </p:txBody>
        </p:sp>
        <p:sp>
          <p:nvSpPr>
            <p:cNvPr id="63" name="Line 85">
              <a:extLst>
                <a:ext uri="{FF2B5EF4-FFF2-40B4-BE49-F238E27FC236}">
                  <a16:creationId xmlns:a16="http://schemas.microsoft.com/office/drawing/2014/main" id="{9A289550-BC1C-B58C-1214-CB35F5C3C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5562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/>
            </a:p>
          </p:txBody>
        </p:sp>
        <p:sp>
          <p:nvSpPr>
            <p:cNvPr id="64" name="Line 86">
              <a:extLst>
                <a:ext uri="{FF2B5EF4-FFF2-40B4-BE49-F238E27FC236}">
                  <a16:creationId xmlns:a16="http://schemas.microsoft.com/office/drawing/2014/main" id="{C91E0992-5C07-C760-D4FD-D8E562BF4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45720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/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D9A1A40F-1386-804B-3529-562958C82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52578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/>
            </a:p>
          </p:txBody>
        </p:sp>
        <p:sp>
          <p:nvSpPr>
            <p:cNvPr id="66" name="Text Box 88">
              <a:extLst>
                <a:ext uri="{FF2B5EF4-FFF2-40B4-BE49-F238E27FC236}">
                  <a16:creationId xmlns:a16="http://schemas.microsoft.com/office/drawing/2014/main" id="{938F8CBA-B130-A596-A06F-89D5CF173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297363"/>
              <a:ext cx="685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/>
                <a:t>L</a:t>
              </a:r>
              <a:r>
                <a:rPr lang="en-US" altLang="zh-TW" sz="1200" baseline="-25000"/>
                <a:t>1</a:t>
              </a:r>
              <a:r>
                <a:rPr lang="en-US" altLang="zh-TW" sz="1200"/>
                <a:t>={</a:t>
              </a:r>
              <a:r>
                <a:rPr lang="en-US" altLang="zh-TW" sz="1200">
                  <a:latin typeface="Lucida Sans Unicode" panose="020B0602030504020204" pitchFamily="34" charset="0"/>
                  <a:sym typeface="Symbol" pitchFamily="2" charset="2"/>
                </a:rPr>
                <a:t></a:t>
              </a:r>
              <a:r>
                <a:rPr lang="en-US" altLang="zh-TW" sz="1200"/>
                <a:t>}  </a:t>
              </a:r>
            </a:p>
          </p:txBody>
        </p:sp>
        <p:sp>
          <p:nvSpPr>
            <p:cNvPr id="67" name="Text Box 89">
              <a:extLst>
                <a:ext uri="{FF2B5EF4-FFF2-40B4-BE49-F238E27FC236}">
                  <a16:creationId xmlns:a16="http://schemas.microsoft.com/office/drawing/2014/main" id="{3082FC0F-6E1C-A0A2-5EDF-3D8B5827A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4830763"/>
              <a:ext cx="685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/>
                <a:t>L</a:t>
              </a:r>
              <a:r>
                <a:rPr lang="en-US" altLang="zh-TW" sz="1200" baseline="-25000"/>
                <a:t>2</a:t>
              </a:r>
              <a:r>
                <a:rPr lang="en-US" altLang="zh-TW" sz="1200"/>
                <a:t>={</a:t>
              </a:r>
              <a:r>
                <a:rPr lang="en-US" altLang="zh-TW" sz="1200">
                  <a:latin typeface="Lucida Sans Unicode" panose="020B0602030504020204" pitchFamily="34" charset="0"/>
                  <a:sym typeface="Symbol" pitchFamily="2" charset="2"/>
                </a:rPr>
                <a:t>0</a:t>
              </a:r>
              <a:r>
                <a:rPr lang="en-US" altLang="zh-TW" sz="1200"/>
                <a:t>}  </a:t>
              </a:r>
            </a:p>
          </p:txBody>
        </p:sp>
        <p:sp>
          <p:nvSpPr>
            <p:cNvPr id="68" name="Text Box 90">
              <a:extLst>
                <a:ext uri="{FF2B5EF4-FFF2-40B4-BE49-F238E27FC236}">
                  <a16:creationId xmlns:a16="http://schemas.microsoft.com/office/drawing/2014/main" id="{680E87F7-BA6A-0F1D-5DEB-C7C8BFD2C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5440363"/>
              <a:ext cx="8382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/>
                <a:t>L</a:t>
              </a:r>
              <a:r>
                <a:rPr lang="en-US" altLang="zh-TW" sz="1200" baseline="-25000"/>
                <a:t>4</a:t>
              </a:r>
              <a:r>
                <a:rPr lang="en-US" altLang="zh-TW" sz="1200"/>
                <a:t>=</a:t>
              </a:r>
              <a:r>
                <a:rPr lang="en-US" altLang="zh-TW" sz="1200">
                  <a:latin typeface="Lucida Sans Unicode" panose="020B0602030504020204" pitchFamily="34" charset="0"/>
                  <a:sym typeface="Symbol" pitchFamily="2" charset="2"/>
                </a:rPr>
                <a:t></a:t>
              </a:r>
              <a:r>
                <a:rPr lang="en-US" altLang="zh-TW" sz="1200" baseline="30000">
                  <a:latin typeface="Lucida Sans Unicode" panose="020B0602030504020204" pitchFamily="34" charset="0"/>
                  <a:sym typeface="Symbol" pitchFamily="2" charset="2"/>
                </a:rPr>
                <a:t>*</a:t>
              </a:r>
              <a:r>
                <a:rPr lang="en-US" altLang="zh-TW" sz="1200"/>
                <a:t>{0</a:t>
              </a:r>
              <a:r>
                <a:rPr lang="en-US" altLang="zh-TW" sz="1200">
                  <a:latin typeface="Lucida Sans Unicode" panose="020B0602030504020204" pitchFamily="34" charset="0"/>
                  <a:sym typeface="Symbol" pitchFamily="2" charset="2"/>
                </a:rPr>
                <a:t>0</a:t>
              </a:r>
              <a:r>
                <a:rPr lang="en-US" altLang="zh-TW" sz="1200"/>
                <a:t>}  </a:t>
              </a:r>
            </a:p>
          </p:txBody>
        </p:sp>
        <p:sp>
          <p:nvSpPr>
            <p:cNvPr id="69" name="Text Box 91">
              <a:extLst>
                <a:ext uri="{FF2B5EF4-FFF2-40B4-BE49-F238E27FC236}">
                  <a16:creationId xmlns:a16="http://schemas.microsoft.com/office/drawing/2014/main" id="{14B484CD-4BBA-4863-ACF1-5F8725340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5059363"/>
              <a:ext cx="8382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/>
                <a:t>L</a:t>
              </a:r>
              <a:r>
                <a:rPr lang="en-US" altLang="zh-TW" sz="1200" baseline="-25000"/>
                <a:t>5</a:t>
              </a:r>
              <a:r>
                <a:rPr lang="en-US" altLang="zh-TW" sz="1200"/>
                <a:t>=</a:t>
              </a:r>
              <a:r>
                <a:rPr lang="en-US" altLang="zh-TW" sz="1200">
                  <a:latin typeface="Lucida Sans Unicode" panose="020B0602030504020204" pitchFamily="34" charset="0"/>
                  <a:sym typeface="Symbol" pitchFamily="2" charset="2"/>
                </a:rPr>
                <a:t></a:t>
              </a:r>
              <a:r>
                <a:rPr lang="en-US" altLang="zh-TW" sz="1200" baseline="30000">
                  <a:latin typeface="Lucida Sans Unicode" panose="020B0602030504020204" pitchFamily="34" charset="0"/>
                  <a:sym typeface="Symbol" pitchFamily="2" charset="2"/>
                </a:rPr>
                <a:t>*</a:t>
              </a:r>
              <a:r>
                <a:rPr lang="en-US" altLang="zh-TW" sz="1200"/>
                <a:t>{0</a:t>
              </a:r>
              <a:r>
                <a:rPr lang="en-US" altLang="zh-TW" sz="1200">
                  <a:latin typeface="Lucida Sans Unicode" panose="020B0602030504020204" pitchFamily="34" charset="0"/>
                  <a:sym typeface="Symbol" pitchFamily="2" charset="2"/>
                </a:rPr>
                <a:t>1</a:t>
              </a:r>
              <a:r>
                <a:rPr lang="en-US" altLang="zh-TW" sz="1200"/>
                <a:t>}  </a:t>
              </a:r>
            </a:p>
          </p:txBody>
        </p:sp>
        <p:sp>
          <p:nvSpPr>
            <p:cNvPr id="70" name="Text Box 92">
              <a:extLst>
                <a:ext uri="{FF2B5EF4-FFF2-40B4-BE49-F238E27FC236}">
                  <a16:creationId xmlns:a16="http://schemas.microsoft.com/office/drawing/2014/main" id="{E6ACAA3D-AF2B-28BB-2A0F-1135B35C0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5562600"/>
              <a:ext cx="838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/>
                <a:t>L</a:t>
              </a:r>
              <a:r>
                <a:rPr lang="en-US" altLang="zh-TW" sz="1200" baseline="-25000"/>
                <a:t>7</a:t>
              </a:r>
              <a:r>
                <a:rPr lang="en-US" altLang="zh-TW" sz="1200"/>
                <a:t>=</a:t>
              </a:r>
              <a:r>
                <a:rPr lang="en-US" altLang="zh-TW" sz="1200">
                  <a:latin typeface="Lucida Sans Unicode" panose="020B0602030504020204" pitchFamily="34" charset="0"/>
                  <a:sym typeface="Symbol" pitchFamily="2" charset="2"/>
                </a:rPr>
                <a:t></a:t>
              </a:r>
              <a:r>
                <a:rPr lang="en-US" altLang="zh-TW" sz="1200" baseline="30000">
                  <a:latin typeface="Lucida Sans Unicode" panose="020B0602030504020204" pitchFamily="34" charset="0"/>
                  <a:sym typeface="Symbol" pitchFamily="2" charset="2"/>
                </a:rPr>
                <a:t>*</a:t>
              </a:r>
              <a:r>
                <a:rPr lang="en-US" altLang="zh-TW" sz="1200"/>
                <a:t>{11}  </a:t>
              </a:r>
            </a:p>
          </p:txBody>
        </p:sp>
        <p:sp>
          <p:nvSpPr>
            <p:cNvPr id="71" name="Text Box 93">
              <a:extLst>
                <a:ext uri="{FF2B5EF4-FFF2-40B4-BE49-F238E27FC236}">
                  <a16:creationId xmlns:a16="http://schemas.microsoft.com/office/drawing/2014/main" id="{A244A9CA-ADBB-A7E9-1654-63CCC55B4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5973763"/>
              <a:ext cx="1066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/>
                <a:t>L</a:t>
              </a:r>
              <a:r>
                <a:rPr lang="en-US" altLang="zh-TW" sz="1200" baseline="-25000"/>
                <a:t>6</a:t>
              </a:r>
              <a:r>
                <a:rPr lang="en-US" altLang="zh-TW" sz="1200"/>
                <a:t>=L=</a:t>
              </a:r>
              <a:r>
                <a:rPr lang="en-US" altLang="zh-TW" sz="1200">
                  <a:latin typeface="Lucida Sans Unicode" panose="020B0602030504020204" pitchFamily="34" charset="0"/>
                  <a:sym typeface="Symbol" pitchFamily="2" charset="2"/>
                </a:rPr>
                <a:t></a:t>
              </a:r>
              <a:r>
                <a:rPr lang="en-US" altLang="zh-TW" sz="1200" baseline="30000">
                  <a:latin typeface="Lucida Sans Unicode" panose="020B0602030504020204" pitchFamily="34" charset="0"/>
                  <a:sym typeface="Symbol" pitchFamily="2" charset="2"/>
                </a:rPr>
                <a:t>*</a:t>
              </a:r>
              <a:r>
                <a:rPr lang="en-US" altLang="zh-TW" sz="1200"/>
                <a:t>{1</a:t>
              </a:r>
              <a:r>
                <a:rPr lang="en-US" altLang="zh-TW" sz="1200">
                  <a:latin typeface="Lucida Sans Unicode" panose="020B0602030504020204" pitchFamily="34" charset="0"/>
                  <a:sym typeface="Symbol" pitchFamily="2" charset="2"/>
                </a:rPr>
                <a:t>0</a:t>
              </a:r>
              <a:r>
                <a:rPr lang="en-US" altLang="zh-TW" sz="1200"/>
                <a:t>}  </a:t>
              </a:r>
            </a:p>
          </p:txBody>
        </p:sp>
        <p:sp>
          <p:nvSpPr>
            <p:cNvPr id="72" name="Text Box 94">
              <a:extLst>
                <a:ext uri="{FF2B5EF4-FFF2-40B4-BE49-F238E27FC236}">
                  <a16:creationId xmlns:a16="http://schemas.microsoft.com/office/drawing/2014/main" id="{CE0B7F3F-8311-6A6A-1758-0A49888A7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4449763"/>
              <a:ext cx="685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/>
                <a:t>L</a:t>
              </a:r>
              <a:r>
                <a:rPr lang="en-US" altLang="zh-TW" sz="1200" baseline="-25000"/>
                <a:t>3</a:t>
              </a:r>
              <a:r>
                <a:rPr lang="en-US" altLang="zh-TW" sz="1200"/>
                <a:t>={</a:t>
              </a:r>
              <a:r>
                <a:rPr lang="en-US" altLang="zh-TW" sz="1200">
                  <a:latin typeface="Lucida Sans Unicode" panose="020B0602030504020204" pitchFamily="34" charset="0"/>
                  <a:sym typeface="Symbol" pitchFamily="2" charset="2"/>
                </a:rPr>
                <a:t>1</a:t>
              </a:r>
              <a:r>
                <a:rPr lang="en-US" altLang="zh-TW" sz="1200"/>
                <a:t>}  </a:t>
              </a:r>
            </a:p>
          </p:txBody>
        </p:sp>
        <p:cxnSp>
          <p:nvCxnSpPr>
            <p:cNvPr id="73" name="AutoShape 96">
              <a:extLst>
                <a:ext uri="{FF2B5EF4-FFF2-40B4-BE49-F238E27FC236}">
                  <a16:creationId xmlns:a16="http://schemas.microsoft.com/office/drawing/2014/main" id="{329F6F82-6D58-CB69-8104-8339D7BA12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470400" y="5407025"/>
              <a:ext cx="865188" cy="865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97">
              <a:extLst>
                <a:ext uri="{FF2B5EF4-FFF2-40B4-BE49-F238E27FC236}">
                  <a16:creationId xmlns:a16="http://schemas.microsoft.com/office/drawing/2014/main" id="{3C868C14-0D69-A13C-B038-18F08C01D1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35588" y="5407025"/>
              <a:ext cx="860425" cy="865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98">
              <a:extLst>
                <a:ext uri="{FF2B5EF4-FFF2-40B4-BE49-F238E27FC236}">
                  <a16:creationId xmlns:a16="http://schemas.microsoft.com/office/drawing/2014/main" id="{33D98369-2EF1-9F2E-7162-F6C31C00AF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334000" y="4191000"/>
              <a:ext cx="1588" cy="1216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" name="Text Box 99">
              <a:extLst>
                <a:ext uri="{FF2B5EF4-FFF2-40B4-BE49-F238E27FC236}">
                  <a16:creationId xmlns:a16="http://schemas.microsoft.com/office/drawing/2014/main" id="{F81D712E-3178-DC2C-E7A4-AD77FA4E4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495300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L</a:t>
              </a:r>
              <a:r>
                <a:rPr lang="en-US" altLang="zh-TW" sz="1600" baseline="-25000"/>
                <a:t>A</a:t>
              </a:r>
            </a:p>
          </p:txBody>
        </p:sp>
        <p:sp>
          <p:nvSpPr>
            <p:cNvPr id="77" name="Text Box 100">
              <a:extLst>
                <a:ext uri="{FF2B5EF4-FFF2-40B4-BE49-F238E27FC236}">
                  <a16:creationId xmlns:a16="http://schemas.microsoft.com/office/drawing/2014/main" id="{CC8C6314-665E-9AE9-43DA-1BD7F2115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4953000"/>
              <a:ext cx="457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L</a:t>
              </a:r>
              <a:r>
                <a:rPr lang="en-US" altLang="zh-TW" sz="1600" baseline="-25000"/>
                <a:t>B</a:t>
              </a:r>
            </a:p>
          </p:txBody>
        </p:sp>
        <p:sp>
          <p:nvSpPr>
            <p:cNvPr id="78" name="Text Box 101">
              <a:extLst>
                <a:ext uri="{FF2B5EF4-FFF2-40B4-BE49-F238E27FC236}">
                  <a16:creationId xmlns:a16="http://schemas.microsoft.com/office/drawing/2014/main" id="{C803E47C-128C-7408-AE12-E2AD061C8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943600"/>
              <a:ext cx="6858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L</a:t>
              </a:r>
              <a:r>
                <a:rPr lang="en-US" altLang="zh-TW" sz="1600" baseline="-25000"/>
                <a:t>C</a:t>
              </a:r>
              <a:r>
                <a:rPr lang="en-US" altLang="zh-TW" sz="1600"/>
                <a:t>=L</a:t>
              </a:r>
              <a:endParaRPr lang="en-US" altLang="zh-TW" sz="1600" baseline="-25000"/>
            </a:p>
          </p:txBody>
        </p:sp>
      </p:grpSp>
      <p:sp>
        <p:nvSpPr>
          <p:cNvPr id="152" name="Oval 151">
            <a:extLst>
              <a:ext uri="{FF2B5EF4-FFF2-40B4-BE49-F238E27FC236}">
                <a16:creationId xmlns:a16="http://schemas.microsoft.com/office/drawing/2014/main" id="{4A38D3FE-991A-4169-610C-A9312B473911}"/>
              </a:ext>
            </a:extLst>
          </p:cNvPr>
          <p:cNvSpPr/>
          <p:nvPr/>
        </p:nvSpPr>
        <p:spPr bwMode="auto">
          <a:xfrm>
            <a:off x="4876800" y="4114800"/>
            <a:ext cx="2590800" cy="2667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1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4C784-D412-0D6A-F57C-2E68219C6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8325-5E46-EB9D-31ED-47C49237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States Minimization - MN Theorem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0D090-B1A0-D60F-3929-46152EF5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0A16A-949E-4151-A9E3-2E348278E44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0" name="Text Box 52">
            <a:extLst>
              <a:ext uri="{FF2B5EF4-FFF2-40B4-BE49-F238E27FC236}">
                <a16:creationId xmlns:a16="http://schemas.microsoft.com/office/drawing/2014/main" id="{7118C82E-3316-C1D0-EC0B-E2082F65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238" y="3591913"/>
            <a:ext cx="4712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 dirty="0"/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3ABDD0-78DC-D5C3-081A-2768B3DA5A6D}"/>
              </a:ext>
            </a:extLst>
          </p:cNvPr>
          <p:cNvGrpSpPr/>
          <p:nvPr/>
        </p:nvGrpSpPr>
        <p:grpSpPr>
          <a:xfrm>
            <a:off x="381000" y="1295400"/>
            <a:ext cx="2244247" cy="2207172"/>
            <a:chOff x="2032348" y="2057400"/>
            <a:chExt cx="2244247" cy="2207172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FB14B5A4-043E-FD3F-D58D-18D37927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658" y="3003331"/>
              <a:ext cx="359079" cy="3153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/>
                <a:t>1</a:t>
              </a:r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2028A4EC-DF39-42B7-2D62-41A2E0954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277" y="3397469"/>
              <a:ext cx="359079" cy="3153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/>
                <a:t>3</a:t>
              </a:r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2B72E0FB-BDE0-3229-DC46-202FD242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277" y="2609193"/>
              <a:ext cx="359079" cy="3153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/>
                <a:t>2</a:t>
              </a:r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CE9FCFF0-E1EF-899D-DD8F-5A7874E66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666" y="2057400"/>
              <a:ext cx="359079" cy="3153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/>
                <a:t>4</a:t>
              </a:r>
            </a:p>
          </p:txBody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313AA2B9-DD56-14FB-CFEE-547F55AAD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666" y="2609193"/>
              <a:ext cx="359079" cy="3153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/>
                <a:t>5</a:t>
              </a:r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30567A33-711B-8F75-310C-443468B03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666" y="3397469"/>
              <a:ext cx="359079" cy="315310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/>
                <a:t>6</a:t>
              </a:r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id="{61280EEF-422A-50D4-877E-F386AE01F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666" y="3949262"/>
              <a:ext cx="359079" cy="3153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TW" altLang="en-US" sz="2000"/>
                <a:t>7</a:t>
              </a:r>
            </a:p>
          </p:txBody>
        </p:sp>
        <p:cxnSp>
          <p:nvCxnSpPr>
            <p:cNvPr id="17" name="AutoShape 24">
              <a:extLst>
                <a:ext uri="{FF2B5EF4-FFF2-40B4-BE49-F238E27FC236}">
                  <a16:creationId xmlns:a16="http://schemas.microsoft.com/office/drawing/2014/main" id="{29590C8C-05E9-A3B5-773B-41FFB9C611A5}"/>
                </a:ext>
              </a:extLst>
            </p:cNvPr>
            <p:cNvCxnSpPr>
              <a:cxnSpLocks noChangeShapeType="1"/>
              <a:stCxn id="7" idx="7"/>
              <a:endCxn id="9" idx="3"/>
            </p:cNvCxnSpPr>
            <p:nvPr/>
          </p:nvCxnSpPr>
          <p:spPr bwMode="auto">
            <a:xfrm flipV="1">
              <a:off x="2608371" y="2878521"/>
              <a:ext cx="284271" cy="170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5">
              <a:extLst>
                <a:ext uri="{FF2B5EF4-FFF2-40B4-BE49-F238E27FC236}">
                  <a16:creationId xmlns:a16="http://schemas.microsoft.com/office/drawing/2014/main" id="{6BA2115E-89AD-4D90-6B85-F58A81CD8BCE}"/>
                </a:ext>
              </a:extLst>
            </p:cNvPr>
            <p:cNvCxnSpPr>
              <a:cxnSpLocks noChangeShapeType="1"/>
              <a:stCxn id="7" idx="5"/>
              <a:endCxn id="8" idx="1"/>
            </p:cNvCxnSpPr>
            <p:nvPr/>
          </p:nvCxnSpPr>
          <p:spPr bwMode="auto">
            <a:xfrm>
              <a:off x="2608371" y="3272659"/>
              <a:ext cx="284271" cy="170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6">
              <a:extLst>
                <a:ext uri="{FF2B5EF4-FFF2-40B4-BE49-F238E27FC236}">
                  <a16:creationId xmlns:a16="http://schemas.microsoft.com/office/drawing/2014/main" id="{7B9FCC95-D4D6-2028-5FBA-32D064B88E73}"/>
                </a:ext>
              </a:extLst>
            </p:cNvPr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flipV="1">
              <a:off x="3146990" y="2326728"/>
              <a:ext cx="374041" cy="3284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7">
              <a:extLst>
                <a:ext uri="{FF2B5EF4-FFF2-40B4-BE49-F238E27FC236}">
                  <a16:creationId xmlns:a16="http://schemas.microsoft.com/office/drawing/2014/main" id="{041C20BC-861D-E446-59D4-212C8C2C0FA1}"/>
                </a:ext>
              </a:extLst>
            </p:cNvPr>
            <p:cNvCxnSpPr>
              <a:cxnSpLocks noChangeShapeType="1"/>
              <a:stCxn id="9" idx="6"/>
              <a:endCxn id="11" idx="2"/>
            </p:cNvCxnSpPr>
            <p:nvPr/>
          </p:nvCxnSpPr>
          <p:spPr bwMode="auto">
            <a:xfrm>
              <a:off x="3199356" y="2766848"/>
              <a:ext cx="26931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8">
              <a:extLst>
                <a:ext uri="{FF2B5EF4-FFF2-40B4-BE49-F238E27FC236}">
                  <a16:creationId xmlns:a16="http://schemas.microsoft.com/office/drawing/2014/main" id="{31343877-5248-83CA-008A-9BE0FBCF94CB}"/>
                </a:ext>
              </a:extLst>
            </p:cNvPr>
            <p:cNvCxnSpPr>
              <a:cxnSpLocks noChangeShapeType="1"/>
              <a:stCxn id="8" idx="6"/>
              <a:endCxn id="12" idx="2"/>
            </p:cNvCxnSpPr>
            <p:nvPr/>
          </p:nvCxnSpPr>
          <p:spPr bwMode="auto">
            <a:xfrm>
              <a:off x="3199356" y="3555124"/>
              <a:ext cx="2393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9">
              <a:extLst>
                <a:ext uri="{FF2B5EF4-FFF2-40B4-BE49-F238E27FC236}">
                  <a16:creationId xmlns:a16="http://schemas.microsoft.com/office/drawing/2014/main" id="{971B4F80-4C5C-98E1-09B4-4C0C5369F6CB}"/>
                </a:ext>
              </a:extLst>
            </p:cNvPr>
            <p:cNvCxnSpPr>
              <a:cxnSpLocks noChangeShapeType="1"/>
              <a:stCxn id="8" idx="5"/>
              <a:endCxn id="13" idx="1"/>
            </p:cNvCxnSpPr>
            <p:nvPr/>
          </p:nvCxnSpPr>
          <p:spPr bwMode="auto">
            <a:xfrm>
              <a:off x="3146990" y="3666797"/>
              <a:ext cx="374041" cy="3284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A09F4E7D-C8D9-1878-7F07-D7C621E1FA7C}"/>
                </a:ext>
              </a:extLst>
            </p:cNvPr>
            <p:cNvCxnSpPr>
              <a:cxnSpLocks noChangeShapeType="1"/>
              <a:stCxn id="10" idx="1"/>
              <a:endCxn id="10" idx="7"/>
            </p:cNvCxnSpPr>
            <p:nvPr/>
          </p:nvCxnSpPr>
          <p:spPr bwMode="auto">
            <a:xfrm rot="5400000" flipV="1">
              <a:off x="3647384" y="1977030"/>
              <a:ext cx="1643" cy="254348"/>
            </a:xfrm>
            <a:prstGeom prst="curvedConnector3">
              <a:avLst>
                <a:gd name="adj1" fmla="val -172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31">
              <a:extLst>
                <a:ext uri="{FF2B5EF4-FFF2-40B4-BE49-F238E27FC236}">
                  <a16:creationId xmlns:a16="http://schemas.microsoft.com/office/drawing/2014/main" id="{01302336-C85F-9845-3855-2B3DB1710141}"/>
                </a:ext>
              </a:extLst>
            </p:cNvPr>
            <p:cNvCxnSpPr>
              <a:cxnSpLocks noChangeShapeType="1"/>
              <a:stCxn id="13" idx="3"/>
              <a:endCxn id="13" idx="5"/>
            </p:cNvCxnSpPr>
            <p:nvPr/>
          </p:nvCxnSpPr>
          <p:spPr bwMode="auto">
            <a:xfrm rot="16200000" flipH="1">
              <a:off x="3647384" y="4092237"/>
              <a:ext cx="1643" cy="254348"/>
            </a:xfrm>
            <a:prstGeom prst="curvedConnector3">
              <a:avLst>
                <a:gd name="adj1" fmla="val 172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32">
              <a:extLst>
                <a:ext uri="{FF2B5EF4-FFF2-40B4-BE49-F238E27FC236}">
                  <a16:creationId xmlns:a16="http://schemas.microsoft.com/office/drawing/2014/main" id="{68D928DE-EB99-B78F-A32C-06EEE16F5AC8}"/>
                </a:ext>
              </a:extLst>
            </p:cNvPr>
            <p:cNvCxnSpPr>
              <a:cxnSpLocks noChangeShapeType="1"/>
              <a:stCxn id="10" idx="4"/>
              <a:endCxn id="11" idx="0"/>
            </p:cNvCxnSpPr>
            <p:nvPr/>
          </p:nvCxnSpPr>
          <p:spPr bwMode="auto">
            <a:xfrm>
              <a:off x="3648205" y="2372710"/>
              <a:ext cx="0" cy="2364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34">
              <a:extLst>
                <a:ext uri="{FF2B5EF4-FFF2-40B4-BE49-F238E27FC236}">
                  <a16:creationId xmlns:a16="http://schemas.microsoft.com/office/drawing/2014/main" id="{678AD500-AA6C-5B05-4380-CBE6D38FBBCE}"/>
                </a:ext>
              </a:extLst>
            </p:cNvPr>
            <p:cNvCxnSpPr>
              <a:cxnSpLocks noChangeShapeType="1"/>
              <a:stCxn id="13" idx="0"/>
              <a:endCxn id="12" idx="4"/>
            </p:cNvCxnSpPr>
            <p:nvPr/>
          </p:nvCxnSpPr>
          <p:spPr bwMode="auto">
            <a:xfrm flipV="1">
              <a:off x="3648205" y="3739055"/>
              <a:ext cx="0" cy="210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35">
              <a:extLst>
                <a:ext uri="{FF2B5EF4-FFF2-40B4-BE49-F238E27FC236}">
                  <a16:creationId xmlns:a16="http://schemas.microsoft.com/office/drawing/2014/main" id="{B1669AF6-C28A-2919-F7EB-A8C176867450}"/>
                </a:ext>
              </a:extLst>
            </p:cNvPr>
            <p:cNvCxnSpPr>
              <a:cxnSpLocks noChangeShapeType="1"/>
              <a:stCxn id="12" idx="1"/>
              <a:endCxn id="11" idx="3"/>
            </p:cNvCxnSpPr>
            <p:nvPr/>
          </p:nvCxnSpPr>
          <p:spPr bwMode="auto">
            <a:xfrm rot="16200000">
              <a:off x="3251704" y="3147848"/>
              <a:ext cx="5386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36">
              <a:extLst>
                <a:ext uri="{FF2B5EF4-FFF2-40B4-BE49-F238E27FC236}">
                  <a16:creationId xmlns:a16="http://schemas.microsoft.com/office/drawing/2014/main" id="{ABE64CA7-AF7F-8F90-FA59-9A8185069392}"/>
                </a:ext>
              </a:extLst>
            </p:cNvPr>
            <p:cNvCxnSpPr>
              <a:cxnSpLocks noChangeShapeType="1"/>
              <a:stCxn id="11" idx="5"/>
              <a:endCxn id="12" idx="7"/>
            </p:cNvCxnSpPr>
            <p:nvPr/>
          </p:nvCxnSpPr>
          <p:spPr bwMode="auto">
            <a:xfrm rot="5400000">
              <a:off x="3506052" y="3147848"/>
              <a:ext cx="5386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37">
              <a:extLst>
                <a:ext uri="{FF2B5EF4-FFF2-40B4-BE49-F238E27FC236}">
                  <a16:creationId xmlns:a16="http://schemas.microsoft.com/office/drawing/2014/main" id="{F2BB732C-8191-6780-607D-840EE8EC877A}"/>
                </a:ext>
              </a:extLst>
            </p:cNvPr>
            <p:cNvCxnSpPr>
              <a:cxnSpLocks noChangeShapeType="1"/>
              <a:stCxn id="11" idx="6"/>
              <a:endCxn id="13" idx="6"/>
            </p:cNvCxnSpPr>
            <p:nvPr/>
          </p:nvCxnSpPr>
          <p:spPr bwMode="auto">
            <a:xfrm>
              <a:off x="3827745" y="2766848"/>
              <a:ext cx="1871" cy="134006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39">
              <a:extLst>
                <a:ext uri="{FF2B5EF4-FFF2-40B4-BE49-F238E27FC236}">
                  <a16:creationId xmlns:a16="http://schemas.microsoft.com/office/drawing/2014/main" id="{87F4DAB4-A738-0021-8FAA-36B5118F91AE}"/>
                </a:ext>
              </a:extLst>
            </p:cNvPr>
            <p:cNvCxnSpPr>
              <a:cxnSpLocks noChangeShapeType="1"/>
              <a:stCxn id="12" idx="6"/>
              <a:endCxn id="10" idx="6"/>
            </p:cNvCxnSpPr>
            <p:nvPr/>
          </p:nvCxnSpPr>
          <p:spPr bwMode="auto">
            <a:xfrm flipH="1" flipV="1">
              <a:off x="3827745" y="2215055"/>
              <a:ext cx="29923" cy="1340069"/>
            </a:xfrm>
            <a:prstGeom prst="curvedConnector3">
              <a:avLst>
                <a:gd name="adj1" fmla="val -8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Line 40">
              <a:extLst>
                <a:ext uri="{FF2B5EF4-FFF2-40B4-BE49-F238E27FC236}">
                  <a16:creationId xmlns:a16="http://schemas.microsoft.com/office/drawing/2014/main" id="{A9CB9AC0-0C8D-BD67-5D95-A21DD29AD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348" y="3160986"/>
              <a:ext cx="2693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/>
            </a:p>
          </p:txBody>
        </p:sp>
        <p:sp>
          <p:nvSpPr>
            <p:cNvPr id="32" name="Text Box 42">
              <a:extLst>
                <a:ext uri="{FF2B5EF4-FFF2-40B4-BE49-F238E27FC236}">
                  <a16:creationId xmlns:a16="http://schemas.microsoft.com/office/drawing/2014/main" id="{E9AD2C0A-1776-1DAE-016E-27FA71CE6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197" y="3239814"/>
              <a:ext cx="269310" cy="284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sp>
          <p:nvSpPr>
            <p:cNvPr id="33" name="Text Box 43">
              <a:extLst>
                <a:ext uri="{FF2B5EF4-FFF2-40B4-BE49-F238E27FC236}">
                  <a16:creationId xmlns:a16="http://schemas.microsoft.com/office/drawing/2014/main" id="{D517BEC8-6129-25A4-B53A-8B81F3217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197" y="2798051"/>
              <a:ext cx="269310" cy="28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34" name="Text Box 44">
              <a:extLst>
                <a:ext uri="{FF2B5EF4-FFF2-40B4-BE49-F238E27FC236}">
                  <a16:creationId xmlns:a16="http://schemas.microsoft.com/office/drawing/2014/main" id="{D32F529A-2E55-D569-C33F-42C98EEA3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9586" y="2325086"/>
              <a:ext cx="269310" cy="28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35" name="Text Box 46">
              <a:extLst>
                <a:ext uri="{FF2B5EF4-FFF2-40B4-BE49-F238E27FC236}">
                  <a16:creationId xmlns:a16="http://schemas.microsoft.com/office/drawing/2014/main" id="{BCB1843E-7CB2-7E24-F70E-0C3E0C764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285" y="2530366"/>
              <a:ext cx="269310" cy="284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36" name="Text Box 47">
              <a:extLst>
                <a:ext uri="{FF2B5EF4-FFF2-40B4-BE49-F238E27FC236}">
                  <a16:creationId xmlns:a16="http://schemas.microsoft.com/office/drawing/2014/main" id="{2F1361C2-9C21-B1AB-AAAC-B752F455B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8436" y="3003331"/>
              <a:ext cx="269310" cy="284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37" name="Text Box 48">
              <a:extLst>
                <a:ext uri="{FF2B5EF4-FFF2-40B4-BE49-F238E27FC236}">
                  <a16:creationId xmlns:a16="http://schemas.microsoft.com/office/drawing/2014/main" id="{2485A249-6EAF-7433-67E6-5B33D941B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8436" y="3743982"/>
              <a:ext cx="269310" cy="28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38" name="Text Box 49">
              <a:extLst>
                <a:ext uri="{FF2B5EF4-FFF2-40B4-BE49-F238E27FC236}">
                  <a16:creationId xmlns:a16="http://schemas.microsoft.com/office/drawing/2014/main" id="{0968B870-CB0F-5489-9991-F706DCE5E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356" y="3318641"/>
              <a:ext cx="269310" cy="284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39" name="Text Box 51">
              <a:extLst>
                <a:ext uri="{FF2B5EF4-FFF2-40B4-BE49-F238E27FC236}">
                  <a16:creationId xmlns:a16="http://schemas.microsoft.com/office/drawing/2014/main" id="{94D04F52-6674-C1BE-A06A-691348DE2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9586" y="3665155"/>
              <a:ext cx="269310" cy="28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sp>
          <p:nvSpPr>
            <p:cNvPr id="41" name="Text Box 53">
              <a:extLst>
                <a:ext uri="{FF2B5EF4-FFF2-40B4-BE49-F238E27FC236}">
                  <a16:creationId xmlns:a16="http://schemas.microsoft.com/office/drawing/2014/main" id="{C5612EC8-8BC7-0EDA-413A-E5406D308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285" y="3397469"/>
              <a:ext cx="269310" cy="284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sp>
          <p:nvSpPr>
            <p:cNvPr id="42" name="Text Box 54">
              <a:extLst>
                <a:ext uri="{FF2B5EF4-FFF2-40B4-BE49-F238E27FC236}">
                  <a16:creationId xmlns:a16="http://schemas.microsoft.com/office/drawing/2014/main" id="{0CC9DCC4-D8EF-CAF2-92CC-58095C37A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126" y="3003331"/>
              <a:ext cx="269310" cy="284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sp>
          <p:nvSpPr>
            <p:cNvPr id="43" name="Text Box 55">
              <a:extLst>
                <a:ext uri="{FF2B5EF4-FFF2-40B4-BE49-F238E27FC236}">
                  <a16:creationId xmlns:a16="http://schemas.microsoft.com/office/drawing/2014/main" id="{556620B8-8B4E-0BAB-8D17-4E2D30363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9586" y="2688021"/>
              <a:ext cx="269310" cy="284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 dirty="0"/>
                <a:t>1</a:t>
              </a:r>
            </a:p>
          </p:txBody>
        </p:sp>
        <p:sp>
          <p:nvSpPr>
            <p:cNvPr id="44" name="Text Box 56">
              <a:extLst>
                <a:ext uri="{FF2B5EF4-FFF2-40B4-BE49-F238E27FC236}">
                  <a16:creationId xmlns:a16="http://schemas.microsoft.com/office/drawing/2014/main" id="{72A0D071-299C-0643-2B2F-AEF4EAE7A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8436" y="2293883"/>
              <a:ext cx="269310" cy="284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62A191-8A92-1159-B10D-0DD395730CAD}"/>
              </a:ext>
            </a:extLst>
          </p:cNvPr>
          <p:cNvGrpSpPr/>
          <p:nvPr/>
        </p:nvGrpSpPr>
        <p:grpSpPr>
          <a:xfrm>
            <a:off x="771875" y="4853152"/>
            <a:ext cx="2334016" cy="1103586"/>
            <a:chOff x="4904984" y="2766848"/>
            <a:chExt cx="2334016" cy="1103586"/>
          </a:xfrm>
        </p:grpSpPr>
        <p:sp>
          <p:nvSpPr>
            <p:cNvPr id="14" name="Oval 21">
              <a:extLst>
                <a:ext uri="{FF2B5EF4-FFF2-40B4-BE49-F238E27FC236}">
                  <a16:creationId xmlns:a16="http://schemas.microsoft.com/office/drawing/2014/main" id="{89BAED25-877F-C77E-49AD-B1369D68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1992" y="3239814"/>
              <a:ext cx="359079" cy="3153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</a:t>
              </a:r>
            </a:p>
          </p:txBody>
        </p:sp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7282A32A-678E-39BF-8D70-DF8E3B999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9921" y="3239814"/>
              <a:ext cx="359079" cy="315310"/>
            </a:xfrm>
            <a:prstGeom prst="ellipse">
              <a:avLst/>
            </a:prstGeom>
            <a:noFill/>
            <a:ln w="50800" cmpd="dbl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C</a:t>
              </a:r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971C9E50-A107-9ADA-A465-68B049F2D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063" y="3239814"/>
              <a:ext cx="359079" cy="3153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A</a:t>
              </a:r>
            </a:p>
          </p:txBody>
        </p:sp>
        <p:cxnSp>
          <p:nvCxnSpPr>
            <p:cNvPr id="45" name="AutoShape 57">
              <a:extLst>
                <a:ext uri="{FF2B5EF4-FFF2-40B4-BE49-F238E27FC236}">
                  <a16:creationId xmlns:a16="http://schemas.microsoft.com/office/drawing/2014/main" id="{FDBB9A1B-2D68-6523-C380-BC77FABA6907}"/>
                </a:ext>
              </a:extLst>
            </p:cNvPr>
            <p:cNvCxnSpPr>
              <a:cxnSpLocks noChangeShapeType="1"/>
              <a:stCxn id="14" idx="7"/>
              <a:endCxn id="15" idx="1"/>
            </p:cNvCxnSpPr>
            <p:nvPr/>
          </p:nvCxnSpPr>
          <p:spPr bwMode="auto">
            <a:xfrm rot="16200000">
              <a:off x="6642358" y="2995868"/>
              <a:ext cx="26276" cy="553581"/>
            </a:xfrm>
            <a:prstGeom prst="curvedConnector3">
              <a:avLst>
                <a:gd name="adj1" fmla="val 54999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59">
              <a:extLst>
                <a:ext uri="{FF2B5EF4-FFF2-40B4-BE49-F238E27FC236}">
                  <a16:creationId xmlns:a16="http://schemas.microsoft.com/office/drawing/2014/main" id="{F97A7AAF-1289-0E30-2083-53C25615A088}"/>
                </a:ext>
              </a:extLst>
            </p:cNvPr>
            <p:cNvCxnSpPr>
              <a:cxnSpLocks noChangeShapeType="1"/>
              <a:stCxn id="15" idx="3"/>
              <a:endCxn id="14" idx="5"/>
            </p:cNvCxnSpPr>
            <p:nvPr/>
          </p:nvCxnSpPr>
          <p:spPr bwMode="auto">
            <a:xfrm rot="16200000" flipV="1">
              <a:off x="6642358" y="3245489"/>
              <a:ext cx="26276" cy="553581"/>
            </a:xfrm>
            <a:prstGeom prst="curvedConnector3">
              <a:avLst>
                <a:gd name="adj1" fmla="val -4437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60">
              <a:extLst>
                <a:ext uri="{FF2B5EF4-FFF2-40B4-BE49-F238E27FC236}">
                  <a16:creationId xmlns:a16="http://schemas.microsoft.com/office/drawing/2014/main" id="{E862C504-C1BD-D2CB-20E3-DF4FD37ADCB3}"/>
                </a:ext>
              </a:extLst>
            </p:cNvPr>
            <p:cNvCxnSpPr>
              <a:cxnSpLocks noChangeShapeType="1"/>
              <a:stCxn id="14" idx="1"/>
              <a:endCxn id="14" idx="7"/>
            </p:cNvCxnSpPr>
            <p:nvPr/>
          </p:nvCxnSpPr>
          <p:spPr bwMode="auto">
            <a:xfrm rot="5400000" flipV="1">
              <a:off x="6250710" y="3159444"/>
              <a:ext cx="1643" cy="254348"/>
            </a:xfrm>
            <a:prstGeom prst="curvedConnector3">
              <a:avLst>
                <a:gd name="adj1" fmla="val -172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61">
              <a:extLst>
                <a:ext uri="{FF2B5EF4-FFF2-40B4-BE49-F238E27FC236}">
                  <a16:creationId xmlns:a16="http://schemas.microsoft.com/office/drawing/2014/main" id="{B8E593A2-A990-0120-99AD-39B5DD51E31B}"/>
                </a:ext>
              </a:extLst>
            </p:cNvPr>
            <p:cNvCxnSpPr>
              <a:cxnSpLocks noChangeShapeType="1"/>
              <a:stCxn id="15" idx="4"/>
              <a:endCxn id="16" idx="4"/>
            </p:cNvCxnSpPr>
            <p:nvPr/>
          </p:nvCxnSpPr>
          <p:spPr bwMode="auto">
            <a:xfrm rot="16200000" flipV="1">
              <a:off x="6238394" y="2760333"/>
              <a:ext cx="26276" cy="1615858"/>
            </a:xfrm>
            <a:prstGeom prst="curvedConnector3">
              <a:avLst>
                <a:gd name="adj1" fmla="val -8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62">
              <a:extLst>
                <a:ext uri="{FF2B5EF4-FFF2-40B4-BE49-F238E27FC236}">
                  <a16:creationId xmlns:a16="http://schemas.microsoft.com/office/drawing/2014/main" id="{D3A8FD7B-FB74-48CD-6C30-5BFF288F62FE}"/>
                </a:ext>
              </a:extLst>
            </p:cNvPr>
            <p:cNvCxnSpPr>
              <a:cxnSpLocks noChangeShapeType="1"/>
              <a:stCxn id="16" idx="1"/>
              <a:endCxn id="16" idx="7"/>
            </p:cNvCxnSpPr>
            <p:nvPr/>
          </p:nvCxnSpPr>
          <p:spPr bwMode="auto">
            <a:xfrm rot="5400000" flipV="1">
              <a:off x="5442781" y="3159444"/>
              <a:ext cx="1643" cy="254348"/>
            </a:xfrm>
            <a:prstGeom prst="curvedConnector3">
              <a:avLst>
                <a:gd name="adj1" fmla="val -172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Line 63">
              <a:extLst>
                <a:ext uri="{FF2B5EF4-FFF2-40B4-BE49-F238E27FC236}">
                  <a16:creationId xmlns:a16="http://schemas.microsoft.com/office/drawing/2014/main" id="{F1DFD531-BFF9-20BE-9572-712156821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984" y="3397469"/>
              <a:ext cx="3590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/>
            </a:p>
          </p:txBody>
        </p:sp>
        <p:cxnSp>
          <p:nvCxnSpPr>
            <p:cNvPr id="51" name="AutoShape 64">
              <a:extLst>
                <a:ext uri="{FF2B5EF4-FFF2-40B4-BE49-F238E27FC236}">
                  <a16:creationId xmlns:a16="http://schemas.microsoft.com/office/drawing/2014/main" id="{BA8A640A-FEA9-F68B-C2B7-758A78E1FCFE}"/>
                </a:ext>
              </a:extLst>
            </p:cNvPr>
            <p:cNvCxnSpPr>
              <a:cxnSpLocks noChangeShapeType="1"/>
              <a:stCxn id="16" idx="6"/>
              <a:endCxn id="14" idx="2"/>
            </p:cNvCxnSpPr>
            <p:nvPr/>
          </p:nvCxnSpPr>
          <p:spPr bwMode="auto">
            <a:xfrm>
              <a:off x="5623142" y="3397469"/>
              <a:ext cx="4488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 Box 65">
              <a:extLst>
                <a:ext uri="{FF2B5EF4-FFF2-40B4-BE49-F238E27FC236}">
                  <a16:creationId xmlns:a16="http://schemas.microsoft.com/office/drawing/2014/main" id="{20779F73-2631-41F7-21DB-5527A9445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4063" y="2766848"/>
              <a:ext cx="269310" cy="284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53" name="Text Box 66">
              <a:extLst>
                <a:ext uri="{FF2B5EF4-FFF2-40B4-BE49-F238E27FC236}">
                  <a16:creationId xmlns:a16="http://schemas.microsoft.com/office/drawing/2014/main" id="{1062604E-45D0-849D-C6D5-638176B66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3142" y="3160986"/>
              <a:ext cx="269310" cy="284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sp>
          <p:nvSpPr>
            <p:cNvPr id="54" name="Text Box 67">
              <a:extLst>
                <a:ext uri="{FF2B5EF4-FFF2-40B4-BE49-F238E27FC236}">
                  <a16:creationId xmlns:a16="http://schemas.microsoft.com/office/drawing/2014/main" id="{E583B065-B485-9162-D71A-C1988EAF7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1992" y="2766848"/>
              <a:ext cx="269310" cy="284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sp>
          <p:nvSpPr>
            <p:cNvPr id="55" name="Text Box 68">
              <a:extLst>
                <a:ext uri="{FF2B5EF4-FFF2-40B4-BE49-F238E27FC236}">
                  <a16:creationId xmlns:a16="http://schemas.microsoft.com/office/drawing/2014/main" id="{54ACB0E8-FFE0-D89D-12C0-31F6A90F2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0841" y="3428672"/>
              <a:ext cx="269310" cy="28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1</a:t>
              </a:r>
            </a:p>
          </p:txBody>
        </p:sp>
        <p:sp>
          <p:nvSpPr>
            <p:cNvPr id="56" name="Text Box 69">
              <a:extLst>
                <a:ext uri="{FF2B5EF4-FFF2-40B4-BE49-F238E27FC236}">
                  <a16:creationId xmlns:a16="http://schemas.microsoft.com/office/drawing/2014/main" id="{8D6349F6-E36E-9C04-2DE6-88BEEB984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2222" y="3586327"/>
              <a:ext cx="269310" cy="28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  <p:sp>
          <p:nvSpPr>
            <p:cNvPr id="57" name="Text Box 70">
              <a:extLst>
                <a:ext uri="{FF2B5EF4-FFF2-40B4-BE49-F238E27FC236}">
                  <a16:creationId xmlns:a16="http://schemas.microsoft.com/office/drawing/2014/main" id="{F9C56328-3AB6-4D63-2815-5FEE968F4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0841" y="2924503"/>
              <a:ext cx="269310" cy="284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1200"/>
                <a:t>0</a:t>
              </a:r>
            </a:p>
          </p:txBody>
        </p:sp>
      </p:grpSp>
      <p:pic>
        <p:nvPicPr>
          <p:cNvPr id="80" name="Picture 79" descr="A text on a white background&#10;&#10;AI-generated content may be incorrect.">
            <a:extLst>
              <a:ext uri="{FF2B5EF4-FFF2-40B4-BE49-F238E27FC236}">
                <a16:creationId xmlns:a16="http://schemas.microsoft.com/office/drawing/2014/main" id="{81D64C3E-52A9-219B-3F64-E8DAD7FB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1" y="1263041"/>
            <a:ext cx="5629457" cy="500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7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4C67-3ADC-9451-28D9-504AC866D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Detailed proof and Sate Minimization using Tabular Method in coming lecture!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6C197-9DDE-883A-C069-D1AF4C7D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37206-642D-40C5-A28D-20F6A1A488D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6C73-2338-9408-678A-FA6D4427B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F2C26-08AC-FB9C-7E94-B18A70AE7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6860D-33F0-2689-D7B0-4C9771EB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37206-642D-40C5-A28D-20F6A1A488D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4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422A-3F7B-9AA4-5C8F-67191CA0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5867400" cy="17723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Feedback on Quiz 2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6D0BD-DD63-6E39-E112-A3116DD3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0A16A-949E-4151-A9E3-2E348278E4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4B587-510F-A19B-CCEF-DE7C7412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83071"/>
            <a:ext cx="7772400" cy="61987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3E58E2-0BA6-CCC5-34F0-86D247985B12}"/>
                  </a:ext>
                </a:extLst>
              </p14:cNvPr>
              <p14:cNvContentPartPr/>
              <p14:nvPr/>
            </p14:nvContentPartPr>
            <p14:xfrm>
              <a:off x="1659433" y="1619447"/>
              <a:ext cx="427680" cy="229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3E58E2-0BA6-CCC5-34F0-86D247985B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0793" y="1610807"/>
                <a:ext cx="4453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E70969-CF1B-4F3D-1317-220CBE9CFDC6}"/>
                  </a:ext>
                </a:extLst>
              </p14:cNvPr>
              <p14:cNvContentPartPr/>
              <p14:nvPr/>
            </p14:nvContentPartPr>
            <p14:xfrm>
              <a:off x="1713073" y="2316047"/>
              <a:ext cx="359640" cy="189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E70969-CF1B-4F3D-1317-220CBE9CFD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4433" y="2307407"/>
                <a:ext cx="3772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597584-D857-7764-A805-1EAB0F944B74}"/>
                  </a:ext>
                </a:extLst>
              </p14:cNvPr>
              <p14:cNvContentPartPr/>
              <p14:nvPr/>
            </p14:nvContentPartPr>
            <p14:xfrm>
              <a:off x="1054993" y="3923447"/>
              <a:ext cx="397800" cy="388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597584-D857-7764-A805-1EAB0F944B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6353" y="3914807"/>
                <a:ext cx="41544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08DCCC9-D287-64C8-3C73-F3FE7402AEAC}"/>
                  </a:ext>
                </a:extLst>
              </p14:cNvPr>
              <p14:cNvContentPartPr/>
              <p14:nvPr/>
            </p14:nvContentPartPr>
            <p14:xfrm>
              <a:off x="835393" y="5002727"/>
              <a:ext cx="1012680" cy="497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08DCCC9-D287-64C8-3C73-F3FE7402AE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6393" y="4993727"/>
                <a:ext cx="103032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79420C3-E373-5CC0-6D64-F56C834F3EC0}"/>
                  </a:ext>
                </a:extLst>
              </p14:cNvPr>
              <p14:cNvContentPartPr/>
              <p14:nvPr/>
            </p14:nvContentPartPr>
            <p14:xfrm>
              <a:off x="2412193" y="4987967"/>
              <a:ext cx="931680" cy="513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9420C3-E373-5CC0-6D64-F56C834F3E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03193" y="4979327"/>
                <a:ext cx="94932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1DCCC7-9443-C0DC-1B45-1214CBACB335}"/>
                  </a:ext>
                </a:extLst>
              </p14:cNvPr>
              <p14:cNvContentPartPr/>
              <p14:nvPr/>
            </p14:nvContentPartPr>
            <p14:xfrm>
              <a:off x="1635673" y="6061127"/>
              <a:ext cx="403200" cy="331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1DCCC7-9443-C0DC-1B45-1214CBACB33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6673" y="6052487"/>
                <a:ext cx="420840" cy="34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1422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D0406-4967-C371-A414-AF77BEDC8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88A6-7771-A493-305B-41FDE981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5867400" cy="17723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Feedback on Quiz 2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9280F-0AD1-101E-D625-2E1E3374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0A16A-949E-4151-A9E3-2E348278E4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548FE-2C7C-3863-77EA-7173B5708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831994"/>
            <a:ext cx="7991169" cy="53402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73DFEE-95EA-9CE6-4DFE-7B0868B8D354}"/>
              </a:ext>
            </a:extLst>
          </p:cNvPr>
          <p:cNvSpPr txBox="1"/>
          <p:nvPr/>
        </p:nvSpPr>
        <p:spPr>
          <a:xfrm>
            <a:off x="1600200" y="60960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R={</a:t>
            </a:r>
            <a:r>
              <a:rPr lang="en-US" i="1" dirty="0" err="1"/>
              <a:t>a</a:t>
            </a:r>
            <a:r>
              <a:rPr lang="en-US" i="1" baseline="30000" dirty="0" err="1"/>
              <a:t>n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dirty="0"/>
              <a:t> : n&gt;=0}</a:t>
            </a:r>
            <a:endParaRPr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3CB874-7EB0-C5E7-B2B7-7904767221B7}"/>
                  </a:ext>
                </a:extLst>
              </p14:cNvPr>
              <p14:cNvContentPartPr/>
              <p14:nvPr/>
            </p14:nvContentPartPr>
            <p14:xfrm>
              <a:off x="755113" y="1503527"/>
              <a:ext cx="350640" cy="511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3CB874-7EB0-C5E7-B2B7-7904767221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6473" y="1494527"/>
                <a:ext cx="36828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A5EEE1-891F-5FB7-877C-8F620D4E573D}"/>
                  </a:ext>
                </a:extLst>
              </p14:cNvPr>
              <p14:cNvContentPartPr/>
              <p14:nvPr/>
            </p14:nvContentPartPr>
            <p14:xfrm>
              <a:off x="2822593" y="2552207"/>
              <a:ext cx="638640" cy="475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A5EEE1-891F-5FB7-877C-8F620D4E57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3953" y="2543207"/>
                <a:ext cx="6562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6CC9FD-C080-7CF5-C77F-1FD260BF4DC1}"/>
                  </a:ext>
                </a:extLst>
              </p14:cNvPr>
              <p14:cNvContentPartPr/>
              <p14:nvPr/>
            </p14:nvContentPartPr>
            <p14:xfrm>
              <a:off x="5883313" y="3623207"/>
              <a:ext cx="441720" cy="483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6CC9FD-C080-7CF5-C77F-1FD260BF4D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74313" y="3614207"/>
                <a:ext cx="45936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4AE05D-A967-BC89-1211-FF7F1541030C}"/>
                  </a:ext>
                </a:extLst>
              </p14:cNvPr>
              <p14:cNvContentPartPr/>
              <p14:nvPr/>
            </p14:nvContentPartPr>
            <p14:xfrm>
              <a:off x="5773873" y="4775567"/>
              <a:ext cx="685080" cy="518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4AE05D-A967-BC89-1211-FF7F154103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65233" y="4766927"/>
                <a:ext cx="702720" cy="5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315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2D9D-B5FA-609D-22DC-49E07F7D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AB82-CF07-AD56-F4A8-EDE07B6E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accent6"/>
                </a:solidFill>
              </a:rPr>
              <a:t>Myhill</a:t>
            </a:r>
            <a:r>
              <a:rPr lang="en-US" dirty="0">
                <a:solidFill>
                  <a:schemeClr val="accent6"/>
                </a:solidFill>
              </a:rPr>
              <a:t>–</a:t>
            </a:r>
            <a:r>
              <a:rPr lang="en-US" dirty="0" err="1">
                <a:solidFill>
                  <a:schemeClr val="accent6"/>
                </a:solidFill>
              </a:rPr>
              <a:t>Nerode</a:t>
            </a:r>
            <a:r>
              <a:rPr lang="en-US" dirty="0">
                <a:solidFill>
                  <a:schemeClr val="accent6"/>
                </a:solidFill>
              </a:rPr>
              <a:t> theorem provides a </a:t>
            </a:r>
            <a:r>
              <a:rPr lang="en-US" b="1" dirty="0">
                <a:solidFill>
                  <a:schemeClr val="accent6"/>
                </a:solidFill>
              </a:rPr>
              <a:t>necessary and sufficient </a:t>
            </a:r>
            <a:r>
              <a:rPr lang="en-US" dirty="0">
                <a:solidFill>
                  <a:schemeClr val="accent6"/>
                </a:solidFill>
              </a:rPr>
              <a:t>condition for a language to be regular. 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theorem is named for John </a:t>
            </a:r>
            <a:r>
              <a:rPr lang="en-US" dirty="0" err="1">
                <a:solidFill>
                  <a:schemeClr val="tx1"/>
                </a:solidFill>
              </a:rPr>
              <a:t>Myhill</a:t>
            </a:r>
            <a:r>
              <a:rPr lang="en-US" dirty="0">
                <a:solidFill>
                  <a:schemeClr val="tx1"/>
                </a:solidFill>
              </a:rPr>
              <a:t> and Anil </a:t>
            </a:r>
            <a:r>
              <a:rPr lang="en-US" dirty="0" err="1">
                <a:solidFill>
                  <a:schemeClr val="tx1"/>
                </a:solidFill>
              </a:rPr>
              <a:t>Nerode</a:t>
            </a:r>
            <a:r>
              <a:rPr lang="en-US" dirty="0">
                <a:solidFill>
                  <a:schemeClr val="tx1"/>
                </a:solidFill>
              </a:rPr>
              <a:t>, who proved it in 1957.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It also tells us the </a:t>
            </a:r>
            <a:r>
              <a:rPr lang="en-US" b="1" dirty="0"/>
              <a:t>minimum number of states</a:t>
            </a:r>
            <a:r>
              <a:rPr lang="en-US" dirty="0"/>
              <a:t> required in a </a:t>
            </a:r>
            <a:r>
              <a:rPr lang="en-US" b="1" dirty="0"/>
              <a:t>DFA </a:t>
            </a:r>
            <a:r>
              <a:rPr lang="en-US" dirty="0"/>
              <a:t>to recognize a language</a:t>
            </a:r>
          </a:p>
          <a:p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2DA17-63B4-E09D-B5D1-2C34388E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0A16A-949E-4151-A9E3-2E348278E4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7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B89-5784-EBC1-1224-1560B1ED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Myhill-Nerode</a:t>
            </a:r>
            <a:r>
              <a:rPr lang="en-US" b="1" dirty="0"/>
              <a:t> Theorem Says?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9165-A3A3-5557-14BD-51464D4B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theorem states that a language </a:t>
            </a:r>
            <a:r>
              <a:rPr lang="en-US" b="1" dirty="0"/>
              <a:t>L</a:t>
            </a:r>
            <a:r>
              <a:rPr lang="en-US" dirty="0"/>
              <a:t> is </a:t>
            </a:r>
            <a:r>
              <a:rPr lang="en-US" b="1" dirty="0"/>
              <a:t>regular</a:t>
            </a:r>
            <a:r>
              <a:rPr lang="en-US" dirty="0"/>
              <a:t> </a:t>
            </a:r>
            <a:r>
              <a:rPr lang="en-US" u="sng" dirty="0"/>
              <a:t>if and only if </a:t>
            </a:r>
            <a:r>
              <a:rPr lang="en-US" dirty="0"/>
              <a:t>there are </a:t>
            </a:r>
            <a:r>
              <a:rPr lang="en-US" b="1" dirty="0"/>
              <a:t>finitely many equivalence classes</a:t>
            </a:r>
            <a:r>
              <a:rPr lang="en-US" dirty="0"/>
              <a:t> under the </a:t>
            </a:r>
            <a:r>
              <a:rPr lang="en-US" b="1" dirty="0" err="1"/>
              <a:t>Myhill-Nerode</a:t>
            </a:r>
            <a:r>
              <a:rPr lang="en-US" b="1" dirty="0"/>
              <a:t> relation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This equivalence relation tells us when two strings behave </a:t>
            </a:r>
            <a:r>
              <a:rPr lang="en-US" b="1" dirty="0">
                <a:solidFill>
                  <a:schemeClr val="tx1"/>
                </a:solidFill>
              </a:rPr>
              <a:t>the same way</a:t>
            </a:r>
            <a:r>
              <a:rPr lang="en-US" dirty="0">
                <a:solidFill>
                  <a:schemeClr val="tx1"/>
                </a:solidFill>
              </a:rPr>
              <a:t> with respect to the language </a:t>
            </a:r>
            <a:r>
              <a:rPr lang="en-US" b="1" dirty="0">
                <a:solidFill>
                  <a:schemeClr val="tx1"/>
                </a:solidFill>
              </a:rPr>
              <a:t>L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099BF-A95B-1FCD-3D0D-80F9AE93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0A16A-949E-4151-A9E3-2E348278E4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8AF8-8D47-A6CC-C5AF-FEE5539F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Equivalence Relation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E209-44FC-FDB5-78B1-EAF77E81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r>
              <a:rPr lang="en-US" altLang="zh-TW" sz="2800" dirty="0">
                <a:solidFill>
                  <a:schemeClr val="tx2"/>
                </a:solidFill>
              </a:rPr>
              <a:t>Def: Assume R is a relation on a set A, that is, </a:t>
            </a:r>
            <a:r>
              <a:rPr lang="en-US" altLang="zh-TW" sz="2800" dirty="0" err="1">
                <a:solidFill>
                  <a:schemeClr val="tx2"/>
                </a:solidFill>
              </a:rPr>
              <a:t>R</a:t>
            </a:r>
            <a:r>
              <a:rPr lang="en-US" altLang="zh-TW" sz="2800" dirty="0" err="1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⊆</a:t>
            </a:r>
            <a:r>
              <a:rPr lang="en-US" altLang="zh-TW" sz="2800" dirty="0" err="1">
                <a:solidFill>
                  <a:schemeClr val="tx2"/>
                </a:solidFill>
              </a:rPr>
              <a:t>AxA</a:t>
            </a:r>
            <a:r>
              <a:rPr lang="en-US" altLang="zh-TW" sz="2800" dirty="0">
                <a:solidFill>
                  <a:schemeClr val="tx2"/>
                </a:solidFill>
              </a:rPr>
              <a:t>. We write </a:t>
            </a:r>
            <a:r>
              <a:rPr lang="en-US" altLang="zh-TW" sz="2800" dirty="0" err="1">
                <a:solidFill>
                  <a:schemeClr val="tx2"/>
                </a:solidFill>
              </a:rPr>
              <a:t>aRb</a:t>
            </a:r>
            <a:r>
              <a:rPr lang="en-US" altLang="zh-TW" sz="2800" dirty="0">
                <a:solidFill>
                  <a:schemeClr val="tx2"/>
                </a:solidFill>
              </a:rPr>
              <a:t> which means (</a:t>
            </a:r>
            <a:r>
              <a:rPr lang="en-US" altLang="zh-TW" sz="2800" dirty="0" err="1">
                <a:solidFill>
                  <a:schemeClr val="tx2"/>
                </a:solidFill>
              </a:rPr>
              <a:t>a,b</a:t>
            </a:r>
            <a:r>
              <a:rPr lang="en-US" altLang="zh-TW" sz="2800" dirty="0">
                <a:solidFill>
                  <a:schemeClr val="tx2"/>
                </a:solidFill>
              </a:rPr>
              <a:t>)</a:t>
            </a:r>
            <a:r>
              <a:rPr lang="en-US" altLang="zh-TW" sz="2800" dirty="0">
                <a:solidFill>
                  <a:schemeClr val="tx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∈</a:t>
            </a:r>
            <a:r>
              <a:rPr lang="en-US" altLang="zh-TW" sz="2800" dirty="0">
                <a:solidFill>
                  <a:schemeClr val="tx2"/>
                </a:solidFill>
              </a:rPr>
              <a:t>R to indicate that a is related to b via the relation R: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2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R is </a:t>
            </a:r>
            <a:r>
              <a:rPr lang="en-US" altLang="zh-TW" dirty="0">
                <a:solidFill>
                  <a:srgbClr val="C00000"/>
                </a:solidFill>
              </a:rPr>
              <a:t>reflexive</a:t>
            </a:r>
            <a:r>
              <a:rPr lang="en-US" altLang="zh-TW" dirty="0"/>
              <a:t> if for every </a:t>
            </a:r>
            <a:r>
              <a:rPr lang="en-US" altLang="zh-TW" dirty="0" err="1"/>
              <a:t>a</a:t>
            </a:r>
            <a:r>
              <a:rPr lang="en-US" altLang="zh-TW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∈</a:t>
            </a:r>
            <a:r>
              <a:rPr lang="en-US" altLang="zh-TW" dirty="0" err="1"/>
              <a:t>A</a:t>
            </a:r>
            <a:r>
              <a:rPr lang="en-US" altLang="zh-TW" dirty="0"/>
              <a:t>,  </a:t>
            </a:r>
            <a:r>
              <a:rPr lang="en-US" altLang="zh-TW" dirty="0" err="1">
                <a:solidFill>
                  <a:srgbClr val="00A278"/>
                </a:solidFill>
              </a:rPr>
              <a:t>aRa</a:t>
            </a:r>
            <a:endParaRPr lang="en-US" altLang="zh-TW" dirty="0">
              <a:solidFill>
                <a:srgbClr val="00A278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R is </a:t>
            </a:r>
            <a:r>
              <a:rPr lang="en-US" altLang="zh-TW" dirty="0">
                <a:solidFill>
                  <a:srgbClr val="C00000"/>
                </a:solidFill>
              </a:rPr>
              <a:t>symmetric </a:t>
            </a:r>
            <a:r>
              <a:rPr lang="en-US" altLang="zh-TW" dirty="0"/>
              <a:t>if for every a and b in A, </a:t>
            </a:r>
            <a:r>
              <a:rPr lang="en-US" altLang="zh-TW" dirty="0">
                <a:solidFill>
                  <a:srgbClr val="00A278"/>
                </a:solidFill>
              </a:rPr>
              <a:t>if </a:t>
            </a:r>
            <a:r>
              <a:rPr lang="en-US" altLang="zh-TW" dirty="0" err="1">
                <a:solidFill>
                  <a:srgbClr val="00A278"/>
                </a:solidFill>
              </a:rPr>
              <a:t>aRb</a:t>
            </a:r>
            <a:r>
              <a:rPr lang="en-US" altLang="zh-TW" dirty="0">
                <a:solidFill>
                  <a:srgbClr val="00A278"/>
                </a:solidFill>
              </a:rPr>
              <a:t>, then </a:t>
            </a:r>
            <a:r>
              <a:rPr lang="en-US" altLang="zh-TW" dirty="0" err="1">
                <a:solidFill>
                  <a:srgbClr val="00A278"/>
                </a:solidFill>
              </a:rPr>
              <a:t>bRa</a:t>
            </a:r>
            <a:endParaRPr lang="en-US" altLang="zh-TW" dirty="0">
              <a:solidFill>
                <a:srgbClr val="00A278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R is </a:t>
            </a:r>
            <a:r>
              <a:rPr lang="en-US" altLang="zh-TW" dirty="0">
                <a:solidFill>
                  <a:srgbClr val="C00000"/>
                </a:solidFill>
              </a:rPr>
              <a:t>transitive</a:t>
            </a:r>
            <a:r>
              <a:rPr lang="en-US" altLang="zh-TW" dirty="0"/>
              <a:t> if for every a, b, and c in A, </a:t>
            </a:r>
            <a:r>
              <a:rPr lang="en-US" altLang="zh-TW" dirty="0">
                <a:solidFill>
                  <a:srgbClr val="00A278"/>
                </a:solidFill>
              </a:rPr>
              <a:t>if </a:t>
            </a:r>
            <a:r>
              <a:rPr lang="en-US" altLang="zh-TW" dirty="0" err="1">
                <a:solidFill>
                  <a:srgbClr val="00A278"/>
                </a:solidFill>
              </a:rPr>
              <a:t>aRb</a:t>
            </a:r>
            <a:r>
              <a:rPr lang="en-US" altLang="zh-TW" dirty="0">
                <a:solidFill>
                  <a:srgbClr val="00A278"/>
                </a:solidFill>
              </a:rPr>
              <a:t> and </a:t>
            </a:r>
            <a:r>
              <a:rPr lang="en-US" altLang="zh-TW" dirty="0" err="1">
                <a:solidFill>
                  <a:srgbClr val="00A278"/>
                </a:solidFill>
              </a:rPr>
              <a:t>bRc</a:t>
            </a:r>
            <a:r>
              <a:rPr lang="en-US" altLang="zh-TW" dirty="0">
                <a:solidFill>
                  <a:srgbClr val="00A278"/>
                </a:solidFill>
              </a:rPr>
              <a:t>, then </a:t>
            </a:r>
            <a:r>
              <a:rPr lang="en-US" altLang="zh-TW" dirty="0" err="1">
                <a:solidFill>
                  <a:srgbClr val="00A278"/>
                </a:solidFill>
              </a:rPr>
              <a:t>aRc</a:t>
            </a:r>
            <a:endParaRPr lang="en-US" altLang="zh-TW" dirty="0">
              <a:solidFill>
                <a:srgbClr val="00A278"/>
              </a:solidFill>
            </a:endParaRPr>
          </a:p>
          <a:p>
            <a:pPr lvl="1"/>
            <a:r>
              <a:rPr lang="en-US" altLang="zh-TW" dirty="0"/>
              <a:t>R is an equivalence relation on A if R is </a:t>
            </a:r>
            <a:r>
              <a:rPr lang="en-US" altLang="zh-TW" dirty="0">
                <a:solidFill>
                  <a:srgbClr val="C00000"/>
                </a:solidFill>
              </a:rPr>
              <a:t>reflexive, symmetric, and transitive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2EB9-60D5-E2CE-0232-95868B7D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0A16A-949E-4151-A9E3-2E348278E4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A794F-7B16-AD7D-5D0D-484BAC534C82}"/>
              </a:ext>
            </a:extLst>
          </p:cNvPr>
          <p:cNvSpPr txBox="1"/>
          <p:nvPr/>
        </p:nvSpPr>
        <p:spPr>
          <a:xfrm>
            <a:off x="685800" y="6248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u="sng" dirty="0"/>
              <a:t>Examples</a:t>
            </a:r>
            <a:r>
              <a:rPr lang="en-US" sz="2800" i="1" dirty="0"/>
              <a:t>: </a:t>
            </a:r>
            <a:r>
              <a:rPr lang="en-US" sz="2800" i="1" dirty="0">
                <a:solidFill>
                  <a:srgbClr val="C00000"/>
                </a:solidFill>
              </a:rPr>
              <a:t>Equality</a:t>
            </a:r>
            <a:r>
              <a:rPr lang="en-US" sz="2800" i="1" dirty="0"/>
              <a:t> and </a:t>
            </a:r>
            <a:r>
              <a:rPr lang="en-US" sz="2800" i="1" dirty="0">
                <a:solidFill>
                  <a:srgbClr val="00B050"/>
                </a:solidFill>
              </a:rPr>
              <a:t>Birthday</a:t>
            </a:r>
            <a:endParaRPr sz="28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71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13FC-E9B2-4944-C43A-FBB4BC49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Myhill-Nerode</a:t>
            </a:r>
            <a:r>
              <a:rPr lang="en-US" dirty="0"/>
              <a:t> Relation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DE82-68B9-318E-7425-7670BCFAF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2400" y="838200"/>
            <a:ext cx="9601200" cy="5486400"/>
          </a:xfrm>
        </p:spPr>
        <p:txBody>
          <a:bodyPr/>
          <a:lstStyle/>
          <a:p>
            <a:r>
              <a:rPr lang="en-US" dirty="0"/>
              <a:t>We define a relation </a:t>
            </a:r>
            <a:r>
              <a:rPr lang="en-US" b="1" dirty="0"/>
              <a:t>≡ₗ</a:t>
            </a:r>
            <a:r>
              <a:rPr lang="en-US" dirty="0"/>
              <a:t> on strings as: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What this means: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Two strings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 are </a:t>
            </a:r>
            <a:r>
              <a:rPr lang="en-US" b="1" dirty="0">
                <a:solidFill>
                  <a:srgbClr val="C00000"/>
                </a:solidFill>
              </a:rPr>
              <a:t>equivalent</a:t>
            </a:r>
            <a:r>
              <a:rPr lang="en-US" dirty="0">
                <a:solidFill>
                  <a:srgbClr val="C00000"/>
                </a:solidFill>
              </a:rPr>
              <a:t> if, for every possible string </a:t>
            </a:r>
            <a:r>
              <a:rPr lang="en-US" b="1" dirty="0">
                <a:solidFill>
                  <a:srgbClr val="C00000"/>
                </a:solidFill>
              </a:rPr>
              <a:t>z</a:t>
            </a:r>
            <a:r>
              <a:rPr lang="en-US" dirty="0">
                <a:solidFill>
                  <a:srgbClr val="C00000"/>
                </a:solidFill>
              </a:rPr>
              <a:t>, appending </a:t>
            </a:r>
            <a:r>
              <a:rPr lang="en-US" b="1" dirty="0">
                <a:solidFill>
                  <a:srgbClr val="C00000"/>
                </a:solidFill>
              </a:rPr>
              <a:t>z</a:t>
            </a:r>
            <a:r>
              <a:rPr lang="en-US" dirty="0">
                <a:solidFill>
                  <a:srgbClr val="C00000"/>
                </a:solidFill>
              </a:rPr>
              <a:t> to 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 gives the same result — both belong to 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, or both don’t. </a:t>
            </a:r>
            <a:r>
              <a:rPr lang="en-US" i="1" u="sng" dirty="0">
                <a:solidFill>
                  <a:srgbClr val="C00000"/>
                </a:solidFill>
              </a:rPr>
              <a:t>In simpler terms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r>
              <a:rPr lang="en-US" b="1" dirty="0"/>
              <a:t>x and y are equivalent</a:t>
            </a:r>
            <a:r>
              <a:rPr lang="en-US" dirty="0"/>
              <a:t> if </a:t>
            </a:r>
            <a:r>
              <a:rPr lang="en-US" b="1" dirty="0"/>
              <a:t>what comes after them doesn’t change whether they’re in the language or not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6594C-F162-5E82-A5BF-12009DDA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0A16A-949E-4151-A9E3-2E348278E4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99683D-239F-D0C5-FFEE-2C2BA370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447800"/>
            <a:ext cx="835741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7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1559-B115-2BD8-B8F1-2FC1C6C3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1B7E9-B236-4FFA-A0DB-DA8F5966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If there are </a:t>
            </a:r>
            <a:r>
              <a:rPr lang="en-US" b="1" dirty="0"/>
              <a:t>finitely many equivalence classes</a:t>
            </a:r>
            <a:r>
              <a:rPr lang="en-US" dirty="0"/>
              <a:t> under </a:t>
            </a:r>
            <a:r>
              <a:rPr lang="en-US" b="1" dirty="0"/>
              <a:t>≡ₗ</a:t>
            </a:r>
            <a:r>
              <a:rPr lang="en-US" dirty="0"/>
              <a:t>, the language </a:t>
            </a:r>
            <a:r>
              <a:rPr lang="en-US" b="1" dirty="0"/>
              <a:t>L</a:t>
            </a:r>
            <a:r>
              <a:rPr lang="en-US" dirty="0"/>
              <a:t> is </a:t>
            </a:r>
            <a:r>
              <a:rPr lang="en-US" b="1" dirty="0"/>
              <a:t>regular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The </a:t>
            </a:r>
            <a:r>
              <a:rPr lang="en-US" b="1" dirty="0"/>
              <a:t>number of equivalence classes</a:t>
            </a:r>
            <a:r>
              <a:rPr lang="en-US" dirty="0"/>
              <a:t> corresponds to the </a:t>
            </a:r>
            <a:r>
              <a:rPr lang="en-US" b="1" dirty="0"/>
              <a:t>minimum number of states</a:t>
            </a:r>
            <a:r>
              <a:rPr lang="en-US" dirty="0"/>
              <a:t> in the DFA recognizing </a:t>
            </a:r>
            <a:r>
              <a:rPr lang="en-US" b="1" dirty="0"/>
              <a:t>L</a:t>
            </a:r>
            <a:r>
              <a:rPr lang="en-US" dirty="0"/>
              <a:t>.</a:t>
            </a:r>
          </a:p>
          <a:p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5D74A-592D-FFA7-6D97-F766B0AD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0A16A-949E-4151-A9E3-2E348278E4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9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8A70-5224-40F4-2571-9E8134CE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 is not regular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DC71-6307-5944-1956-51E600B3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 Example 1: L = { </a:t>
            </a:r>
            <a:r>
              <a:rPr lang="en-US" b="1" dirty="0" err="1"/>
              <a:t>a^n</a:t>
            </a:r>
            <a:r>
              <a:rPr lang="en-US" b="1" dirty="0"/>
              <a:t> </a:t>
            </a:r>
            <a:r>
              <a:rPr lang="en-US" b="1" dirty="0" err="1"/>
              <a:t>b^n</a:t>
            </a:r>
            <a:r>
              <a:rPr lang="en-US" b="1" dirty="0"/>
              <a:t> | n ≥ 0 }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Take two strings: </a:t>
            </a:r>
            <a:r>
              <a:rPr lang="en-US" b="1" dirty="0"/>
              <a:t>x = “a”</a:t>
            </a:r>
            <a:r>
              <a:rPr lang="en-US" dirty="0"/>
              <a:t>, </a:t>
            </a:r>
            <a:r>
              <a:rPr lang="en-US" b="1" dirty="0"/>
              <a:t>y = “aa”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Try appending </a:t>
            </a:r>
            <a:r>
              <a:rPr lang="en-US" b="1" dirty="0"/>
              <a:t>z = “b”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x + z = “ab” (in L)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y + z = “</a:t>
            </a:r>
            <a:r>
              <a:rPr lang="en-US" b="1" dirty="0" err="1"/>
              <a:t>aab</a:t>
            </a:r>
            <a:r>
              <a:rPr lang="en-US" b="1" dirty="0"/>
              <a:t>” (not in L)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Since appending the same </a:t>
            </a:r>
            <a:r>
              <a:rPr lang="en-US" b="1" dirty="0">
                <a:solidFill>
                  <a:schemeClr val="tx1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 leads to </a:t>
            </a:r>
            <a:r>
              <a:rPr lang="en-US" b="1" dirty="0">
                <a:solidFill>
                  <a:schemeClr val="tx1"/>
                </a:solidFill>
              </a:rPr>
              <a:t>different results</a:t>
            </a:r>
            <a:r>
              <a:rPr lang="en-US" dirty="0">
                <a:solidFill>
                  <a:schemeClr val="tx1"/>
                </a:solidFill>
              </a:rPr>
              <a:t>, these strings are </a:t>
            </a:r>
            <a:r>
              <a:rPr lang="en-US" b="1" dirty="0">
                <a:solidFill>
                  <a:schemeClr val="tx1"/>
                </a:solidFill>
              </a:rPr>
              <a:t>not equivalent</a:t>
            </a:r>
            <a:r>
              <a:rPr lang="en-US" dirty="0">
                <a:solidFill>
                  <a:schemeClr val="tx1"/>
                </a:solidFill>
              </a:rPr>
              <a:t>. In fact, there are </a:t>
            </a:r>
            <a:r>
              <a:rPr lang="en-US" b="1" dirty="0">
                <a:solidFill>
                  <a:schemeClr val="tx1"/>
                </a:solidFill>
              </a:rPr>
              <a:t>infinitely many distinct classes</a:t>
            </a:r>
            <a:r>
              <a:rPr lang="en-US" dirty="0">
                <a:solidFill>
                  <a:schemeClr val="tx1"/>
                </a:solidFill>
              </a:rPr>
              <a:t> (one for each count of a).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🔸 </a:t>
            </a:r>
            <a:r>
              <a:rPr lang="en-US" b="1" dirty="0"/>
              <a:t>Conclusion:</a:t>
            </a:r>
            <a:r>
              <a:rPr lang="en-US" dirty="0"/>
              <a:t> </a:t>
            </a:r>
            <a:r>
              <a:rPr lang="en-US" b="1" dirty="0"/>
              <a:t>L is not regular</a:t>
            </a:r>
            <a:r>
              <a:rPr lang="en-US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E502E-4B22-DBF4-8766-AF8D9C1B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0A16A-949E-4151-A9E3-2E348278E4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9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F1EA-0A91-8B76-ED43-1341A374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 = a*b* (regular language)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8169B-7A8F-B94A-6FC1-89FCD0E7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 </a:t>
            </a:r>
            <a:r>
              <a:rPr lang="en-US" dirty="0"/>
              <a:t>Here, </a:t>
            </a:r>
            <a:r>
              <a:rPr lang="en-US" b="1" dirty="0"/>
              <a:t>L</a:t>
            </a:r>
            <a:r>
              <a:rPr lang="en-US" dirty="0"/>
              <a:t> contains any number of as followed by any number of bs.</a:t>
            </a:r>
          </a:p>
          <a:p>
            <a:pPr marL="0" indent="0">
              <a:buNone/>
            </a:pPr>
            <a:r>
              <a:rPr lang="en-US" dirty="0"/>
              <a:t>The equivalence classes are: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l-GR" b="1" dirty="0"/>
              <a:t>ε (</a:t>
            </a:r>
            <a:r>
              <a:rPr lang="en-US" b="1" dirty="0"/>
              <a:t>empty string)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a</a:t>
            </a:r>
            <a:r>
              <a:rPr lang="en-US" dirty="0"/>
              <a:t> (some as but no bs yet)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b</a:t>
            </a:r>
            <a:r>
              <a:rPr lang="en-US" dirty="0"/>
              <a:t> (at least one b)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🔸 </a:t>
            </a:r>
            <a:r>
              <a:rPr lang="en-US" b="1" dirty="0"/>
              <a:t>Conclusion:</a:t>
            </a:r>
            <a:r>
              <a:rPr lang="en-US" dirty="0"/>
              <a:t> </a:t>
            </a:r>
            <a:r>
              <a:rPr lang="en-US" b="1" dirty="0"/>
              <a:t>3 equivalence classes → DFA with 3 states → L is regular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530AB-7524-D821-48D2-E2CCEE94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0A16A-949E-4151-A9E3-2E348278E4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E257-A2A8-974D-9BD0-D616E0A6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43EE3-B4CF-1797-980C-F3C940FE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to Use the Theorem in Practice: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Partition strings into equivalence classes</a:t>
            </a:r>
            <a:r>
              <a:rPr lang="en-US" dirty="0"/>
              <a:t> using </a:t>
            </a:r>
            <a:r>
              <a:rPr lang="en-US" b="1" dirty="0"/>
              <a:t>≡ₗ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Count the number of distinct classes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3.a) If </a:t>
            </a:r>
            <a:r>
              <a:rPr lang="en-US" b="1" dirty="0"/>
              <a:t>finite classes    → L is regular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b) If </a:t>
            </a:r>
            <a:r>
              <a:rPr lang="en-US" b="1" dirty="0"/>
              <a:t>infinite classes → L is not regular</a:t>
            </a:r>
            <a:r>
              <a:rPr lang="en-US" dirty="0"/>
              <a:t>.</a:t>
            </a:r>
          </a:p>
          <a:p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0CB25-7448-5EB7-3E6E-913103E4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0A16A-949E-4151-A9E3-2E348278E4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2724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15027</TotalTime>
  <Words>754</Words>
  <Application>Microsoft Macintosh PowerPoint</Application>
  <PresentationFormat>On-screen Show (4:3)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Comic Sans MS</vt:lpstr>
      <vt:lpstr>Lucida Sans Unicode</vt:lpstr>
      <vt:lpstr>Times New Roman</vt:lpstr>
      <vt:lpstr>class</vt:lpstr>
      <vt:lpstr>Myhill-Nerode Theorem for regular languages</vt:lpstr>
      <vt:lpstr>Introduction</vt:lpstr>
      <vt:lpstr>Myhill-Nerode Theorem Says?</vt:lpstr>
      <vt:lpstr>Recap: Equivalence Relation</vt:lpstr>
      <vt:lpstr>The Myhill-Nerode Relation</vt:lpstr>
      <vt:lpstr>Note</vt:lpstr>
      <vt:lpstr>L is not regular</vt:lpstr>
      <vt:lpstr>L = a*b* (regular language)</vt:lpstr>
      <vt:lpstr>Tip</vt:lpstr>
      <vt:lpstr>DFA States Minimization - MN Theorem</vt:lpstr>
      <vt:lpstr>DFA States Minimization - MN Theorem</vt:lpstr>
      <vt:lpstr>Detailed proof and Sate Minimization using Tabular Method in coming lecture!</vt:lpstr>
      <vt:lpstr>Questions</vt:lpstr>
      <vt:lpstr>Feedback on Quiz 2</vt:lpstr>
      <vt:lpstr>Feedback on Quiz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Sohail Iqbal</cp:lastModifiedBy>
  <cp:revision>1037</cp:revision>
  <cp:lastPrinted>2019-04-15T12:04:47Z</cp:lastPrinted>
  <dcterms:created xsi:type="dcterms:W3CDTF">2000-08-31T01:12:33Z</dcterms:created>
  <dcterms:modified xsi:type="dcterms:W3CDTF">2025-03-07T05:13:20Z</dcterms:modified>
</cp:coreProperties>
</file>