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1" r:id="rId3"/>
    <p:sldId id="412" r:id="rId4"/>
    <p:sldId id="257" r:id="rId5"/>
    <p:sldId id="258" r:id="rId6"/>
    <p:sldId id="259" r:id="rId7"/>
    <p:sldId id="260" r:id="rId8"/>
    <p:sldId id="341" r:id="rId9"/>
    <p:sldId id="358" r:id="rId10"/>
    <p:sldId id="359" r:id="rId11"/>
    <p:sldId id="344" r:id="rId12"/>
    <p:sldId id="361" r:id="rId13"/>
    <p:sldId id="36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64" r:id="rId26"/>
    <p:sldId id="278" r:id="rId27"/>
    <p:sldId id="403" r:id="rId28"/>
    <p:sldId id="409" r:id="rId29"/>
    <p:sldId id="406" r:id="rId30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FF9900"/>
    <a:srgbClr val="996600"/>
    <a:srgbClr val="FF00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90981" autoAdjust="0"/>
  </p:normalViewPr>
  <p:slideViewPr>
    <p:cSldViewPr>
      <p:cViewPr varScale="1">
        <p:scale>
          <a:sx n="99" d="100"/>
          <a:sy n="99" d="100"/>
        </p:scale>
        <p:origin x="21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9843B20-F34A-4756-9261-F34D7033BE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7BE5F61-99FF-4D0A-849F-54C08ABC08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6F6FEB-3BE9-447C-9927-5526B4A220CC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00FB0-9233-409F-A745-D555AE25B49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‘w’ is a string of both terminals and variables. </a:t>
            </a:r>
            <a:r>
              <a:rPr lang="en-US" dirty="0" err="1"/>
              <a:t>Eg</a:t>
            </a:r>
            <a:r>
              <a:rPr lang="en-US" dirty="0"/>
              <a:t>. ‘w’ could be </a:t>
            </a:r>
            <a:r>
              <a:rPr lang="en-US" dirty="0" err="1"/>
              <a:t>aSTb</a:t>
            </a:r>
            <a:r>
              <a:rPr lang="en-US" dirty="0"/>
              <a:t>,</a:t>
            </a:r>
            <a:r>
              <a:rPr lang="en-US" baseline="0" dirty="0"/>
              <a:t> or </a:t>
            </a:r>
            <a:r>
              <a:rPr lang="en-US" baseline="0" dirty="0" err="1"/>
              <a:t>aT</a:t>
            </a:r>
            <a:r>
              <a:rPr lang="en-US" baseline="0" dirty="0"/>
              <a:t>, or simply Lambda.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E5F61-99FF-4D0A-849F-54C08ABC08F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6A04F-E710-4768-9B10-B2DD51A4DA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AC429-D2D0-4EA2-BBD2-584120D908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0FD80-79BC-4C63-8442-EE22188BAE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20286-6334-476A-82AA-C15B5425CB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9C1D7-FAA8-4A02-86A2-740A4748B4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D0816-BBF1-449F-91E0-05D8E957BA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67E4A-D3F2-41B0-BF25-973410B759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FF3DD-CD09-423E-ADC0-58EA9FFC0F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0ECAF-FD50-4F4A-AAFE-FF32214137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1D1BA-C853-456A-A510-6EF74D9EF1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467AE-AEE9-4396-A035-CBAF4E6081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00517B8-56FB-4323-B134-8AC58737FC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5.wmf"/><Relationship Id="rId3" Type="http://schemas.openxmlformats.org/officeDocument/2006/relationships/image" Target="../media/image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3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62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.wmf"/><Relationship Id="rId5" Type="http://schemas.openxmlformats.org/officeDocument/2006/relationships/image" Target="../media/image43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46.wmf"/><Relationship Id="rId21" Type="http://schemas.openxmlformats.org/officeDocument/2006/relationships/image" Target="../media/image48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81.bin"/><Relationship Id="rId3" Type="http://schemas.openxmlformats.org/officeDocument/2006/relationships/image" Target="../media/image5.wmf"/><Relationship Id="rId21" Type="http://schemas.openxmlformats.org/officeDocument/2006/relationships/image" Target="../media/image48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12.wmf"/><Relationship Id="rId25" Type="http://schemas.openxmlformats.org/officeDocument/2006/relationships/image" Target="../media/image50.wmf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6.wmf"/><Relationship Id="rId15" Type="http://schemas.openxmlformats.org/officeDocument/2006/relationships/image" Target="../media/image37.wmf"/><Relationship Id="rId23" Type="http://schemas.openxmlformats.org/officeDocument/2006/relationships/image" Target="../media/image49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" Type="http://schemas.openxmlformats.org/officeDocument/2006/relationships/image" Target="../media/image5.wmf"/><Relationship Id="rId21" Type="http://schemas.openxmlformats.org/officeDocument/2006/relationships/image" Target="../media/image49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47.wmf"/><Relationship Id="rId25" Type="http://schemas.openxmlformats.org/officeDocument/2006/relationships/image" Target="../media/image6.wmf"/><Relationship Id="rId2" Type="http://schemas.openxmlformats.org/officeDocument/2006/relationships/oleObject" Target="../embeddings/oleObject85.bin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96.bin"/><Relationship Id="rId5" Type="http://schemas.openxmlformats.org/officeDocument/2006/relationships/image" Target="../media/image28.wmf"/><Relationship Id="rId15" Type="http://schemas.openxmlformats.org/officeDocument/2006/relationships/image" Target="../media/image12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3" Type="http://schemas.openxmlformats.org/officeDocument/2006/relationships/image" Target="../media/image5.wmf"/><Relationship Id="rId21" Type="http://schemas.openxmlformats.org/officeDocument/2006/relationships/image" Target="../media/image49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47.wmf"/><Relationship Id="rId25" Type="http://schemas.openxmlformats.org/officeDocument/2006/relationships/image" Target="../media/image6.w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109.bin"/><Relationship Id="rId5" Type="http://schemas.openxmlformats.org/officeDocument/2006/relationships/image" Target="../media/image28.wmf"/><Relationship Id="rId15" Type="http://schemas.openxmlformats.org/officeDocument/2006/relationships/image" Target="../media/image12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19.bin"/><Relationship Id="rId3" Type="http://schemas.openxmlformats.org/officeDocument/2006/relationships/image" Target="../media/image5.wmf"/><Relationship Id="rId21" Type="http://schemas.openxmlformats.org/officeDocument/2006/relationships/image" Target="../media/image51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47.wmf"/><Relationship Id="rId25" Type="http://schemas.openxmlformats.org/officeDocument/2006/relationships/image" Target="../media/image53.wmf"/><Relationship Id="rId2" Type="http://schemas.openxmlformats.org/officeDocument/2006/relationships/oleObject" Target="../embeddings/oleObject111.bin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122.bin"/><Relationship Id="rId5" Type="http://schemas.openxmlformats.org/officeDocument/2006/relationships/image" Target="../media/image28.wmf"/><Relationship Id="rId15" Type="http://schemas.openxmlformats.org/officeDocument/2006/relationships/image" Target="../media/image12.wmf"/><Relationship Id="rId23" Type="http://schemas.openxmlformats.org/officeDocument/2006/relationships/image" Target="../media/image6.wmf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31.bin"/><Relationship Id="rId3" Type="http://schemas.openxmlformats.org/officeDocument/2006/relationships/image" Target="../media/image5.wmf"/><Relationship Id="rId21" Type="http://schemas.openxmlformats.org/officeDocument/2006/relationships/image" Target="../media/image51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47.wmf"/><Relationship Id="rId25" Type="http://schemas.openxmlformats.org/officeDocument/2006/relationships/image" Target="../media/image53.wmf"/><Relationship Id="rId2" Type="http://schemas.openxmlformats.org/officeDocument/2006/relationships/oleObject" Target="../embeddings/oleObject123.bin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134.bin"/><Relationship Id="rId5" Type="http://schemas.openxmlformats.org/officeDocument/2006/relationships/image" Target="../media/image28.wmf"/><Relationship Id="rId15" Type="http://schemas.openxmlformats.org/officeDocument/2006/relationships/image" Target="../media/image12.wmf"/><Relationship Id="rId23" Type="http://schemas.openxmlformats.org/officeDocument/2006/relationships/image" Target="../media/image6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18" Type="http://schemas.openxmlformats.org/officeDocument/2006/relationships/image" Target="../media/image9.wmf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24" Type="http://schemas.openxmlformats.org/officeDocument/2006/relationships/image" Target="../media/image12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3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Relationship Id="rId22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43.bin"/><Relationship Id="rId3" Type="http://schemas.openxmlformats.org/officeDocument/2006/relationships/image" Target="../media/image5.wmf"/><Relationship Id="rId21" Type="http://schemas.openxmlformats.org/officeDocument/2006/relationships/image" Target="../media/image51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oleObject" Target="../embeddings/oleObject135.bin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146.bin"/><Relationship Id="rId5" Type="http://schemas.openxmlformats.org/officeDocument/2006/relationships/image" Target="../media/image28.wmf"/><Relationship Id="rId15" Type="http://schemas.openxmlformats.org/officeDocument/2006/relationships/image" Target="../media/image12.wmf"/><Relationship Id="rId23" Type="http://schemas.openxmlformats.org/officeDocument/2006/relationships/image" Target="../media/image6.w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55.bin"/><Relationship Id="rId3" Type="http://schemas.openxmlformats.org/officeDocument/2006/relationships/image" Target="../media/image5.wmf"/><Relationship Id="rId21" Type="http://schemas.openxmlformats.org/officeDocument/2006/relationships/image" Target="../media/image55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47.wmf"/><Relationship Id="rId25" Type="http://schemas.openxmlformats.org/officeDocument/2006/relationships/image" Target="../media/image56.wmf"/><Relationship Id="rId2" Type="http://schemas.openxmlformats.org/officeDocument/2006/relationships/oleObject" Target="../embeddings/oleObject147.bin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158.bin"/><Relationship Id="rId5" Type="http://schemas.openxmlformats.org/officeDocument/2006/relationships/image" Target="../media/image28.wmf"/><Relationship Id="rId15" Type="http://schemas.openxmlformats.org/officeDocument/2006/relationships/image" Target="../media/image12.wmf"/><Relationship Id="rId23" Type="http://schemas.openxmlformats.org/officeDocument/2006/relationships/image" Target="../media/image6.wmf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53.bin"/><Relationship Id="rId22" Type="http://schemas.openxmlformats.org/officeDocument/2006/relationships/oleObject" Target="../embeddings/oleObject15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67.bin"/><Relationship Id="rId3" Type="http://schemas.openxmlformats.org/officeDocument/2006/relationships/image" Target="../media/image5.wmf"/><Relationship Id="rId21" Type="http://schemas.openxmlformats.org/officeDocument/2006/relationships/image" Target="../media/image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159.bin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35.wmf"/><Relationship Id="rId5" Type="http://schemas.openxmlformats.org/officeDocument/2006/relationships/image" Target="../media/image28.wmf"/><Relationship Id="rId15" Type="http://schemas.openxmlformats.org/officeDocument/2006/relationships/image" Target="../media/image1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78.bin"/><Relationship Id="rId3" Type="http://schemas.openxmlformats.org/officeDocument/2006/relationships/image" Target="../media/image5.wmf"/><Relationship Id="rId21" Type="http://schemas.openxmlformats.org/officeDocument/2006/relationships/image" Target="../media/image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170.bin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35.wmf"/><Relationship Id="rId5" Type="http://schemas.openxmlformats.org/officeDocument/2006/relationships/image" Target="../media/image28.wmf"/><Relationship Id="rId15" Type="http://schemas.openxmlformats.org/officeDocument/2006/relationships/image" Target="../media/image1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76.bin"/><Relationship Id="rId22" Type="http://schemas.openxmlformats.org/officeDocument/2006/relationships/oleObject" Target="../embeddings/oleObject18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189.bin"/><Relationship Id="rId3" Type="http://schemas.openxmlformats.org/officeDocument/2006/relationships/image" Target="../media/image5.wmf"/><Relationship Id="rId21" Type="http://schemas.openxmlformats.org/officeDocument/2006/relationships/image" Target="../media/image48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181.bin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37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19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19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63.wmf"/><Relationship Id="rId3" Type="http://schemas.openxmlformats.org/officeDocument/2006/relationships/image" Target="../media/image34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199.bin"/><Relationship Id="rId2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6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2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2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20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20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4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39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1E6F05-1909-42AE-9491-D1559C59D0F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800" dirty="0"/>
              <a:t>PDA CFG Equivalence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95600" y="6172200"/>
            <a:ext cx="31242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Book: Prof. </a:t>
            </a:r>
            <a:r>
              <a:rPr lang="en-US" sz="1800" dirty="0" err="1">
                <a:solidFill>
                  <a:schemeClr val="tx1"/>
                </a:solidFill>
              </a:rPr>
              <a:t>Sipser</a:t>
            </a:r>
            <a:r>
              <a:rPr lang="en-US" sz="1800" dirty="0">
                <a:solidFill>
                  <a:schemeClr val="tx1"/>
                </a:solidFill>
              </a:rPr>
              <a:t>-MIT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Slides: Prof. Busch - LSU</a:t>
            </a:r>
          </a:p>
        </p:txBody>
      </p:sp>
      <p:sp>
        <p:nvSpPr>
          <p:cNvPr id="6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Instructor: Dr. </a:t>
            </a:r>
            <a:r>
              <a:rPr lang="en-US" dirty="0" err="1"/>
              <a:t>Sohail</a:t>
            </a:r>
            <a:r>
              <a:rPr lang="en-US" dirty="0"/>
              <a:t> </a:t>
            </a:r>
            <a:r>
              <a:rPr lang="en-US" dirty="0" err="1"/>
              <a:t>Iqbal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410200" y="381000"/>
          <a:ext cx="339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920" imgH="177480" progId="Equation.DSMT4">
                  <p:embed/>
                </p:oleObj>
              </mc:Choice>
              <mc:Fallback>
                <p:oleObj name="Equation" r:id="rId3" imgW="7999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1000"/>
                        <a:ext cx="3390900" cy="609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EFB763-63DA-48B4-A24A-0C5833694E8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6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23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3324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500" imgH="482600" progId="Equation.3">
                  <p:embed/>
                </p:oleObj>
              </mc:Choice>
              <mc:Fallback>
                <p:oleObj name="Equation" r:id="rId8" imgW="1714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228600" y="457200"/>
            <a:ext cx="1898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u="sng"/>
              <a:t>Grammar</a:t>
            </a:r>
            <a:endParaRPr lang="en-US" altLang="en-US"/>
          </a:p>
        </p:txBody>
      </p:sp>
      <p:sp>
        <p:nvSpPr>
          <p:cNvPr id="13330" name="Text Box 16"/>
          <p:cNvSpPr txBox="1">
            <a:spLocks noChangeArrowheads="1"/>
          </p:cNvSpPr>
          <p:nvPr/>
        </p:nvSpPr>
        <p:spPr bwMode="auto">
          <a:xfrm>
            <a:off x="4343400" y="1524000"/>
            <a:ext cx="98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u="sng"/>
              <a:t>PDA</a:t>
            </a:r>
            <a:endParaRPr lang="en-US" altLang="en-US"/>
          </a:p>
        </p:txBody>
      </p:sp>
      <p:graphicFrame>
        <p:nvGraphicFramePr>
          <p:cNvPr id="13331" name="Object 17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600" imgH="2540000" progId="Equation.3">
                  <p:embed/>
                </p:oleObj>
              </mc:Choice>
              <mc:Fallback>
                <p:oleObj name="Equation" r:id="rId12" imgW="2387600" imgH="2540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8"/>
          <p:cNvGraphicFramePr>
            <a:graphicFrameLocks noChangeAspect="1"/>
          </p:cNvGraphicFramePr>
          <p:nvPr/>
        </p:nvGraphicFramePr>
        <p:xfrm>
          <a:off x="342900" y="1143000"/>
          <a:ext cx="1892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92300" imgH="2438400" progId="Equation.3">
                  <p:embed/>
                </p:oleObj>
              </mc:Choice>
              <mc:Fallback>
                <p:oleObj name="Equation" r:id="rId14" imgW="1892300" imgH="2438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143000"/>
                        <a:ext cx="18923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19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Freeform 20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5" name="Rectangle 21"/>
          <p:cNvSpPr>
            <a:spLocks noChangeArrowheads="1"/>
          </p:cNvSpPr>
          <p:nvPr/>
        </p:nvSpPr>
        <p:spPr bwMode="auto">
          <a:xfrm>
            <a:off x="228600" y="381000"/>
            <a:ext cx="20574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3962400" y="152400"/>
            <a:ext cx="19494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>
                <a:solidFill>
                  <a:srgbClr val="339933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E878F-3F96-40B9-BA11-BEAEA265A561}" type="slidenum">
              <a:rPr lang="en-US" altLang="en-US"/>
              <a:pPr/>
              <a:t>11</a:t>
            </a:fld>
            <a:endParaRPr lang="en-US" altLang="en-US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76200" y="2286000"/>
          <a:ext cx="3354388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1130300" progId="Equation.3">
                  <p:embed/>
                </p:oleObj>
              </mc:Choice>
              <mc:Fallback>
                <p:oleObj name="Equation" r:id="rId2" imgW="1257300" imgH="1130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86000"/>
                        <a:ext cx="3354388" cy="301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9"/>
          <p:cNvGraphicFramePr>
            <a:graphicFrameLocks noChangeAspect="1"/>
          </p:cNvGraphicFramePr>
          <p:nvPr/>
        </p:nvGraphicFramePr>
        <p:xfrm>
          <a:off x="4557713" y="1709738"/>
          <a:ext cx="4524375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7200" imgH="1371600" progId="Equation.3">
                  <p:embed/>
                </p:oleObj>
              </mc:Choice>
              <mc:Fallback>
                <p:oleObj name="Equation" r:id="rId4" imgW="1727200" imgH="1371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709738"/>
                        <a:ext cx="4524375" cy="358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40"/>
          <p:cNvSpPr txBox="1">
            <a:spLocks noChangeArrowheads="1"/>
          </p:cNvSpPr>
          <p:nvPr/>
        </p:nvSpPr>
        <p:spPr bwMode="auto">
          <a:xfrm>
            <a:off x="1066800" y="228600"/>
            <a:ext cx="6884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PDA simulates leftmost derivations</a:t>
            </a:r>
          </a:p>
        </p:txBody>
      </p:sp>
      <p:sp>
        <p:nvSpPr>
          <p:cNvPr id="14343" name="Text Box 52"/>
          <p:cNvSpPr txBox="1">
            <a:spLocks noChangeArrowheads="1"/>
          </p:cNvSpPr>
          <p:nvPr/>
        </p:nvSpPr>
        <p:spPr bwMode="auto">
          <a:xfrm>
            <a:off x="76200" y="1017588"/>
            <a:ext cx="3556000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Grammar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Leftmost Derivation</a:t>
            </a:r>
          </a:p>
        </p:txBody>
      </p:sp>
      <p:sp>
        <p:nvSpPr>
          <p:cNvPr id="14344" name="Text Box 53"/>
          <p:cNvSpPr txBox="1">
            <a:spLocks noChangeArrowheads="1"/>
          </p:cNvSpPr>
          <p:nvPr/>
        </p:nvSpPr>
        <p:spPr bwMode="auto">
          <a:xfrm>
            <a:off x="4648200" y="1017588"/>
            <a:ext cx="3038475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PDA Computation</a:t>
            </a:r>
          </a:p>
        </p:txBody>
      </p:sp>
      <p:sp>
        <p:nvSpPr>
          <p:cNvPr id="14345" name="Rectangle 54"/>
          <p:cNvSpPr>
            <a:spLocks noChangeArrowheads="1"/>
          </p:cNvSpPr>
          <p:nvPr/>
        </p:nvSpPr>
        <p:spPr bwMode="auto">
          <a:xfrm>
            <a:off x="76200" y="914400"/>
            <a:ext cx="3429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46" name="Rectangle 55"/>
          <p:cNvSpPr>
            <a:spLocks noChangeArrowheads="1"/>
          </p:cNvSpPr>
          <p:nvPr/>
        </p:nvSpPr>
        <p:spPr bwMode="auto">
          <a:xfrm>
            <a:off x="4495800" y="914400"/>
            <a:ext cx="4572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47" name="Line 57"/>
          <p:cNvSpPr>
            <a:spLocks noChangeShapeType="1"/>
          </p:cNvSpPr>
          <p:nvPr/>
        </p:nvSpPr>
        <p:spPr bwMode="auto">
          <a:xfrm flipH="1" flipV="1">
            <a:off x="1219200" y="4191000"/>
            <a:ext cx="762000" cy="1600200"/>
          </a:xfrm>
          <a:prstGeom prst="line">
            <a:avLst/>
          </a:prstGeom>
          <a:noFill/>
          <a:ln w="25400" cap="rnd">
            <a:solidFill>
              <a:srgbClr val="FF00FF"/>
            </a:solidFill>
            <a:prstDash val="sysDot"/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8" name="Text Box 58"/>
          <p:cNvSpPr txBox="1">
            <a:spLocks noChangeArrowheads="1"/>
          </p:cNvSpPr>
          <p:nvPr/>
        </p:nvSpPr>
        <p:spPr bwMode="auto">
          <a:xfrm>
            <a:off x="1524000" y="5791200"/>
            <a:ext cx="1465263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rgbClr val="FF00FF"/>
                </a:solidFill>
              </a:rPr>
              <a:t>Scanned 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rgbClr val="FF00FF"/>
                </a:solidFill>
              </a:rPr>
              <a:t>symbols</a:t>
            </a:r>
          </a:p>
        </p:txBody>
      </p:sp>
      <p:sp>
        <p:nvSpPr>
          <p:cNvPr id="14349" name="AutoShape 61"/>
          <p:cNvSpPr>
            <a:spLocks noChangeArrowheads="1"/>
          </p:cNvSpPr>
          <p:nvPr/>
        </p:nvSpPr>
        <p:spPr bwMode="auto">
          <a:xfrm>
            <a:off x="533400" y="3505200"/>
            <a:ext cx="1295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0" name="AutoShape 62"/>
          <p:cNvSpPr>
            <a:spLocks noChangeArrowheads="1"/>
          </p:cNvSpPr>
          <p:nvPr/>
        </p:nvSpPr>
        <p:spPr bwMode="auto">
          <a:xfrm>
            <a:off x="1905000" y="3505200"/>
            <a:ext cx="13716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66"/>
            </a:solidFill>
            <a:prstDash val="dash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1" name="Line 63"/>
          <p:cNvSpPr>
            <a:spLocks noChangeShapeType="1"/>
          </p:cNvSpPr>
          <p:nvPr/>
        </p:nvSpPr>
        <p:spPr bwMode="auto">
          <a:xfrm flipH="1" flipV="1">
            <a:off x="2514600" y="4191000"/>
            <a:ext cx="2514600" cy="1600200"/>
          </a:xfrm>
          <a:prstGeom prst="line">
            <a:avLst/>
          </a:prstGeom>
          <a:noFill/>
          <a:ln w="25400" cap="rnd">
            <a:solidFill>
              <a:srgbClr val="339966"/>
            </a:solidFill>
            <a:prstDash val="sysDot"/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2" name="Text Box 65"/>
          <p:cNvSpPr txBox="1">
            <a:spLocks noChangeArrowheads="1"/>
          </p:cNvSpPr>
          <p:nvPr/>
        </p:nvSpPr>
        <p:spPr bwMode="auto">
          <a:xfrm>
            <a:off x="4800600" y="5791200"/>
            <a:ext cx="1422400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rgbClr val="008000"/>
                </a:solidFill>
              </a:rPr>
              <a:t>Stack</a:t>
            </a:r>
          </a:p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rgbClr val="008000"/>
                </a:solidFill>
              </a:rPr>
              <a:t>contents</a:t>
            </a:r>
          </a:p>
        </p:txBody>
      </p:sp>
      <p:sp>
        <p:nvSpPr>
          <p:cNvPr id="14353" name="AutoShape 66"/>
          <p:cNvSpPr>
            <a:spLocks noChangeArrowheads="1"/>
          </p:cNvSpPr>
          <p:nvPr/>
        </p:nvSpPr>
        <p:spPr bwMode="auto">
          <a:xfrm>
            <a:off x="5486400" y="2362200"/>
            <a:ext cx="1295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4" name="AutoShape 67"/>
          <p:cNvSpPr>
            <a:spLocks noChangeArrowheads="1"/>
          </p:cNvSpPr>
          <p:nvPr/>
        </p:nvSpPr>
        <p:spPr bwMode="auto">
          <a:xfrm>
            <a:off x="7239000" y="3505200"/>
            <a:ext cx="13716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66"/>
            </a:solidFill>
            <a:prstDash val="dash"/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5" name="Line 68"/>
          <p:cNvSpPr>
            <a:spLocks noChangeShapeType="1"/>
          </p:cNvSpPr>
          <p:nvPr/>
        </p:nvSpPr>
        <p:spPr bwMode="auto">
          <a:xfrm flipV="1">
            <a:off x="5562600" y="4114800"/>
            <a:ext cx="2362200" cy="1676400"/>
          </a:xfrm>
          <a:prstGeom prst="line">
            <a:avLst/>
          </a:prstGeom>
          <a:noFill/>
          <a:ln w="25400" cap="rnd">
            <a:solidFill>
              <a:srgbClr val="339966"/>
            </a:solidFill>
            <a:prstDash val="sysDot"/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6" name="Line 69"/>
          <p:cNvSpPr>
            <a:spLocks noChangeShapeType="1"/>
          </p:cNvSpPr>
          <p:nvPr/>
        </p:nvSpPr>
        <p:spPr bwMode="auto">
          <a:xfrm flipV="1">
            <a:off x="2590800" y="2971800"/>
            <a:ext cx="3048000" cy="2895600"/>
          </a:xfrm>
          <a:prstGeom prst="line">
            <a:avLst/>
          </a:prstGeom>
          <a:noFill/>
          <a:ln w="25400" cap="rnd">
            <a:solidFill>
              <a:srgbClr val="FF00FF"/>
            </a:solidFill>
            <a:prstDash val="sysDot"/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DECC16-4905-4505-976F-490735DADE47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220663" y="2667000"/>
          <a:ext cx="29130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672808" progId="Equation.3">
                  <p:embed/>
                </p:oleObj>
              </mc:Choice>
              <mc:Fallback>
                <p:oleObj name="Equation" r:id="rId2" imgW="1091726" imgH="67280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2667000"/>
                        <a:ext cx="2913062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52400" y="0"/>
            <a:ext cx="3556000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Grammar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Leftmost Derivation</a:t>
            </a:r>
          </a:p>
        </p:txBody>
      </p:sp>
      <p:graphicFrame>
        <p:nvGraphicFramePr>
          <p:cNvPr id="15366" name="Object 20"/>
          <p:cNvGraphicFramePr>
            <a:graphicFrameLocks noChangeAspect="1"/>
          </p:cNvGraphicFramePr>
          <p:nvPr/>
        </p:nvGraphicFramePr>
        <p:xfrm>
          <a:off x="457200" y="5181600"/>
          <a:ext cx="2971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00" imgH="241300" progId="Equation.3">
                  <p:embed/>
                </p:oleObj>
              </mc:Choice>
              <mc:Fallback>
                <p:oleObj name="Equation" r:id="rId4" imgW="10668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29718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21"/>
          <p:cNvSpPr txBox="1">
            <a:spLocks noChangeArrowheads="1"/>
          </p:cNvSpPr>
          <p:nvPr/>
        </p:nvSpPr>
        <p:spPr bwMode="auto">
          <a:xfrm>
            <a:off x="228600" y="4648200"/>
            <a:ext cx="3648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FF"/>
                </a:solidFill>
              </a:rPr>
              <a:t>Production applied</a:t>
            </a:r>
          </a:p>
        </p:txBody>
      </p:sp>
      <p:sp>
        <p:nvSpPr>
          <p:cNvPr id="15368" name="Line 24"/>
          <p:cNvSpPr>
            <a:spLocks noChangeShapeType="1"/>
          </p:cNvSpPr>
          <p:nvPr/>
        </p:nvSpPr>
        <p:spPr bwMode="auto">
          <a:xfrm>
            <a:off x="533400" y="2133600"/>
            <a:ext cx="3810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9" name="Text Box 25"/>
          <p:cNvSpPr txBox="1">
            <a:spLocks noChangeArrowheads="1"/>
          </p:cNvSpPr>
          <p:nvPr/>
        </p:nvSpPr>
        <p:spPr bwMode="auto">
          <a:xfrm>
            <a:off x="0" y="16764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/>
              <a:t>Terminals</a:t>
            </a:r>
          </a:p>
        </p:txBody>
      </p:sp>
      <p:sp>
        <p:nvSpPr>
          <p:cNvPr id="15370" name="Line 26"/>
          <p:cNvSpPr>
            <a:spLocks noChangeShapeType="1"/>
          </p:cNvSpPr>
          <p:nvPr/>
        </p:nvSpPr>
        <p:spPr bwMode="auto">
          <a:xfrm flipH="1">
            <a:off x="1295400" y="2286000"/>
            <a:ext cx="6858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1" name="Text Box 27"/>
          <p:cNvSpPr txBox="1">
            <a:spLocks noChangeArrowheads="1"/>
          </p:cNvSpPr>
          <p:nvPr/>
        </p:nvSpPr>
        <p:spPr bwMode="auto">
          <a:xfrm>
            <a:off x="1752600" y="1447800"/>
            <a:ext cx="1504950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/>
              <a:t>Leftmost</a:t>
            </a:r>
          </a:p>
          <a:p>
            <a:pPr>
              <a:spcBef>
                <a:spcPct val="20000"/>
              </a:spcBef>
            </a:pPr>
            <a:r>
              <a:rPr lang="en-US" altLang="en-US" sz="2400"/>
              <a:t>variable</a:t>
            </a:r>
          </a:p>
        </p:txBody>
      </p:sp>
      <p:sp>
        <p:nvSpPr>
          <p:cNvPr id="15372" name="Line 28"/>
          <p:cNvSpPr>
            <a:spLocks noChangeShapeType="1"/>
          </p:cNvSpPr>
          <p:nvPr/>
        </p:nvSpPr>
        <p:spPr bwMode="auto">
          <a:xfrm flipH="1">
            <a:off x="1524000" y="2362200"/>
            <a:ext cx="20574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3" name="Text Box 29"/>
          <p:cNvSpPr txBox="1">
            <a:spLocks noChangeArrowheads="1"/>
          </p:cNvSpPr>
          <p:nvPr/>
        </p:nvSpPr>
        <p:spPr bwMode="auto">
          <a:xfrm>
            <a:off x="3581400" y="1371600"/>
            <a:ext cx="1906588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/>
              <a:t>Variables </a:t>
            </a:r>
          </a:p>
          <a:p>
            <a:pPr>
              <a:spcBef>
                <a:spcPct val="20000"/>
              </a:spcBef>
            </a:pPr>
            <a:r>
              <a:rPr lang="en-US" altLang="en-US" sz="2400"/>
              <a:t>or terminals</a:t>
            </a:r>
          </a:p>
        </p:txBody>
      </p:sp>
      <p:sp>
        <p:nvSpPr>
          <p:cNvPr id="15374" name="AutoShape 30"/>
          <p:cNvSpPr>
            <a:spLocks/>
          </p:cNvSpPr>
          <p:nvPr/>
        </p:nvSpPr>
        <p:spPr bwMode="auto">
          <a:xfrm rot="5400000">
            <a:off x="2019300" y="52959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75" name="Text Box 31"/>
          <p:cNvSpPr txBox="1">
            <a:spLocks noChangeArrowheads="1"/>
          </p:cNvSpPr>
          <p:nvPr/>
        </p:nvSpPr>
        <p:spPr bwMode="auto">
          <a:xfrm>
            <a:off x="1219200" y="60198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/>
              <a:t>Terminals</a:t>
            </a:r>
          </a:p>
        </p:txBody>
      </p:sp>
      <p:sp>
        <p:nvSpPr>
          <p:cNvPr id="15376" name="Line 32"/>
          <p:cNvSpPr>
            <a:spLocks noChangeShapeType="1"/>
          </p:cNvSpPr>
          <p:nvPr/>
        </p:nvSpPr>
        <p:spPr bwMode="auto">
          <a:xfrm flipH="1" flipV="1">
            <a:off x="2971800" y="5638800"/>
            <a:ext cx="5334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7" name="Line 33"/>
          <p:cNvSpPr>
            <a:spLocks noChangeShapeType="1"/>
          </p:cNvSpPr>
          <p:nvPr/>
        </p:nvSpPr>
        <p:spPr bwMode="auto">
          <a:xfrm flipH="1">
            <a:off x="3352800" y="5486400"/>
            <a:ext cx="1600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8" name="Text Box 34"/>
          <p:cNvSpPr txBox="1">
            <a:spLocks noChangeArrowheads="1"/>
          </p:cNvSpPr>
          <p:nvPr/>
        </p:nvSpPr>
        <p:spPr bwMode="auto">
          <a:xfrm>
            <a:off x="3048000" y="5943600"/>
            <a:ext cx="13573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/>
              <a:t>Variable</a:t>
            </a:r>
          </a:p>
        </p:txBody>
      </p:sp>
      <p:sp>
        <p:nvSpPr>
          <p:cNvPr id="15379" name="Text Box 35"/>
          <p:cNvSpPr txBox="1">
            <a:spLocks noChangeArrowheads="1"/>
          </p:cNvSpPr>
          <p:nvPr/>
        </p:nvSpPr>
        <p:spPr bwMode="auto">
          <a:xfrm>
            <a:off x="4953000" y="5029200"/>
            <a:ext cx="1906588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/>
              <a:t>Variables </a:t>
            </a:r>
          </a:p>
          <a:p>
            <a:pPr>
              <a:spcBef>
                <a:spcPct val="20000"/>
              </a:spcBef>
            </a:pPr>
            <a:r>
              <a:rPr lang="en-US" altLang="en-US" sz="2400"/>
              <a:t>or terminals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C9A78F-954B-4076-8E0B-99FAE4F3ACA8}" type="slidenum">
              <a:rPr lang="en-US" altLang="en-US"/>
              <a:pPr/>
              <a:t>13</a:t>
            </a:fld>
            <a:endParaRPr lang="en-US" altLang="en-US"/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20663" y="1570038"/>
          <a:ext cx="29130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672808" progId="Equation.3">
                  <p:embed/>
                </p:oleObj>
              </mc:Choice>
              <mc:Fallback>
                <p:oleObj name="Equation" r:id="rId2" imgW="1091726" imgH="67280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570038"/>
                        <a:ext cx="2913062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4572000" y="1676400"/>
          <a:ext cx="44465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00" imgH="698500" progId="Equation.3">
                  <p:embed/>
                </p:oleObj>
              </mc:Choice>
              <mc:Fallback>
                <p:oleObj name="Equation" r:id="rId4" imgW="18669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46588" cy="166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52400" y="0"/>
            <a:ext cx="3556000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Grammar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Leftmost Derivation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562600" y="304800"/>
            <a:ext cx="30384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PDA Computation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28600" y="4267200"/>
          <a:ext cx="2971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00" imgH="241300" progId="Equation.3">
                  <p:embed/>
                </p:oleObj>
              </mc:Choice>
              <mc:Fallback>
                <p:oleObj name="Equation" r:id="rId6" imgW="10668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67200"/>
                        <a:ext cx="29718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0" y="3733800"/>
            <a:ext cx="3648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FF"/>
                </a:solidFill>
              </a:rPr>
              <a:t>Production applied</a:t>
            </a:r>
          </a:p>
        </p:txBody>
      </p:sp>
      <p:grpSp>
        <p:nvGrpSpPr>
          <p:cNvPr id="16394" name="Group 37"/>
          <p:cNvGrpSpPr>
            <a:grpSpLocks/>
          </p:cNvGrpSpPr>
          <p:nvPr/>
        </p:nvGrpSpPr>
        <p:grpSpPr bwMode="auto">
          <a:xfrm>
            <a:off x="3276600" y="4572000"/>
            <a:ext cx="5410200" cy="1752600"/>
            <a:chOff x="240" y="2736"/>
            <a:chExt cx="5136" cy="1488"/>
          </a:xfrm>
        </p:grpSpPr>
        <p:sp>
          <p:nvSpPr>
            <p:cNvPr id="16397" name="Oval 22"/>
            <p:cNvSpPr>
              <a:spLocks noChangeArrowheads="1"/>
            </p:cNvSpPr>
            <p:nvPr/>
          </p:nvSpPr>
          <p:spPr bwMode="auto">
            <a:xfrm>
              <a:off x="2832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en-US"/>
            </a:p>
          </p:txBody>
        </p:sp>
        <p:sp>
          <p:nvSpPr>
            <p:cNvPr id="16398" name="Line 23"/>
            <p:cNvSpPr>
              <a:spLocks noChangeShapeType="1"/>
            </p:cNvSpPr>
            <p:nvPr/>
          </p:nvSpPr>
          <p:spPr bwMode="auto">
            <a:xfrm>
              <a:off x="960" y="398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99" name="Line 24"/>
            <p:cNvSpPr>
              <a:spLocks noChangeShapeType="1"/>
            </p:cNvSpPr>
            <p:nvPr/>
          </p:nvSpPr>
          <p:spPr bwMode="auto">
            <a:xfrm>
              <a:off x="3217" y="3984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400" name="Line 25"/>
            <p:cNvSpPr>
              <a:spLocks noChangeShapeType="1"/>
            </p:cNvSpPr>
            <p:nvPr/>
          </p:nvSpPr>
          <p:spPr bwMode="auto">
            <a:xfrm>
              <a:off x="240" y="39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401" name="Oval 27"/>
            <p:cNvSpPr>
              <a:spLocks noChangeArrowheads="1"/>
            </p:cNvSpPr>
            <p:nvPr/>
          </p:nvSpPr>
          <p:spPr bwMode="auto">
            <a:xfrm>
              <a:off x="575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en-US"/>
            </a:p>
          </p:txBody>
        </p:sp>
        <p:sp>
          <p:nvSpPr>
            <p:cNvPr id="16402" name="Oval 28"/>
            <p:cNvSpPr>
              <a:spLocks noChangeArrowheads="1"/>
            </p:cNvSpPr>
            <p:nvPr/>
          </p:nvSpPr>
          <p:spPr bwMode="auto">
            <a:xfrm>
              <a:off x="4944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en-US"/>
            </a:p>
          </p:txBody>
        </p:sp>
        <p:sp>
          <p:nvSpPr>
            <p:cNvPr id="16403" name="Oval 29"/>
            <p:cNvSpPr>
              <a:spLocks noChangeArrowheads="1"/>
            </p:cNvSpPr>
            <p:nvPr/>
          </p:nvSpPr>
          <p:spPr bwMode="auto">
            <a:xfrm>
              <a:off x="4896" y="3744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en-US"/>
            </a:p>
          </p:txBody>
        </p:sp>
        <p:graphicFrame>
          <p:nvGraphicFramePr>
            <p:cNvPr id="16404" name="Object 30"/>
            <p:cNvGraphicFramePr>
              <a:graphicFrameLocks noChangeAspect="1"/>
            </p:cNvGraphicFramePr>
            <p:nvPr/>
          </p:nvGraphicFramePr>
          <p:xfrm>
            <a:off x="626" y="3840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500" imgH="469900" progId="Equation.3">
                    <p:embed/>
                  </p:oleObj>
                </mc:Choice>
                <mc:Fallback>
                  <p:oleObj name="Equation" r:id="rId8" imgW="444500" imgH="469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3840"/>
                          <a:ext cx="28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31"/>
            <p:cNvGraphicFramePr>
              <a:graphicFrameLocks noChangeAspect="1"/>
            </p:cNvGraphicFramePr>
            <p:nvPr/>
          </p:nvGraphicFramePr>
          <p:xfrm>
            <a:off x="2903" y="384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1000" imgH="457200" progId="Equation.3">
                    <p:embed/>
                  </p:oleObj>
                </mc:Choice>
                <mc:Fallback>
                  <p:oleObj name="Equation" r:id="rId10" imgW="381000" imgH="457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3844"/>
                          <a:ext cx="2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32"/>
            <p:cNvGraphicFramePr>
              <a:graphicFrameLocks noChangeAspect="1"/>
            </p:cNvGraphicFramePr>
            <p:nvPr/>
          </p:nvGraphicFramePr>
          <p:xfrm>
            <a:off x="4976" y="3820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307" imgH="520474" progId="Equation.3">
                    <p:embed/>
                  </p:oleObj>
                </mc:Choice>
                <mc:Fallback>
                  <p:oleObj name="Equation" r:id="rId12" imgW="444307" imgH="52047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3820"/>
                          <a:ext cx="279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33"/>
            <p:cNvGraphicFramePr>
              <a:graphicFrameLocks noChangeAspect="1"/>
            </p:cNvGraphicFramePr>
            <p:nvPr/>
          </p:nvGraphicFramePr>
          <p:xfrm>
            <a:off x="1148" y="3692"/>
            <a:ext cx="108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14500" imgH="482600" progId="Equation.3">
                    <p:embed/>
                  </p:oleObj>
                </mc:Choice>
                <mc:Fallback>
                  <p:oleObj name="Equation" r:id="rId14" imgW="1714500" imgH="482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3692"/>
                          <a:ext cx="1080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34"/>
            <p:cNvGraphicFramePr>
              <a:graphicFrameLocks noChangeAspect="1"/>
            </p:cNvGraphicFramePr>
            <p:nvPr/>
          </p:nvGraphicFramePr>
          <p:xfrm>
            <a:off x="3552" y="3696"/>
            <a:ext cx="9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74800" imgH="469900" progId="Equation.3">
                    <p:embed/>
                  </p:oleObj>
                </mc:Choice>
                <mc:Fallback>
                  <p:oleObj name="Equation" r:id="rId16" imgW="1574800" imgH="4699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696"/>
                          <a:ext cx="99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Freeform 35"/>
            <p:cNvSpPr>
              <a:spLocks/>
            </p:cNvSpPr>
            <p:nvPr/>
          </p:nvSpPr>
          <p:spPr bwMode="auto">
            <a:xfrm>
              <a:off x="2392" y="3112"/>
              <a:ext cx="1096" cy="728"/>
            </a:xfrm>
            <a:custGeom>
              <a:avLst/>
              <a:gdLst>
                <a:gd name="T0" fmla="*/ 488 w 1096"/>
                <a:gd name="T1" fmla="*/ 728 h 728"/>
                <a:gd name="T2" fmla="*/ 8 w 1096"/>
                <a:gd name="T3" fmla="*/ 248 h 728"/>
                <a:gd name="T4" fmla="*/ 536 w 1096"/>
                <a:gd name="T5" fmla="*/ 8 h 728"/>
                <a:gd name="T6" fmla="*/ 1064 w 1096"/>
                <a:gd name="T7" fmla="*/ 200 h 728"/>
                <a:gd name="T8" fmla="*/ 728 w 1096"/>
                <a:gd name="T9" fmla="*/ 728 h 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6"/>
                <a:gd name="T16" fmla="*/ 0 h 728"/>
                <a:gd name="T17" fmla="*/ 1096 w 1096"/>
                <a:gd name="T18" fmla="*/ 728 h 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6" h="728">
                  <a:moveTo>
                    <a:pt x="488" y="728"/>
                  </a:moveTo>
                  <a:cubicBezTo>
                    <a:pt x="244" y="548"/>
                    <a:pt x="0" y="368"/>
                    <a:pt x="8" y="248"/>
                  </a:cubicBezTo>
                  <a:cubicBezTo>
                    <a:pt x="16" y="128"/>
                    <a:pt x="360" y="16"/>
                    <a:pt x="536" y="8"/>
                  </a:cubicBezTo>
                  <a:cubicBezTo>
                    <a:pt x="712" y="0"/>
                    <a:pt x="1032" y="80"/>
                    <a:pt x="1064" y="200"/>
                  </a:cubicBezTo>
                  <a:cubicBezTo>
                    <a:pt x="1096" y="320"/>
                    <a:pt x="912" y="524"/>
                    <a:pt x="728" y="7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6410" name="Object 36"/>
            <p:cNvGraphicFramePr>
              <a:graphicFrameLocks noChangeAspect="1"/>
            </p:cNvGraphicFramePr>
            <p:nvPr/>
          </p:nvGraphicFramePr>
          <p:xfrm>
            <a:off x="1968" y="2736"/>
            <a:ext cx="2256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44600" imgH="241300" progId="Equation.3">
                    <p:embed/>
                  </p:oleObj>
                </mc:Choice>
                <mc:Fallback>
                  <p:oleObj name="Equation" r:id="rId18" imgW="1244600" imgH="2413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36"/>
                          <a:ext cx="2256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Oval 38"/>
          <p:cNvSpPr>
            <a:spLocks noChangeArrowheads="1"/>
          </p:cNvSpPr>
          <p:nvPr/>
        </p:nvSpPr>
        <p:spPr bwMode="auto">
          <a:xfrm>
            <a:off x="4724400" y="4343400"/>
            <a:ext cx="30480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6396" name="Text Box 39"/>
          <p:cNvSpPr txBox="1">
            <a:spLocks noChangeArrowheads="1"/>
          </p:cNvSpPr>
          <p:nvPr/>
        </p:nvSpPr>
        <p:spPr bwMode="auto">
          <a:xfrm>
            <a:off x="4648200" y="3733800"/>
            <a:ext cx="35734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FF"/>
                </a:solidFill>
              </a:rPr>
              <a:t>Transition applied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85308-8F0F-4E8D-9AFF-9442C271782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0492" name="Object 11"/>
          <p:cNvGraphicFramePr>
            <a:graphicFrameLocks noChangeAspect="1"/>
          </p:cNvGraphicFramePr>
          <p:nvPr/>
        </p:nvGraphicFramePr>
        <p:xfrm>
          <a:off x="974725" y="60388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583947" progId="Equation.3">
                  <p:embed/>
                </p:oleObj>
              </mc:Choice>
              <mc:Fallback>
                <p:oleObj name="Equation" r:id="rId2" imgW="482391" imgH="5839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603885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3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4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500" imgH="482600" progId="Equation.3">
                  <p:embed/>
                </p:oleObj>
              </mc:Choice>
              <mc:Fallback>
                <p:oleObj name="Equation" r:id="rId8" imgW="17145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5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6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600" imgH="2540000" progId="Equation.3">
                  <p:embed/>
                </p:oleObj>
              </mc:Choice>
              <mc:Fallback>
                <p:oleObj name="Equation" r:id="rId12" imgW="2387600" imgH="2540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7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Freeform 18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0504" name="Object 23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419100" progId="Equation.3">
                  <p:embed/>
                </p:oleObj>
              </mc:Choice>
              <mc:Fallback>
                <p:oleObj name="Equation" r:id="rId16" imgW="2286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8" name="Line 27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9" name="Object 28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29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30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graphicFrame>
        <p:nvGraphicFramePr>
          <p:cNvPr id="20513" name="Object 32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5" name="Text Box 39"/>
          <p:cNvSpPr txBox="1">
            <a:spLocks noChangeArrowheads="1"/>
          </p:cNvSpPr>
          <p:nvPr/>
        </p:nvSpPr>
        <p:spPr bwMode="auto">
          <a:xfrm>
            <a:off x="152400" y="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339933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7811DC-6EC7-4A80-AF9E-8EE9C1247EF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508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13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14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15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1516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500" imgH="482600" progId="Equation.3">
                  <p:embed/>
                </p:oleObj>
              </mc:Choice>
              <mc:Fallback>
                <p:oleObj name="Equation" r:id="rId8" imgW="1714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600" imgH="2540000" progId="Equation.3">
                  <p:embed/>
                </p:oleObj>
              </mc:Choice>
              <mc:Fallback>
                <p:oleObj name="Equation" r:id="rId12" imgW="2387600" imgH="2540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4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1525" name="Line 19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6" name="Rectangle 20"/>
          <p:cNvSpPr>
            <a:spLocks noChangeArrowheads="1"/>
          </p:cNvSpPr>
          <p:nvPr/>
        </p:nvSpPr>
        <p:spPr bwMode="auto">
          <a:xfrm>
            <a:off x="7467600" y="16764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27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1528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419100" progId="Equation.3">
                  <p:embed/>
                </p:oleObj>
              </mc:Choice>
              <mc:Fallback>
                <p:oleObj name="Equation" r:id="rId16" imgW="2286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30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1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2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33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31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16002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39" name="Object 34"/>
          <p:cNvGraphicFramePr>
            <a:graphicFrameLocks noChangeAspect="1"/>
          </p:cNvGraphicFramePr>
          <p:nvPr/>
        </p:nvGraphicFramePr>
        <p:xfrm>
          <a:off x="7848600" y="1752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4668" imgH="380835" progId="Equation.3">
                  <p:embed/>
                </p:oleObj>
              </mc:Choice>
              <mc:Fallback>
                <p:oleObj name="Equation" r:id="rId22" imgW="304668" imgH="38083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7526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Line 35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304800" y="26670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544" name="Object 40"/>
          <p:cNvGraphicFramePr>
            <a:graphicFrameLocks noChangeAspect="1"/>
          </p:cNvGraphicFramePr>
          <p:nvPr/>
        </p:nvGraphicFramePr>
        <p:xfrm>
          <a:off x="2514600" y="1524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279" imgH="342751" progId="Equation.3">
                  <p:embed/>
                </p:oleObj>
              </mc:Choice>
              <mc:Fallback>
                <p:oleObj name="Equation" r:id="rId24" imgW="279279" imgH="34275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"/>
                        <a:ext cx="279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EB805-6161-4971-9221-D91A5259B89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532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37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38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2539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482600" progId="Equation.3">
                  <p:embed/>
                </p:oleObj>
              </mc:Choice>
              <mc:Fallback>
                <p:oleObj name="Equation" r:id="rId6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540000" progId="Equation.3">
                  <p:embed/>
                </p:oleObj>
              </mc:Choice>
              <mc:Fallback>
                <p:oleObj name="Equation" r:id="rId10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168400" progId="Equation.3">
                  <p:embed/>
                </p:oleObj>
              </mc:Choice>
              <mc:Fallback>
                <p:oleObj name="Equation" r:id="rId12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6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2547" name="Line 17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8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49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2550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52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3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4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55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Oval 30"/>
          <p:cNvSpPr>
            <a:spLocks noChangeArrowheads="1"/>
          </p:cNvSpPr>
          <p:nvPr/>
        </p:nvSpPr>
        <p:spPr bwMode="auto">
          <a:xfrm>
            <a:off x="2438400" y="2209800"/>
            <a:ext cx="2895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60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61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62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63" name="Line 3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64" name="Object 35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36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7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668" imgH="380835" progId="Equation.3">
                  <p:embed/>
                </p:oleObj>
              </mc:Choice>
              <mc:Fallback>
                <p:oleObj name="Equation" r:id="rId20" imgW="304668" imgH="38083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7" name="Object 38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7362" imgH="368140" progId="Equation.3">
                  <p:embed/>
                </p:oleObj>
              </mc:Choice>
              <mc:Fallback>
                <p:oleObj name="Equation" r:id="rId22" imgW="317362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2569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81000" imgH="457200" progId="Equation.3">
                  <p:embed/>
                </p:oleObj>
              </mc:Choice>
              <mc:Fallback>
                <p:oleObj name="Equation" r:id="rId24" imgW="38100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0" name="Line 41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71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22572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  <p:sp>
        <p:nvSpPr>
          <p:cNvPr id="22573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574" name="Object 46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88367" imgH="355446" progId="Equation.3">
                  <p:embed/>
                </p:oleObj>
              </mc:Choice>
              <mc:Fallback>
                <p:oleObj name="Equation" r:id="rId26" imgW="1688367" imgH="35544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ED3465-C694-4F3A-BC6D-F0EBC2BBDC8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556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3563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482600" progId="Equation.3">
                  <p:embed/>
                </p:oleObj>
              </mc:Choice>
              <mc:Fallback>
                <p:oleObj name="Equation" r:id="rId6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540000" progId="Equation.3">
                  <p:embed/>
                </p:oleObj>
              </mc:Choice>
              <mc:Fallback>
                <p:oleObj name="Equation" r:id="rId10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168400" progId="Equation.3">
                  <p:embed/>
                </p:oleObj>
              </mc:Choice>
              <mc:Fallback>
                <p:oleObj name="Equation" r:id="rId12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0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3571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73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3574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76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7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8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79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" name="Oval 30"/>
          <p:cNvSpPr>
            <a:spLocks noChangeArrowheads="1"/>
          </p:cNvSpPr>
          <p:nvPr/>
        </p:nvSpPr>
        <p:spPr bwMode="auto">
          <a:xfrm>
            <a:off x="5029200" y="3657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84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85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86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87" name="Line 3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88" name="Object 35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6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7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668" imgH="380835" progId="Equation.3">
                  <p:embed/>
                </p:oleObj>
              </mc:Choice>
              <mc:Fallback>
                <p:oleObj name="Equation" r:id="rId20" imgW="304668" imgH="38083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38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7362" imgH="368140" progId="Equation.3">
                  <p:embed/>
                </p:oleObj>
              </mc:Choice>
              <mc:Fallback>
                <p:oleObj name="Equation" r:id="rId22" imgW="317362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2" name="Line 39"/>
          <p:cNvSpPr>
            <a:spLocks noChangeShapeType="1"/>
          </p:cNvSpPr>
          <p:nvPr/>
        </p:nvSpPr>
        <p:spPr bwMode="auto">
          <a:xfrm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3" name="Line 40"/>
          <p:cNvSpPr>
            <a:spLocks noChangeShapeType="1"/>
          </p:cNvSpPr>
          <p:nvPr/>
        </p:nvSpPr>
        <p:spPr bwMode="auto">
          <a:xfrm flipV="1"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94" name="Oval 41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3595" name="Object 4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81000" imgH="457200" progId="Equation.3">
                  <p:embed/>
                </p:oleObj>
              </mc:Choice>
              <mc:Fallback>
                <p:oleObj name="Equation" r:id="rId24" imgW="38100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6" name="Line 43"/>
          <p:cNvSpPr>
            <a:spLocks noChangeShapeType="1"/>
          </p:cNvSpPr>
          <p:nvPr/>
        </p:nvSpPr>
        <p:spPr bwMode="auto">
          <a:xfrm flipH="1">
            <a:off x="8382000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97" name="Text Box 44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23598" name="Line 45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99" name="Object 46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88367" imgH="355446" progId="Equation.3">
                  <p:embed/>
                </p:oleObj>
              </mc:Choice>
              <mc:Fallback>
                <p:oleObj name="Equation" r:id="rId26" imgW="1688367" imgH="35544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0" name="Text Box 47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4B5139-FF94-4EAF-BAF2-12943CB03EC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80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4587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482600" progId="Equation.3">
                  <p:embed/>
                </p:oleObj>
              </mc:Choice>
              <mc:Fallback>
                <p:oleObj name="Equation" r:id="rId6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540000" progId="Equation.3">
                  <p:embed/>
                </p:oleObj>
              </mc:Choice>
              <mc:Fallback>
                <p:oleObj name="Equation" r:id="rId10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168400" progId="Equation.3">
                  <p:embed/>
                </p:oleObj>
              </mc:Choice>
              <mc:Fallback>
                <p:oleObj name="Equation" r:id="rId12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6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4598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600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1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603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7" name="Oval 30"/>
          <p:cNvSpPr>
            <a:spLocks noChangeArrowheads="1"/>
          </p:cNvSpPr>
          <p:nvPr/>
        </p:nvSpPr>
        <p:spPr bwMode="auto">
          <a:xfrm>
            <a:off x="2438400" y="2895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608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9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0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611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5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362" imgH="368140" progId="Equation.3">
                  <p:embed/>
                </p:oleObj>
              </mc:Choice>
              <mc:Fallback>
                <p:oleObj name="Equation" r:id="rId20" imgW="317362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36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4615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81000" imgH="457200" progId="Equation.3">
                  <p:embed/>
                </p:oleObj>
              </mc:Choice>
              <mc:Fallback>
                <p:oleObj name="Equation" r:id="rId22" imgW="38100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Line 39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17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24618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  <p:sp>
        <p:nvSpPr>
          <p:cNvPr id="24619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4620" name="Object 43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86100" imgH="355600" progId="Equation.3">
                  <p:embed/>
                </p:oleObj>
              </mc:Choice>
              <mc:Fallback>
                <p:oleObj name="Equation" r:id="rId24" imgW="3086100" imgH="355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B58B7-C34C-45BA-8689-94A260E1D69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4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10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5611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482600" progId="Equation.3">
                  <p:embed/>
                </p:oleObj>
              </mc:Choice>
              <mc:Fallback>
                <p:oleObj name="Equation" r:id="rId6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540000" progId="Equation.3">
                  <p:embed/>
                </p:oleObj>
              </mc:Choice>
              <mc:Fallback>
                <p:oleObj name="Equation" r:id="rId10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168400" progId="Equation.3">
                  <p:embed/>
                </p:oleObj>
              </mc:Choice>
              <mc:Fallback>
                <p:oleObj name="Equation" r:id="rId12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5619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0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5622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24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5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6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27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1" name="Oval 30"/>
          <p:cNvSpPr>
            <a:spLocks noChangeArrowheads="1"/>
          </p:cNvSpPr>
          <p:nvPr/>
        </p:nvSpPr>
        <p:spPr bwMode="auto">
          <a:xfrm>
            <a:off x="4953000" y="43434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32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3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4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35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6" name="Object 35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362" imgH="368140" progId="Equation.3">
                  <p:embed/>
                </p:oleObj>
              </mc:Choice>
              <mc:Fallback>
                <p:oleObj name="Equation" r:id="rId20" imgW="317362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7" name="Object 36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8" name="Line 37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9" name="Line 38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0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5641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81000" imgH="457200" progId="Equation.3">
                  <p:embed/>
                </p:oleObj>
              </mc:Choice>
              <mc:Fallback>
                <p:oleObj name="Equation" r:id="rId22" imgW="38100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2" name="Line 41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3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25644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  <p:sp>
        <p:nvSpPr>
          <p:cNvPr id="25645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5646" name="Object 45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86100" imgH="355600" progId="Equation.3">
                  <p:embed/>
                </p:oleObj>
              </mc:Choice>
              <mc:Fallback>
                <p:oleObj name="Equation" r:id="rId24" imgW="30861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6C016-0118-4DF4-9A58-2428CF2444D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Recap: Push Down Automata (PDA)</a:t>
            </a:r>
            <a:endParaRPr lang="en-US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4114800"/>
            <a:ext cx="9144000" cy="2133600"/>
            <a:chOff x="0" y="4114800"/>
            <a:chExt cx="9144000" cy="2133600"/>
          </a:xfrm>
        </p:grpSpPr>
        <p:sp>
          <p:nvSpPr>
            <p:cNvPr id="14354" name="Oval 16"/>
            <p:cNvSpPr>
              <a:spLocks noChangeArrowheads="1"/>
            </p:cNvSpPr>
            <p:nvPr/>
          </p:nvSpPr>
          <p:spPr bwMode="auto">
            <a:xfrm>
              <a:off x="8382000" y="5486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0" y="4114800"/>
              <a:ext cx="9067800" cy="2133600"/>
              <a:chOff x="0" y="4114800"/>
              <a:chExt cx="9067800" cy="2133600"/>
            </a:xfrm>
          </p:grpSpPr>
          <p:sp>
            <p:nvSpPr>
              <p:cNvPr id="14347" name="Line 9"/>
              <p:cNvSpPr>
                <a:spLocks noChangeShapeType="1"/>
              </p:cNvSpPr>
              <p:nvPr/>
            </p:nvSpPr>
            <p:spPr bwMode="auto">
              <a:xfrm>
                <a:off x="0" y="58674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57200" y="4114800"/>
                <a:ext cx="8610600" cy="2133600"/>
                <a:chOff x="457200" y="4114800"/>
                <a:chExt cx="8610600" cy="2133600"/>
              </a:xfrm>
            </p:grpSpPr>
            <p:sp>
              <p:nvSpPr>
                <p:cNvPr id="14341" name="Oval 3"/>
                <p:cNvSpPr>
                  <a:spLocks noChangeArrowheads="1"/>
                </p:cNvSpPr>
                <p:nvPr/>
              </p:nvSpPr>
              <p:spPr bwMode="auto">
                <a:xfrm>
                  <a:off x="3200400" y="5562600"/>
                  <a:ext cx="609600" cy="609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sp>
              <p:nvSpPr>
                <p:cNvPr id="14342" name="Line 4"/>
                <p:cNvSpPr>
                  <a:spLocks noChangeShapeType="1"/>
                </p:cNvSpPr>
                <p:nvPr/>
              </p:nvSpPr>
              <p:spPr bwMode="auto">
                <a:xfrm>
                  <a:off x="1219200" y="5867400"/>
                  <a:ext cx="198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3" name="Line 5"/>
                <p:cNvSpPr>
                  <a:spLocks noChangeShapeType="1"/>
                </p:cNvSpPr>
                <p:nvPr/>
              </p:nvSpPr>
              <p:spPr bwMode="auto">
                <a:xfrm>
                  <a:off x="6400800" y="5867400"/>
                  <a:ext cx="198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4" name="Line 6"/>
                <p:cNvSpPr>
                  <a:spLocks noChangeShapeType="1"/>
                </p:cNvSpPr>
                <p:nvPr/>
              </p:nvSpPr>
              <p:spPr bwMode="auto">
                <a:xfrm>
                  <a:off x="3810000" y="5867400"/>
                  <a:ext cx="198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5" name="Freeform 7"/>
                <p:cNvSpPr>
                  <a:spLocks/>
                </p:cNvSpPr>
                <p:nvPr/>
              </p:nvSpPr>
              <p:spPr bwMode="auto">
                <a:xfrm>
                  <a:off x="2971800" y="4572000"/>
                  <a:ext cx="977900" cy="1066800"/>
                </a:xfrm>
                <a:custGeom>
                  <a:avLst/>
                  <a:gdLst>
                    <a:gd name="T0" fmla="*/ 2147483646 w 616"/>
                    <a:gd name="T1" fmla="*/ 2147483646 h 528"/>
                    <a:gd name="T2" fmla="*/ 2147483646 w 616"/>
                    <a:gd name="T3" fmla="*/ 2147483646 h 528"/>
                    <a:gd name="T4" fmla="*/ 2147483646 w 616"/>
                    <a:gd name="T5" fmla="*/ 0 h 528"/>
                    <a:gd name="T6" fmla="*/ 2147483646 w 616"/>
                    <a:gd name="T7" fmla="*/ 2147483646 h 528"/>
                    <a:gd name="T8" fmla="*/ 2147483646 w 616"/>
                    <a:gd name="T9" fmla="*/ 2147483646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6"/>
                    <a:gd name="T16" fmla="*/ 0 h 528"/>
                    <a:gd name="T17" fmla="*/ 616 w 616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6" h="528">
                      <a:moveTo>
                        <a:pt x="208" y="528"/>
                      </a:moveTo>
                      <a:cubicBezTo>
                        <a:pt x="104" y="380"/>
                        <a:pt x="0" y="232"/>
                        <a:pt x="16" y="144"/>
                      </a:cubicBezTo>
                      <a:cubicBezTo>
                        <a:pt x="32" y="56"/>
                        <a:pt x="208" y="0"/>
                        <a:pt x="304" y="0"/>
                      </a:cubicBezTo>
                      <a:cubicBezTo>
                        <a:pt x="400" y="0"/>
                        <a:pt x="568" y="56"/>
                        <a:pt x="592" y="144"/>
                      </a:cubicBezTo>
                      <a:cubicBezTo>
                        <a:pt x="616" y="232"/>
                        <a:pt x="532" y="380"/>
                        <a:pt x="448" y="52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6" name="Freeform 8"/>
                <p:cNvSpPr>
                  <a:spLocks/>
                </p:cNvSpPr>
                <p:nvPr/>
              </p:nvSpPr>
              <p:spPr bwMode="auto">
                <a:xfrm>
                  <a:off x="5562600" y="4572000"/>
                  <a:ext cx="977900" cy="1066800"/>
                </a:xfrm>
                <a:custGeom>
                  <a:avLst/>
                  <a:gdLst>
                    <a:gd name="T0" fmla="*/ 2147483646 w 616"/>
                    <a:gd name="T1" fmla="*/ 2147483646 h 528"/>
                    <a:gd name="T2" fmla="*/ 2147483646 w 616"/>
                    <a:gd name="T3" fmla="*/ 2147483646 h 528"/>
                    <a:gd name="T4" fmla="*/ 2147483646 w 616"/>
                    <a:gd name="T5" fmla="*/ 0 h 528"/>
                    <a:gd name="T6" fmla="*/ 2147483646 w 616"/>
                    <a:gd name="T7" fmla="*/ 2147483646 h 528"/>
                    <a:gd name="T8" fmla="*/ 2147483646 w 616"/>
                    <a:gd name="T9" fmla="*/ 2147483646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6"/>
                    <a:gd name="T16" fmla="*/ 0 h 528"/>
                    <a:gd name="T17" fmla="*/ 616 w 616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6" h="528">
                      <a:moveTo>
                        <a:pt x="208" y="528"/>
                      </a:moveTo>
                      <a:cubicBezTo>
                        <a:pt x="104" y="380"/>
                        <a:pt x="0" y="232"/>
                        <a:pt x="16" y="144"/>
                      </a:cubicBezTo>
                      <a:cubicBezTo>
                        <a:pt x="32" y="56"/>
                        <a:pt x="208" y="0"/>
                        <a:pt x="304" y="0"/>
                      </a:cubicBezTo>
                      <a:cubicBezTo>
                        <a:pt x="400" y="0"/>
                        <a:pt x="568" y="56"/>
                        <a:pt x="592" y="144"/>
                      </a:cubicBezTo>
                      <a:cubicBezTo>
                        <a:pt x="616" y="232"/>
                        <a:pt x="532" y="380"/>
                        <a:pt x="448" y="52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965325" y="5221288"/>
                  <a:ext cx="184150" cy="5794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graphicFrame>
              <p:nvGraphicFramePr>
                <p:cNvPr id="14349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50023682"/>
                    </p:ext>
                  </p:extLst>
                </p:nvPr>
              </p:nvGraphicFramePr>
              <p:xfrm>
                <a:off x="1327150" y="5410200"/>
                <a:ext cx="17018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1701800" imgH="469900" progId="Equation.3">
                        <p:embed/>
                      </p:oleObj>
                    </mc:Choice>
                    <mc:Fallback>
                      <p:oleObj name="Equation" r:id="rId2" imgW="1701800" imgH="469900" progId="Equation.3">
                        <p:embed/>
                        <p:pic>
                          <p:nvPicPr>
                            <p:cNvPr id="14349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27150" y="5410200"/>
                              <a:ext cx="17018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50" name="Oval 12"/>
                <p:cNvSpPr>
                  <a:spLocks noChangeArrowheads="1"/>
                </p:cNvSpPr>
                <p:nvPr/>
              </p:nvSpPr>
              <p:spPr bwMode="auto">
                <a:xfrm>
                  <a:off x="533400" y="5562600"/>
                  <a:ext cx="609600" cy="609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sp>
              <p:nvSpPr>
                <p:cNvPr id="14351" name="Oval 13"/>
                <p:cNvSpPr>
                  <a:spLocks noChangeArrowheads="1"/>
                </p:cNvSpPr>
                <p:nvPr/>
              </p:nvSpPr>
              <p:spPr bwMode="auto">
                <a:xfrm>
                  <a:off x="457200" y="5486400"/>
                  <a:ext cx="762000" cy="762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sp>
              <p:nvSpPr>
                <p:cNvPr id="14352" name="Oval 14"/>
                <p:cNvSpPr>
                  <a:spLocks noChangeArrowheads="1"/>
                </p:cNvSpPr>
                <p:nvPr/>
              </p:nvSpPr>
              <p:spPr bwMode="auto">
                <a:xfrm>
                  <a:off x="5791200" y="5562600"/>
                  <a:ext cx="609600" cy="609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sp>
              <p:nvSpPr>
                <p:cNvPr id="14353" name="Oval 15"/>
                <p:cNvSpPr>
                  <a:spLocks noChangeArrowheads="1"/>
                </p:cNvSpPr>
                <p:nvPr/>
              </p:nvSpPr>
              <p:spPr bwMode="auto">
                <a:xfrm>
                  <a:off x="8458200" y="5562600"/>
                  <a:ext cx="609600" cy="609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graphicFrame>
              <p:nvGraphicFramePr>
                <p:cNvPr id="14355" name="Object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27898851"/>
                    </p:ext>
                  </p:extLst>
                </p:nvPr>
              </p:nvGraphicFramePr>
              <p:xfrm>
                <a:off x="2671763" y="4114800"/>
                <a:ext cx="16129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1612900" imgH="469900" progId="Equation.3">
                        <p:embed/>
                      </p:oleObj>
                    </mc:Choice>
                    <mc:Fallback>
                      <p:oleObj name="Equation" r:id="rId4" imgW="1612900" imgH="469900" progId="Equation.3">
                        <p:embed/>
                        <p:pic>
                          <p:nvPicPr>
                            <p:cNvPr id="14355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1763" y="4114800"/>
                              <a:ext cx="16129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56" name="Object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11323537"/>
                    </p:ext>
                  </p:extLst>
                </p:nvPr>
              </p:nvGraphicFramePr>
              <p:xfrm>
                <a:off x="3890963" y="5410200"/>
                <a:ext cx="16129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612900" imgH="469900" progId="Equation.3">
                        <p:embed/>
                      </p:oleObj>
                    </mc:Choice>
                    <mc:Fallback>
                      <p:oleObj name="Equation" r:id="rId6" imgW="1612900" imgH="469900" progId="Equation.3">
                        <p:embed/>
                        <p:pic>
                          <p:nvPicPr>
                            <p:cNvPr id="14356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90963" y="5410200"/>
                              <a:ext cx="16129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57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40285092"/>
                    </p:ext>
                  </p:extLst>
                </p:nvPr>
              </p:nvGraphicFramePr>
              <p:xfrm>
                <a:off x="614363" y="5638800"/>
                <a:ext cx="4445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444500" imgH="469900" progId="Equation.3">
                        <p:embed/>
                      </p:oleObj>
                    </mc:Choice>
                    <mc:Fallback>
                      <p:oleObj name="Equation" r:id="rId8" imgW="444500" imgH="469900" progId="Equation.3">
                        <p:embed/>
                        <p:pic>
                          <p:nvPicPr>
                            <p:cNvPr id="14357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4363" y="5638800"/>
                              <a:ext cx="4445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58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62274962"/>
                    </p:ext>
                  </p:extLst>
                </p:nvPr>
              </p:nvGraphicFramePr>
              <p:xfrm>
                <a:off x="3313113" y="5645150"/>
                <a:ext cx="38100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381000" imgH="457200" progId="Equation.3">
                        <p:embed/>
                      </p:oleObj>
                    </mc:Choice>
                    <mc:Fallback>
                      <p:oleObj name="Equation" r:id="rId10" imgW="381000" imgH="457200" progId="Equation.3">
                        <p:embed/>
                        <p:pic>
                          <p:nvPicPr>
                            <p:cNvPr id="14358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3113" y="5645150"/>
                              <a:ext cx="381000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59" name="Object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3374692"/>
                    </p:ext>
                  </p:extLst>
                </p:nvPr>
              </p:nvGraphicFramePr>
              <p:xfrm>
                <a:off x="5846763" y="5638800"/>
                <a:ext cx="43180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431800" imgH="457200" progId="Equation.3">
                        <p:embed/>
                      </p:oleObj>
                    </mc:Choice>
                    <mc:Fallback>
                      <p:oleObj name="Equation" r:id="rId12" imgW="431800" imgH="457200" progId="Equation.3">
                        <p:embed/>
                        <p:pic>
                          <p:nvPicPr>
                            <p:cNvPr id="14359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46763" y="5638800"/>
                              <a:ext cx="431800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60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61842361"/>
                    </p:ext>
                  </p:extLst>
                </p:nvPr>
              </p:nvGraphicFramePr>
              <p:xfrm>
                <a:off x="8520113" y="5632450"/>
                <a:ext cx="4191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Уравнение" r:id="rId14" imgW="419100" imgH="469900" progId="Equation.3">
                        <p:embed/>
                      </p:oleObj>
                    </mc:Choice>
                    <mc:Fallback>
                      <p:oleObj name="Уравнение" r:id="rId14" imgW="419100" imgH="469900" progId="Equation.3">
                        <p:embed/>
                        <p:pic>
                          <p:nvPicPr>
                            <p:cNvPr id="1436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20113" y="5632450"/>
                              <a:ext cx="4191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61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25061471"/>
                    </p:ext>
                  </p:extLst>
                </p:nvPr>
              </p:nvGraphicFramePr>
              <p:xfrm>
                <a:off x="5334000" y="4114800"/>
                <a:ext cx="16129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1612900" imgH="469900" progId="Equation.3">
                        <p:embed/>
                      </p:oleObj>
                    </mc:Choice>
                    <mc:Fallback>
                      <p:oleObj name="Equation" r:id="rId16" imgW="1612900" imgH="469900" progId="Equation.3">
                        <p:embed/>
                        <p:pic>
                          <p:nvPicPr>
                            <p:cNvPr id="14361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4000" y="4114800"/>
                              <a:ext cx="16129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62" name="Object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29787937"/>
                    </p:ext>
                  </p:extLst>
                </p:nvPr>
              </p:nvGraphicFramePr>
              <p:xfrm>
                <a:off x="6584950" y="5410200"/>
                <a:ext cx="15748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1574800" imgH="469900" progId="Equation.3">
                        <p:embed/>
                      </p:oleObj>
                    </mc:Choice>
                    <mc:Fallback>
                      <p:oleObj name="Equation" r:id="rId17" imgW="1574800" imgH="469900" progId="Equation.3">
                        <p:embed/>
                        <p:pic>
                          <p:nvPicPr>
                            <p:cNvPr id="14362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4950" y="5410200"/>
                              <a:ext cx="15748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304800" y="1447800"/>
            <a:ext cx="2085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PDA       : </a:t>
            </a:r>
          </a:p>
        </p:txBody>
      </p:sp>
      <p:graphicFrame>
        <p:nvGraphicFramePr>
          <p:cNvPr id="1436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639999"/>
              </p:ext>
            </p:extLst>
          </p:nvPr>
        </p:nvGraphicFramePr>
        <p:xfrm>
          <a:off x="1524000" y="1524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863" imgH="393529" progId="Equation.3">
                  <p:embed/>
                </p:oleObj>
              </mc:Choice>
              <mc:Fallback>
                <p:oleObj name="Equation" r:id="rId19" imgW="545863" imgH="393529" progId="Equation.3">
                  <p:embed/>
                  <p:pic>
                    <p:nvPicPr>
                      <p:cNvPr id="1436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861835"/>
              </p:ext>
            </p:extLst>
          </p:nvPr>
        </p:nvGraphicFramePr>
        <p:xfrm>
          <a:off x="3276600" y="1282700"/>
          <a:ext cx="495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33500" imgH="228600" progId="Equation.3">
                  <p:embed/>
                </p:oleObj>
              </mc:Choice>
              <mc:Fallback>
                <p:oleObj name="Equation" r:id="rId21" imgW="1333500" imgH="228600" progId="Equation.3">
                  <p:embed/>
                  <p:pic>
                    <p:nvPicPr>
                      <p:cNvPr id="1436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82700"/>
                        <a:ext cx="4953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7162800" y="2362200"/>
            <a:ext cx="1676400" cy="1295400"/>
            <a:chOff x="7162800" y="2362200"/>
            <a:chExt cx="1676400" cy="1295400"/>
          </a:xfrm>
        </p:grpSpPr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7315200" y="2362200"/>
              <a:ext cx="9144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162800" y="2468562"/>
              <a:ext cx="1676400" cy="1189038"/>
              <a:chOff x="7162800" y="2057400"/>
              <a:chExt cx="1676400" cy="1189038"/>
            </a:xfrm>
          </p:grpSpPr>
          <p:sp>
            <p:nvSpPr>
              <p:cNvPr id="31" name="Text Box 42"/>
              <p:cNvSpPr txBox="1">
                <a:spLocks noChangeArrowheads="1"/>
              </p:cNvSpPr>
              <p:nvPr/>
            </p:nvSpPr>
            <p:spPr bwMode="auto">
              <a:xfrm>
                <a:off x="7162800" y="2667000"/>
                <a:ext cx="12954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en-US"/>
                  <a:t>Stack</a:t>
                </a:r>
              </a:p>
            </p:txBody>
          </p:sp>
          <p:graphicFrame>
            <p:nvGraphicFramePr>
              <p:cNvPr id="32" name="Object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34402"/>
                  </p:ext>
                </p:extLst>
              </p:nvPr>
            </p:nvGraphicFramePr>
            <p:xfrm>
              <a:off x="7696200" y="2057400"/>
              <a:ext cx="2286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228600" imgH="419100" progId="Equation.3">
                      <p:embed/>
                    </p:oleObj>
                  </mc:Choice>
                  <mc:Fallback>
                    <p:oleObj name="Equation" r:id="rId23" imgW="228600" imgH="419100" progId="Equation.3">
                      <p:embed/>
                      <p:pic>
                        <p:nvPicPr>
                          <p:cNvPr id="16429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96200" y="2057400"/>
                            <a:ext cx="2286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44"/>
              <p:cNvSpPr>
                <a:spLocks noChangeShapeType="1"/>
              </p:cNvSpPr>
              <p:nvPr/>
            </p:nvSpPr>
            <p:spPr bwMode="auto">
              <a:xfrm flipH="1">
                <a:off x="8229600" y="2255838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62000" y="2743200"/>
            <a:ext cx="4991100" cy="1524000"/>
            <a:chOff x="762000" y="2743200"/>
            <a:chExt cx="4991100" cy="1524000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1524000" y="3657600"/>
              <a:ext cx="1084111" cy="6096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762000" y="2743200"/>
              <a:ext cx="4991100" cy="1371600"/>
              <a:chOff x="762000" y="2743200"/>
              <a:chExt cx="4991100" cy="1371600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3276600" y="3299619"/>
                <a:ext cx="0" cy="66278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 flipH="1">
                <a:off x="4284663" y="3429000"/>
                <a:ext cx="744537" cy="685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4656931" y="2887662"/>
                <a:ext cx="1096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Push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971800" y="2743200"/>
                <a:ext cx="1096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Pop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2000" y="3072825"/>
                <a:ext cx="11342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58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127912-F335-46F2-AA24-83DB3B0A5BC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8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29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34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6635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482600" progId="Equation.3">
                  <p:embed/>
                </p:oleObj>
              </mc:Choice>
              <mc:Fallback>
                <p:oleObj name="Equation" r:id="rId6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540000" progId="Equation.3">
                  <p:embed/>
                </p:oleObj>
              </mc:Choice>
              <mc:Fallback>
                <p:oleObj name="Equation" r:id="rId10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168400" progId="Equation.3">
                  <p:embed/>
                </p:oleObj>
              </mc:Choice>
              <mc:Fallback>
                <p:oleObj name="Equation" r:id="rId12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6643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6646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48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9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0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51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Oval 30"/>
          <p:cNvSpPr>
            <a:spLocks noChangeArrowheads="1"/>
          </p:cNvSpPr>
          <p:nvPr/>
        </p:nvSpPr>
        <p:spPr bwMode="auto">
          <a:xfrm>
            <a:off x="2362200" y="3581400"/>
            <a:ext cx="2438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56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7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59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35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362" imgH="368140" progId="Equation.3">
                  <p:embed/>
                </p:oleObj>
              </mc:Choice>
              <mc:Fallback>
                <p:oleObj name="Equation" r:id="rId20" imgW="317362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Object 36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6663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81000" imgH="457200" progId="Equation.3">
                  <p:embed/>
                </p:oleObj>
              </mc:Choice>
              <mc:Fallback>
                <p:oleObj name="Equation" r:id="rId22" imgW="38100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4" name="Line 39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65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6</a:t>
            </a:r>
          </a:p>
        </p:txBody>
      </p:sp>
      <p:sp>
        <p:nvSpPr>
          <p:cNvPr id="26666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  <p:sp>
        <p:nvSpPr>
          <p:cNvPr id="26667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6668" name="Object 43"/>
          <p:cNvGraphicFramePr>
            <a:graphicFrameLocks noChangeAspect="1"/>
          </p:cNvGraphicFramePr>
          <p:nvPr/>
        </p:nvGraphicFramePr>
        <p:xfrm>
          <a:off x="2286000" y="152400"/>
          <a:ext cx="4699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699000" imgH="355600" progId="Equation.3">
                  <p:embed/>
                </p:oleObj>
              </mc:Choice>
              <mc:Fallback>
                <p:oleObj name="Equation" r:id="rId24" imgW="4699000" imgH="355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4699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3DDF7D-8E17-46FA-ADDF-CE863E8ADBE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652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58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7659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482600" progId="Equation.3">
                  <p:embed/>
                </p:oleObj>
              </mc:Choice>
              <mc:Fallback>
                <p:oleObj name="Equation" r:id="rId6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540000" progId="Equation.3">
                  <p:embed/>
                </p:oleObj>
              </mc:Choice>
              <mc:Fallback>
                <p:oleObj name="Equation" r:id="rId10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168400" progId="Equation.3">
                  <p:embed/>
                </p:oleObj>
              </mc:Choice>
              <mc:Fallback>
                <p:oleObj name="Equation" r:id="rId12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8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7670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72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3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4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75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9" name="Oval 30"/>
          <p:cNvSpPr>
            <a:spLocks noChangeArrowheads="1"/>
          </p:cNvSpPr>
          <p:nvPr/>
        </p:nvSpPr>
        <p:spPr bwMode="auto">
          <a:xfrm>
            <a:off x="23622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80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1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2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83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5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362" imgH="368140" progId="Equation.3">
                  <p:embed/>
                </p:oleObj>
              </mc:Choice>
              <mc:Fallback>
                <p:oleObj name="Equation" r:id="rId20" imgW="317362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Object 36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6" name="Line 37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7" name="Line 38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8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7689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81000" imgH="457200" progId="Equation.3">
                  <p:embed/>
                </p:oleObj>
              </mc:Choice>
              <mc:Fallback>
                <p:oleObj name="Equation" r:id="rId22" imgW="38100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0" name="Line 41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91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7</a:t>
            </a:r>
          </a:p>
        </p:txBody>
      </p:sp>
      <p:sp>
        <p:nvSpPr>
          <p:cNvPr id="27692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  <p:sp>
        <p:nvSpPr>
          <p:cNvPr id="27693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7694" name="Object 45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083300" imgH="355600" progId="Equation.3">
                  <p:embed/>
                </p:oleObj>
              </mc:Choice>
              <mc:Fallback>
                <p:oleObj name="Equation" r:id="rId24" imgW="60833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7F3BEB-A607-4420-9562-F2BBDB4C7DE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676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7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81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82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8683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482600" progId="Equation.3">
                  <p:embed/>
                </p:oleObj>
              </mc:Choice>
              <mc:Fallback>
                <p:oleObj name="Equation" r:id="rId6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540000" progId="Equation.3">
                  <p:embed/>
                </p:oleObj>
              </mc:Choice>
              <mc:Fallback>
                <p:oleObj name="Equation" r:id="rId10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168400" progId="Equation.3">
                  <p:embed/>
                </p:oleObj>
              </mc:Choice>
              <mc:Fallback>
                <p:oleObj name="Equation" r:id="rId12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V="1">
            <a:off x="3276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2" name="Rectangle 18"/>
          <p:cNvSpPr>
            <a:spLocks noChangeArrowheads="1"/>
          </p:cNvSpPr>
          <p:nvPr/>
        </p:nvSpPr>
        <p:spPr bwMode="auto">
          <a:xfrm>
            <a:off x="7467600" y="1219200"/>
            <a:ext cx="914400" cy="163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8694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7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8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99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3" name="Oval 30"/>
          <p:cNvSpPr>
            <a:spLocks noChangeArrowheads="1"/>
          </p:cNvSpPr>
          <p:nvPr/>
        </p:nvSpPr>
        <p:spPr bwMode="auto">
          <a:xfrm>
            <a:off x="4953000" y="3505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706" name="Object 33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7" name="Object 34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8" name="Line 35"/>
          <p:cNvSpPr>
            <a:spLocks noChangeShapeType="1"/>
          </p:cNvSpPr>
          <p:nvPr/>
        </p:nvSpPr>
        <p:spPr bwMode="auto">
          <a:xfrm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9" name="Line 36"/>
          <p:cNvSpPr>
            <a:spLocks noChangeShapeType="1"/>
          </p:cNvSpPr>
          <p:nvPr/>
        </p:nvSpPr>
        <p:spPr bwMode="auto">
          <a:xfrm flipV="1"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10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8711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81000" imgH="457200" progId="Equation.3">
                  <p:embed/>
                </p:oleObj>
              </mc:Choice>
              <mc:Fallback>
                <p:oleObj name="Equation" r:id="rId20" imgW="38100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Line 39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713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8</a:t>
            </a:r>
          </a:p>
        </p:txBody>
      </p:sp>
      <p:sp>
        <p:nvSpPr>
          <p:cNvPr id="28714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  <p:sp>
        <p:nvSpPr>
          <p:cNvPr id="28715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8716" name="Object 43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083300" imgH="355600" progId="Equation.3">
                  <p:embed/>
                </p:oleObj>
              </mc:Choice>
              <mc:Fallback>
                <p:oleObj name="Equation" r:id="rId22" imgW="6083300" imgH="355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6AD54-24DE-43DD-BA40-E168C2BF82F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9700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04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05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06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9707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20474" progId="Equation.3">
                  <p:embed/>
                </p:oleObj>
              </mc:Choice>
              <mc:Fallback>
                <p:oleObj name="Equation" r:id="rId4" imgW="444307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482600" progId="Equation.3">
                  <p:embed/>
                </p:oleObj>
              </mc:Choice>
              <mc:Fallback>
                <p:oleObj name="Equation" r:id="rId6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540000" progId="Equation.3">
                  <p:embed/>
                </p:oleObj>
              </mc:Choice>
              <mc:Fallback>
                <p:oleObj name="Equation" r:id="rId10" imgW="2387600" imgH="254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168400" progId="Equation.3">
                  <p:embed/>
                </p:oleObj>
              </mc:Choice>
              <mc:Fallback>
                <p:oleObj name="Equation" r:id="rId12" imgW="16383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4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9715" name="Line 17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6" name="Rectangle 18"/>
          <p:cNvSpPr>
            <a:spLocks noChangeArrowheads="1"/>
          </p:cNvSpPr>
          <p:nvPr/>
        </p:nvSpPr>
        <p:spPr bwMode="auto">
          <a:xfrm>
            <a:off x="7467600" y="1752600"/>
            <a:ext cx="914400" cy="1103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17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9718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20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1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2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23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4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Oval 30"/>
          <p:cNvSpPr>
            <a:spLocks noChangeArrowheads="1"/>
          </p:cNvSpPr>
          <p:nvPr/>
        </p:nvSpPr>
        <p:spPr bwMode="auto">
          <a:xfrm>
            <a:off x="49530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29" name="Object 32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Line 33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 flipV="1"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32" name="Oval 35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9733" name="Object 36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81000" imgH="457200" progId="Equation.3">
                  <p:embed/>
                </p:oleObj>
              </mc:Choice>
              <mc:Fallback>
                <p:oleObj name="Equation" r:id="rId20" imgW="381000" imgH="457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4" name="Line 37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35" name="Text Box 38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9</a:t>
            </a:r>
          </a:p>
        </p:txBody>
      </p:sp>
      <p:sp>
        <p:nvSpPr>
          <p:cNvPr id="29736" name="Text Box 39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  <p:sp>
        <p:nvSpPr>
          <p:cNvPr id="29737" name="Line 40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738" name="Object 41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083300" imgH="355600" progId="Equation.3">
                  <p:embed/>
                </p:oleObj>
              </mc:Choice>
              <mc:Fallback>
                <p:oleObj name="Equation" r:id="rId22" imgW="6083300" imgH="355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8B4B62-BB75-411F-AD7C-0790CC71E7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0724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0732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500" imgH="482600" progId="Equation.3">
                  <p:embed/>
                </p:oleObj>
              </mc:Choice>
              <mc:Fallback>
                <p:oleObj name="Equation" r:id="rId8" imgW="1714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600" imgH="2540000" progId="Equation.3">
                  <p:embed/>
                </p:oleObj>
              </mc:Choice>
              <mc:Fallback>
                <p:oleObj name="Equation" r:id="rId12" imgW="2387600" imgH="2540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0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42" name="Rectangle 20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30744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419100" progId="Equation.3">
                  <p:embed/>
                </p:oleObj>
              </mc:Choice>
              <mc:Fallback>
                <p:oleObj name="Equation" r:id="rId16" imgW="2286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46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7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8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9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Object 31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3" name="Oval 32"/>
          <p:cNvSpPr>
            <a:spLocks noChangeArrowheads="1"/>
          </p:cNvSpPr>
          <p:nvPr/>
        </p:nvSpPr>
        <p:spPr bwMode="auto">
          <a:xfrm>
            <a:off x="53340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54" name="Text Box 33"/>
          <p:cNvSpPr txBox="1">
            <a:spLocks noChangeArrowheads="1"/>
          </p:cNvSpPr>
          <p:nvPr/>
        </p:nvSpPr>
        <p:spPr bwMode="auto">
          <a:xfrm>
            <a:off x="7391400" y="5105400"/>
            <a:ext cx="1443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accept</a:t>
            </a:r>
          </a:p>
        </p:txBody>
      </p:sp>
      <p:sp>
        <p:nvSpPr>
          <p:cNvPr id="30755" name="Line 34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56" name="Text Box 35"/>
          <p:cNvSpPr txBox="1">
            <a:spLocks noChangeArrowheads="1"/>
          </p:cNvSpPr>
          <p:nvPr/>
        </p:nvSpPr>
        <p:spPr bwMode="auto">
          <a:xfrm>
            <a:off x="304800" y="2667000"/>
            <a:ext cx="166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10</a:t>
            </a:r>
          </a:p>
        </p:txBody>
      </p:sp>
      <p:sp>
        <p:nvSpPr>
          <p:cNvPr id="30757" name="Text Box 36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Derivation:</a:t>
            </a:r>
          </a:p>
        </p:txBody>
      </p:sp>
      <p:sp>
        <p:nvSpPr>
          <p:cNvPr id="30758" name="Line 37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59" name="Object 38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083300" imgH="355600" progId="Equation.3">
                  <p:embed/>
                </p:oleObj>
              </mc:Choice>
              <mc:Fallback>
                <p:oleObj name="Equation" r:id="rId22" imgW="60833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0F516-3F9E-46EE-97E8-B21E9DC71450}" type="slidenum">
              <a:rPr lang="en-US" altLang="en-US"/>
              <a:pPr/>
              <a:t>25</a:t>
            </a:fld>
            <a:endParaRPr lang="en-US" altLang="en-US"/>
          </a:p>
        </p:txBody>
      </p:sp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304800" y="1447800"/>
          <a:ext cx="18716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1091726" progId="Equation.3">
                  <p:embed/>
                </p:oleObj>
              </mc:Choice>
              <mc:Fallback>
                <p:oleObj name="Equation" r:id="rId2" imgW="622030" imgH="10917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1871663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5029200" y="1169988"/>
          <a:ext cx="2335213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2286000" progId="Equation.3">
                  <p:embed/>
                </p:oleObj>
              </mc:Choice>
              <mc:Fallback>
                <p:oleObj name="Equation" r:id="rId4" imgW="1054100" imgH="228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69988"/>
                        <a:ext cx="2335213" cy="505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28600" y="200025"/>
            <a:ext cx="3556000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Grammar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Leftmost Derivation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5105400" y="352425"/>
            <a:ext cx="30384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996600"/>
                </a:solidFill>
              </a:rPr>
              <a:t>PDA Computation</a:t>
            </a:r>
          </a:p>
        </p:txBody>
      </p:sp>
      <p:sp>
        <p:nvSpPr>
          <p:cNvPr id="31752" name="AutoShape 9"/>
          <p:cNvSpPr>
            <a:spLocks/>
          </p:cNvSpPr>
          <p:nvPr/>
        </p:nvSpPr>
        <p:spPr bwMode="auto">
          <a:xfrm>
            <a:off x="4495800" y="1295400"/>
            <a:ext cx="457200" cy="6858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 flipV="1">
            <a:off x="1219200" y="1676400"/>
            <a:ext cx="2971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>
            <a:off x="4495800" y="2209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2057400" y="2438400"/>
            <a:ext cx="228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6" name="AutoShape 13"/>
          <p:cNvSpPr>
            <a:spLocks/>
          </p:cNvSpPr>
          <p:nvPr/>
        </p:nvSpPr>
        <p:spPr bwMode="auto">
          <a:xfrm>
            <a:off x="4495800" y="27432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57" name="AutoShape 14"/>
          <p:cNvSpPr>
            <a:spLocks/>
          </p:cNvSpPr>
          <p:nvPr/>
        </p:nvSpPr>
        <p:spPr bwMode="auto">
          <a:xfrm>
            <a:off x="4495800" y="3733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58" name="AutoShape 15"/>
          <p:cNvSpPr>
            <a:spLocks/>
          </p:cNvSpPr>
          <p:nvPr/>
        </p:nvSpPr>
        <p:spPr bwMode="auto">
          <a:xfrm>
            <a:off x="4495800" y="4267200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1981200" y="3124200"/>
            <a:ext cx="2362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>
            <a:off x="2133600" y="3810000"/>
            <a:ext cx="2209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61" name="Line 19"/>
          <p:cNvSpPr>
            <a:spLocks noChangeShapeType="1"/>
          </p:cNvSpPr>
          <p:nvPr/>
        </p:nvSpPr>
        <p:spPr bwMode="auto">
          <a:xfrm>
            <a:off x="1905000" y="45720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8D736-72C6-4367-9344-FD72B006DA1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287655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Grammar       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generates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string           </a:t>
            </a:r>
          </a:p>
        </p:txBody>
      </p:sp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2514600" y="1676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529" imgH="418918" progId="Equation.3">
                  <p:embed/>
                </p:oleObj>
              </mc:Choice>
              <mc:Fallback>
                <p:oleObj name="Equation" r:id="rId2" imgW="393529" imgH="4189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457200" y="3505200"/>
          <a:ext cx="14795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13" imgH="279279" progId="Equation.3">
                  <p:embed/>
                </p:oleObj>
              </mc:Choice>
              <mc:Fallback>
                <p:oleObj name="Equation" r:id="rId4" imgW="431613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14795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5638800" y="2057400"/>
            <a:ext cx="19637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PDA       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accepts</a:t>
            </a:r>
          </a:p>
        </p:txBody>
      </p:sp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6781800" y="21336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863" imgH="393529" progId="Equation.3">
                  <p:embed/>
                </p:oleObj>
              </mc:Choice>
              <mc:Fallback>
                <p:oleObj name="Equation" r:id="rId6" imgW="54586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336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8"/>
          <p:cNvGraphicFramePr>
            <a:graphicFrameLocks noChangeAspect="1"/>
          </p:cNvGraphicFramePr>
          <p:nvPr/>
        </p:nvGraphicFramePr>
        <p:xfrm>
          <a:off x="5573713" y="3322638"/>
          <a:ext cx="330993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588" imgH="317362" progId="Equation.3">
                  <p:embed/>
                </p:oleObj>
              </mc:Choice>
              <mc:Fallback>
                <p:oleObj name="Equation" r:id="rId8" imgW="1180588" imgH="3173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3322638"/>
                        <a:ext cx="3309937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212725" y="254000"/>
            <a:ext cx="6340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In general, it can be shown that:</a:t>
            </a:r>
          </a:p>
        </p:txBody>
      </p:sp>
      <p:graphicFrame>
        <p:nvGraphicFramePr>
          <p:cNvPr id="32779" name="Object 13"/>
          <p:cNvGraphicFramePr>
            <a:graphicFrameLocks noChangeAspect="1"/>
          </p:cNvGraphicFramePr>
          <p:nvPr/>
        </p:nvGraphicFramePr>
        <p:xfrm>
          <a:off x="1752600" y="2895600"/>
          <a:ext cx="522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34" imgH="139639" progId="Equation.3">
                  <p:embed/>
                </p:oleObj>
              </mc:Choice>
              <mc:Fallback>
                <p:oleObj name="Equation" r:id="rId10" imgW="152334" imgH="13963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52228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5"/>
          <p:cNvGraphicFramePr>
            <a:graphicFrameLocks noChangeAspect="1"/>
          </p:cNvGraphicFramePr>
          <p:nvPr/>
        </p:nvGraphicFramePr>
        <p:xfrm>
          <a:off x="7391400" y="2743200"/>
          <a:ext cx="522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34" imgH="139639" progId="Equation.3">
                  <p:embed/>
                </p:oleObj>
              </mc:Choice>
              <mc:Fallback>
                <p:oleObj name="Equation" r:id="rId10" imgW="152334" imgH="13963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743200"/>
                        <a:ext cx="52228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AutoShape 16"/>
          <p:cNvSpPr>
            <a:spLocks noChangeArrowheads="1"/>
          </p:cNvSpPr>
          <p:nvPr/>
        </p:nvSpPr>
        <p:spPr bwMode="auto">
          <a:xfrm>
            <a:off x="3276600" y="1981200"/>
            <a:ext cx="1820863" cy="22447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/>
              <a:t>If and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Only if</a:t>
            </a:r>
          </a:p>
        </p:txBody>
      </p:sp>
      <p:sp>
        <p:nvSpPr>
          <p:cNvPr id="32782" name="Text Box 17"/>
          <p:cNvSpPr txBox="1">
            <a:spLocks noChangeArrowheads="1"/>
          </p:cNvSpPr>
          <p:nvPr/>
        </p:nvSpPr>
        <p:spPr bwMode="auto">
          <a:xfrm>
            <a:off x="1736725" y="5435600"/>
            <a:ext cx="2173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Therefore</a:t>
            </a:r>
          </a:p>
        </p:txBody>
      </p:sp>
      <p:graphicFrame>
        <p:nvGraphicFramePr>
          <p:cNvPr id="32783" name="Object 18"/>
          <p:cNvGraphicFramePr>
            <a:graphicFrameLocks noChangeAspect="1"/>
          </p:cNvGraphicFramePr>
          <p:nvPr/>
        </p:nvGraphicFramePr>
        <p:xfrm>
          <a:off x="4267200" y="5486400"/>
          <a:ext cx="25955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3225" imgH="203112" progId="Equation.3">
                  <p:embed/>
                </p:oleObj>
              </mc:Choice>
              <mc:Fallback>
                <p:oleObj name="Equation" r:id="rId12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86400"/>
                        <a:ext cx="25955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48A790-60C5-4003-89AB-1CE3D7A6704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898525" y="330200"/>
            <a:ext cx="4403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So far we have shown:</a:t>
            </a:r>
          </a:p>
        </p:txBody>
      </p:sp>
      <p:graphicFrame>
        <p:nvGraphicFramePr>
          <p:cNvPr id="75781" name="Object 6"/>
          <p:cNvGraphicFramePr>
            <a:graphicFrameLocks noChangeAspect="1"/>
          </p:cNvGraphicFramePr>
          <p:nvPr/>
        </p:nvGraphicFramePr>
        <p:xfrm>
          <a:off x="3048000" y="914400"/>
          <a:ext cx="30416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15806" progId="Equation.3">
                  <p:embed/>
                </p:oleObj>
              </mc:Choice>
              <mc:Fallback>
                <p:oleObj name="Equation" r:id="rId2" imgW="901309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14400"/>
                        <a:ext cx="304165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7"/>
          <p:cNvSpPr txBox="1">
            <a:spLocks noChangeArrowheads="1"/>
          </p:cNvSpPr>
          <p:nvPr/>
        </p:nvSpPr>
        <p:spPr bwMode="auto">
          <a:xfrm>
            <a:off x="914400" y="2133600"/>
            <a:ext cx="6450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With a similar proof we can show</a:t>
            </a:r>
          </a:p>
        </p:txBody>
      </p:sp>
      <p:graphicFrame>
        <p:nvGraphicFramePr>
          <p:cNvPr id="75783" name="Object 8"/>
          <p:cNvGraphicFramePr>
            <a:graphicFrameLocks noChangeAspect="1"/>
          </p:cNvGraphicFramePr>
          <p:nvPr/>
        </p:nvGraphicFramePr>
        <p:xfrm>
          <a:off x="2971800" y="2895600"/>
          <a:ext cx="30416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309" imgH="215806" progId="Equation.3">
                  <p:embed/>
                </p:oleObj>
              </mc:Choice>
              <mc:Fallback>
                <p:oleObj name="Equation" r:id="rId4" imgW="901309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304165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10"/>
          <p:cNvSpPr txBox="1">
            <a:spLocks noChangeArrowheads="1"/>
          </p:cNvSpPr>
          <p:nvPr/>
        </p:nvSpPr>
        <p:spPr bwMode="auto">
          <a:xfrm>
            <a:off x="1008063" y="4902200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Therefore:</a:t>
            </a:r>
          </a:p>
        </p:txBody>
      </p:sp>
      <p:graphicFrame>
        <p:nvGraphicFramePr>
          <p:cNvPr id="75785" name="Object 11"/>
          <p:cNvGraphicFramePr>
            <a:graphicFrameLocks noChangeAspect="1"/>
          </p:cNvGraphicFramePr>
          <p:nvPr/>
        </p:nvGraphicFramePr>
        <p:xfrm>
          <a:off x="3352800" y="4800600"/>
          <a:ext cx="29559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5920" imgH="215806" progId="Equation.3">
                  <p:embed/>
                </p:oleObj>
              </mc:Choice>
              <mc:Fallback>
                <p:oleObj name="Equation" r:id="rId6" imgW="875920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95592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Line 12"/>
          <p:cNvSpPr>
            <a:spLocks noChangeShapeType="1"/>
          </p:cNvSpPr>
          <p:nvPr/>
        </p:nvSpPr>
        <p:spPr bwMode="auto">
          <a:xfrm>
            <a:off x="609600" y="4343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Proof of                      is not included in the course. However, you must remember the idea for its application/MCQ/short questions.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From next lecture, we shall start the story of Alan Turing, and his Turing Machine!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0286-6334-476A-82AA-C15B5425CBC2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2200" y="914400"/>
          <a:ext cx="2427817" cy="56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28600" progId="Equation.DSMT4">
                  <p:embed/>
                </p:oleObj>
              </mc:Choice>
              <mc:Fallback>
                <p:oleObj name="Equation" r:id="rId2" imgW="9903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2427817" cy="560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2505075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04F-E710-4768-9B10-B2DD51A4DAF2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86F07-6098-4456-9879-C6DA26FFC9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90" name="Text Box 2"/>
          <p:cNvSpPr txBox="1">
            <a:spLocks noChangeArrowheads="1"/>
          </p:cNvSpPr>
          <p:nvPr/>
        </p:nvSpPr>
        <p:spPr bwMode="auto">
          <a:xfrm>
            <a:off x="1676400" y="177225"/>
            <a:ext cx="640080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dirty="0"/>
              <a:t>Context-Free Grammar (CFG): 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457700" y="2178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520560" progId="Equation.3">
                  <p:embed/>
                </p:oleObj>
              </mc:Choice>
              <mc:Fallback>
                <p:oleObj name="Equation" r:id="rId2" imgW="228600" imgH="520560" progId="Equation.3">
                  <p:embed/>
                  <p:pic>
                    <p:nvPicPr>
                      <p:cNvPr id="204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178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82214"/>
              </p:ext>
            </p:extLst>
          </p:nvPr>
        </p:nvGraphicFramePr>
        <p:xfrm>
          <a:off x="2286000" y="1295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4" imgW="393480" imgH="419040" progId="Equation.3">
                  <p:embed/>
                </p:oleObj>
              </mc:Choice>
              <mc:Fallback>
                <p:oleObj name="Уравнение" r:id="rId4" imgW="393480" imgH="419040" progId="Equation.3">
                  <p:embed/>
                  <p:pic>
                    <p:nvPicPr>
                      <p:cNvPr id="204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954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62000" y="2971800"/>
            <a:ext cx="7893050" cy="3043238"/>
            <a:chOff x="1066800" y="2971800"/>
            <a:chExt cx="7893050" cy="3043238"/>
          </a:xfrm>
        </p:grpSpPr>
        <p:graphicFrame>
          <p:nvGraphicFramePr>
            <p:cNvPr id="2048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419930"/>
                </p:ext>
              </p:extLst>
            </p:nvPr>
          </p:nvGraphicFramePr>
          <p:xfrm>
            <a:off x="1066800" y="2971800"/>
            <a:ext cx="5715000" cy="884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49080" imgH="241200" progId="Equation.3">
                    <p:embed/>
                  </p:oleObj>
                </mc:Choice>
                <mc:Fallback>
                  <p:oleObj name="Equation" r:id="rId6" imgW="1549080" imgH="241200" progId="Equation.3">
                    <p:embed/>
                    <p:pic>
                      <p:nvPicPr>
                        <p:cNvPr id="2048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2971800"/>
                          <a:ext cx="5715000" cy="884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2688699"/>
                </p:ext>
              </p:extLst>
            </p:nvPr>
          </p:nvGraphicFramePr>
          <p:xfrm>
            <a:off x="2895600" y="5029200"/>
            <a:ext cx="2438400" cy="960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72840" imgH="266400" progId="Equation.3">
                    <p:embed/>
                  </p:oleObj>
                </mc:Choice>
                <mc:Fallback>
                  <p:oleObj name="Equation" r:id="rId8" imgW="672840" imgH="266400" progId="Equation.3">
                    <p:embed/>
                    <p:pic>
                      <p:nvPicPr>
                        <p:cNvPr id="2048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5029200"/>
                          <a:ext cx="2438400" cy="960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447800" y="4495800"/>
              <a:ext cx="499427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/>
                <a:t>Since, there is derivation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638800" y="5410200"/>
              <a:ext cx="15541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/>
                <a:t>for any</a:t>
              </a:r>
            </a:p>
          </p:txBody>
        </p:sp>
        <p:graphicFrame>
          <p:nvGraphicFramePr>
            <p:cNvPr id="204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709708"/>
                </p:ext>
              </p:extLst>
            </p:nvPr>
          </p:nvGraphicFramePr>
          <p:xfrm>
            <a:off x="7620000" y="5410200"/>
            <a:ext cx="1339850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480" imgH="177480" progId="Equation.3">
                    <p:embed/>
                  </p:oleObj>
                </mc:Choice>
                <mc:Fallback>
                  <p:oleObj name="Equation" r:id="rId10" imgW="393480" imgH="177480" progId="Equation.3">
                    <p:embed/>
                    <p:pic>
                      <p:nvPicPr>
                        <p:cNvPr id="2048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0" y="5410200"/>
                          <a:ext cx="1339850" cy="604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Recap:</a:t>
            </a:r>
            <a:endParaRPr lang="en-US" altLang="en-US" dirty="0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00593"/>
              </p:ext>
            </p:extLst>
          </p:nvPr>
        </p:nvGraphicFramePr>
        <p:xfrm>
          <a:off x="3454400" y="9398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3240" imgH="1193760" progId="Equation.3">
                  <p:embed/>
                </p:oleObj>
              </mc:Choice>
              <mc:Fallback>
                <p:oleObj name="Equation" r:id="rId12" imgW="1803240" imgH="1193760" progId="Equation.3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9398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ft Brace 1"/>
          <p:cNvSpPr/>
          <p:nvPr/>
        </p:nvSpPr>
        <p:spPr bwMode="auto">
          <a:xfrm>
            <a:off x="2895600" y="939800"/>
            <a:ext cx="444500" cy="1193800"/>
          </a:xfrm>
          <a:prstGeom prst="leftBrac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24D5E-5389-44A5-823A-0A6A2C30AD8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8" name="AutoShape 2"/>
          <p:cNvSpPr>
            <a:spLocks noChangeArrowheads="1"/>
          </p:cNvSpPr>
          <p:nvPr/>
        </p:nvSpPr>
        <p:spPr bwMode="auto">
          <a:xfrm>
            <a:off x="644525" y="1363663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/>
              <a:t>Context-Free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Languages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(Grammars)</a:t>
            </a:r>
          </a:p>
        </p:txBody>
      </p:sp>
      <p:sp>
        <p:nvSpPr>
          <p:cNvPr id="6149" name="AutoShape 3"/>
          <p:cNvSpPr>
            <a:spLocks noChangeArrowheads="1"/>
          </p:cNvSpPr>
          <p:nvPr/>
        </p:nvSpPr>
        <p:spPr bwMode="auto">
          <a:xfrm>
            <a:off x="5443538" y="1371600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/>
              <a:t>Languages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Accepted by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PDAs</a:t>
            </a: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4343400" y="2057400"/>
          <a:ext cx="685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404" imgH="177569" progId="Equation.3">
                  <p:embed/>
                </p:oleObj>
              </mc:Choice>
              <mc:Fallback>
                <p:oleObj name="Equation" r:id="rId2" imgW="304404" imgH="1775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57400"/>
                        <a:ext cx="6858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288925" y="3302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FF0000"/>
                </a:solidFill>
              </a:rPr>
              <a:t>Theorem: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F40FC-847A-41B1-817D-C8CB91E199C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2" name="AutoShape 1026"/>
          <p:cNvSpPr>
            <a:spLocks noChangeArrowheads="1"/>
          </p:cNvSpPr>
          <p:nvPr/>
        </p:nvSpPr>
        <p:spPr bwMode="auto">
          <a:xfrm>
            <a:off x="644525" y="1363663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/>
              <a:t>Context-Free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Languages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(Grammars)</a:t>
            </a:r>
          </a:p>
        </p:txBody>
      </p:sp>
      <p:sp>
        <p:nvSpPr>
          <p:cNvPr id="7173" name="AutoShape 1027"/>
          <p:cNvSpPr>
            <a:spLocks noChangeArrowheads="1"/>
          </p:cNvSpPr>
          <p:nvPr/>
        </p:nvSpPr>
        <p:spPr bwMode="auto">
          <a:xfrm>
            <a:off x="5443538" y="1371600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/>
              <a:t>Languages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Accepted by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PDAs</a:t>
            </a:r>
          </a:p>
        </p:txBody>
      </p:sp>
      <p:graphicFrame>
        <p:nvGraphicFramePr>
          <p:cNvPr id="7174" name="Object 1028"/>
          <p:cNvGraphicFramePr>
            <a:graphicFrameLocks noChangeAspect="1"/>
          </p:cNvGraphicFramePr>
          <p:nvPr/>
        </p:nvGraphicFramePr>
        <p:xfrm>
          <a:off x="4243388" y="1843088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843088"/>
                        <a:ext cx="8858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029"/>
          <p:cNvSpPr txBox="1">
            <a:spLocks noChangeArrowheads="1"/>
          </p:cNvSpPr>
          <p:nvPr/>
        </p:nvSpPr>
        <p:spPr bwMode="auto">
          <a:xfrm>
            <a:off x="288925" y="330200"/>
            <a:ext cx="33496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FF0000"/>
                </a:solidFill>
              </a:rPr>
              <a:t>Proof - Step 1:</a:t>
            </a:r>
          </a:p>
        </p:txBody>
      </p:sp>
      <p:sp>
        <p:nvSpPr>
          <p:cNvPr id="7176" name="Text Box 1030"/>
          <p:cNvSpPr txBox="1">
            <a:spLocks noChangeArrowheads="1"/>
          </p:cNvSpPr>
          <p:nvPr/>
        </p:nvSpPr>
        <p:spPr bwMode="auto">
          <a:xfrm>
            <a:off x="517525" y="4140200"/>
            <a:ext cx="73040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Convert any context-free grammar   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to a PDA         with: </a:t>
            </a:r>
          </a:p>
        </p:txBody>
      </p:sp>
      <p:graphicFrame>
        <p:nvGraphicFramePr>
          <p:cNvPr id="7177" name="Object 1031"/>
          <p:cNvGraphicFramePr>
            <a:graphicFrameLocks noChangeAspect="1"/>
          </p:cNvGraphicFramePr>
          <p:nvPr/>
        </p:nvGraphicFramePr>
        <p:xfrm>
          <a:off x="7467600" y="4191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910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32"/>
          <p:cNvGraphicFramePr>
            <a:graphicFrameLocks noChangeAspect="1"/>
          </p:cNvGraphicFramePr>
          <p:nvPr/>
        </p:nvGraphicFramePr>
        <p:xfrm>
          <a:off x="2514600" y="48006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863" imgH="393529" progId="Equation.3">
                  <p:embed/>
                </p:oleObj>
              </mc:Choice>
              <mc:Fallback>
                <p:oleObj name="Equation" r:id="rId7" imgW="545863" imgH="393529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54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033"/>
          <p:cNvGraphicFramePr>
            <a:graphicFrameLocks noChangeAspect="1"/>
          </p:cNvGraphicFramePr>
          <p:nvPr/>
        </p:nvGraphicFramePr>
        <p:xfrm>
          <a:off x="4800600" y="47244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55900" imgH="533400" progId="Equation.3">
                  <p:embed/>
                </p:oleObj>
              </mc:Choice>
              <mc:Fallback>
                <p:oleObj name="Equation" r:id="rId9" imgW="2755900" imgH="5334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755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E37528-1E8D-4AEB-AF14-27F71F1C6B4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AutoShape 2"/>
          <p:cNvSpPr>
            <a:spLocks noChangeArrowheads="1"/>
          </p:cNvSpPr>
          <p:nvPr/>
        </p:nvSpPr>
        <p:spPr bwMode="auto">
          <a:xfrm>
            <a:off x="644525" y="1363663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/>
              <a:t>Context-Free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Languages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(Grammars)</a:t>
            </a:r>
          </a:p>
        </p:txBody>
      </p:sp>
      <p:sp>
        <p:nvSpPr>
          <p:cNvPr id="9221" name="AutoShape 3"/>
          <p:cNvSpPr>
            <a:spLocks noChangeArrowheads="1"/>
          </p:cNvSpPr>
          <p:nvPr/>
        </p:nvSpPr>
        <p:spPr bwMode="auto">
          <a:xfrm>
            <a:off x="5443538" y="1371600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/>
              <a:t>Languages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Accepted by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PDAs</a:t>
            </a: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4243388" y="1843088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529" imgH="368140" progId="Equation.3">
                  <p:embed/>
                </p:oleObj>
              </mc:Choice>
              <mc:Fallback>
                <p:oleObj name="Equation" r:id="rId2" imgW="393529" imgH="368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843088"/>
                        <a:ext cx="8858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88925" y="330200"/>
            <a:ext cx="33496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FF0000"/>
                </a:solidFill>
              </a:rPr>
              <a:t>Proof - Step 2:</a:t>
            </a: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517525" y="4140200"/>
            <a:ext cx="81661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Convert any PDA        to a context-free   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grammar         with: </a:t>
            </a:r>
          </a:p>
        </p:txBody>
      </p:sp>
      <p:graphicFrame>
        <p:nvGraphicFramePr>
          <p:cNvPr id="9225" name="Object 7"/>
          <p:cNvGraphicFramePr>
            <a:graphicFrameLocks noChangeAspect="1"/>
          </p:cNvGraphicFramePr>
          <p:nvPr/>
        </p:nvGraphicFramePr>
        <p:xfrm>
          <a:off x="2590800" y="4800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18918" progId="Equation.3">
                  <p:embed/>
                </p:oleObj>
              </mc:Choice>
              <mc:Fallback>
                <p:oleObj name="Equation" r:id="rId4" imgW="393529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006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8"/>
          <p:cNvGraphicFramePr>
            <a:graphicFrameLocks noChangeAspect="1"/>
          </p:cNvGraphicFramePr>
          <p:nvPr/>
        </p:nvGraphicFramePr>
        <p:xfrm>
          <a:off x="3962400" y="41910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863" imgH="393529" progId="Equation.3">
                  <p:embed/>
                </p:oleObj>
              </mc:Choice>
              <mc:Fallback>
                <p:oleObj name="Equation" r:id="rId6" imgW="54586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91000"/>
                        <a:ext cx="54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9"/>
          <p:cNvGraphicFramePr>
            <a:graphicFrameLocks noChangeAspect="1"/>
          </p:cNvGraphicFramePr>
          <p:nvPr/>
        </p:nvGraphicFramePr>
        <p:xfrm>
          <a:off x="4800600" y="47244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55900" imgH="533400" progId="Equation.3">
                  <p:embed/>
                </p:oleObj>
              </mc:Choice>
              <mc:Fallback>
                <p:oleObj name="Equation" r:id="rId8" imgW="27559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755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26F31F-2D51-4C0B-8C97-B04744FADB2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i="1" dirty="0"/>
              <a:t>Convert</a:t>
            </a:r>
            <a:r>
              <a:rPr lang="en-US" altLang="en-US" dirty="0"/>
              <a:t>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Context-Free Grammars</a:t>
            </a:r>
            <a:br>
              <a:rPr lang="en-US" altLang="en-US" dirty="0"/>
            </a:br>
            <a:r>
              <a:rPr lang="en-US" altLang="en-US" dirty="0"/>
              <a:t> to </a:t>
            </a:r>
            <a:br>
              <a:rPr lang="en-US" altLang="en-US" dirty="0"/>
            </a:br>
            <a:r>
              <a:rPr lang="en-US" altLang="en-US" dirty="0"/>
              <a:t>PDAs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438400" y="8382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3048000" y="685800"/>
            <a:ext cx="3089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>
                <a:solidFill>
                  <a:srgbClr val="FF3300"/>
                </a:solidFill>
              </a:rPr>
              <a:t>Proof - step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954138-4431-4042-A637-D54ACD407F45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6096000" y="2133600"/>
          <a:ext cx="527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330057" progId="Equation.3">
                  <p:embed/>
                </p:oleObj>
              </mc:Choice>
              <mc:Fallback>
                <p:oleObj name="Equation" r:id="rId2" imgW="444307" imgH="3300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33600"/>
                        <a:ext cx="5270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674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We will convert       to a PDA        such that: 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3581400" y="20574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42751" progId="Equation.3">
                  <p:embed/>
                </p:oleObj>
              </mc:Choice>
              <mc:Fallback>
                <p:oleObj name="Equation" r:id="rId4" imgW="330057" imgH="342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4397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2"/>
          <p:cNvSpPr txBox="1">
            <a:spLocks noChangeArrowheads="1"/>
          </p:cNvSpPr>
          <p:nvPr/>
        </p:nvSpPr>
        <p:spPr bwMode="auto">
          <a:xfrm>
            <a:off x="152400" y="533400"/>
            <a:ext cx="8177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Take an arbitrary context-free grammar  </a:t>
            </a:r>
          </a:p>
        </p:txBody>
      </p:sp>
      <p:graphicFrame>
        <p:nvGraphicFramePr>
          <p:cNvPr id="11272" name="Object 13"/>
          <p:cNvGraphicFramePr>
            <a:graphicFrameLocks noChangeAspect="1"/>
          </p:cNvGraphicFramePr>
          <p:nvPr/>
        </p:nvGraphicFramePr>
        <p:xfrm>
          <a:off x="8153400" y="6096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42751" progId="Equation.3">
                  <p:embed/>
                </p:oleObj>
              </mc:Choice>
              <mc:Fallback>
                <p:oleObj name="Equation" r:id="rId4" imgW="330057" imgH="342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09600"/>
                        <a:ext cx="4397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4"/>
          <p:cNvGraphicFramePr>
            <a:graphicFrameLocks noChangeAspect="1"/>
          </p:cNvGraphicFramePr>
          <p:nvPr/>
        </p:nvGraphicFramePr>
        <p:xfrm>
          <a:off x="2895600" y="34290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55900" imgH="533400" progId="Equation.3">
                  <p:embed/>
                </p:oleObj>
              </mc:Choice>
              <mc:Fallback>
                <p:oleObj name="Equation" r:id="rId6" imgW="2755900" imgH="533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755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1E767-3E80-4FF1-B699-82FB1071FD0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2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293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2300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500" imgH="469900" progId="Equation.3">
                  <p:embed/>
                </p:oleObj>
              </mc:Choice>
              <mc:Fallback>
                <p:oleObj name="Equation" r:id="rId3" imgW="444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1000" imgH="457200" progId="Equation.3">
                  <p:embed/>
                </p:oleObj>
              </mc:Choice>
              <mc:Fallback>
                <p:oleObj name="Equation" r:id="rId5" imgW="381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500" imgH="482600" progId="Equation.3">
                  <p:embed/>
                </p:oleObj>
              </mc:Choice>
              <mc:Fallback>
                <p:oleObj name="Equation" r:id="rId9" imgW="1714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74800" imgH="469900" progId="Equation.3">
                  <p:embed/>
                </p:oleObj>
              </mc:Choice>
              <mc:Fallback>
                <p:oleObj name="Equation" r:id="rId11" imgW="1574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2147483646 w 1096"/>
              <a:gd name="T1" fmla="*/ 2147483646 h 728"/>
              <a:gd name="T2" fmla="*/ 2147483646 w 1096"/>
              <a:gd name="T3" fmla="*/ 2147483646 h 728"/>
              <a:gd name="T4" fmla="*/ 2147483646 w 1096"/>
              <a:gd name="T5" fmla="*/ 2147483646 h 728"/>
              <a:gd name="T6" fmla="*/ 2147483646 w 1096"/>
              <a:gd name="T7" fmla="*/ 2147483646 h 728"/>
              <a:gd name="T8" fmla="*/ 2147483646 w 1096"/>
              <a:gd name="T9" fmla="*/ 2147483646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6"/>
              <a:gd name="T16" fmla="*/ 0 h 728"/>
              <a:gd name="T17" fmla="*/ 1096 w 1096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6" name="Object 16"/>
          <p:cNvGraphicFramePr>
            <a:graphicFrameLocks noChangeAspect="1"/>
          </p:cNvGraphicFramePr>
          <p:nvPr/>
        </p:nvGraphicFramePr>
        <p:xfrm>
          <a:off x="2590800" y="4343400"/>
          <a:ext cx="1765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65300" imgH="482600" progId="Equation.3">
                  <p:embed/>
                </p:oleObj>
              </mc:Choice>
              <mc:Fallback>
                <p:oleObj name="Equation" r:id="rId13" imgW="17653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17653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7"/>
          <p:cNvGraphicFramePr>
            <a:graphicFrameLocks noChangeAspect="1"/>
          </p:cNvGraphicFramePr>
          <p:nvPr/>
        </p:nvGraphicFramePr>
        <p:xfrm>
          <a:off x="5321300" y="4343400"/>
          <a:ext cx="163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37589" imgH="482391" progId="Equation.3">
                  <p:embed/>
                </p:oleObj>
              </mc:Choice>
              <mc:Fallback>
                <p:oleObj name="Equation" r:id="rId15" imgW="1637589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343400"/>
                        <a:ext cx="16383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Line 18"/>
          <p:cNvSpPr>
            <a:spLocks noChangeShapeType="1"/>
          </p:cNvSpPr>
          <p:nvPr/>
        </p:nvSpPr>
        <p:spPr bwMode="auto">
          <a:xfrm>
            <a:off x="2362200" y="3048000"/>
            <a:ext cx="838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9" name="Text Box 19"/>
          <p:cNvSpPr txBox="1">
            <a:spLocks noChangeArrowheads="1"/>
          </p:cNvSpPr>
          <p:nvPr/>
        </p:nvSpPr>
        <p:spPr bwMode="auto">
          <a:xfrm>
            <a:off x="304800" y="1676400"/>
            <a:ext cx="2774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production in </a:t>
            </a:r>
          </a:p>
        </p:txBody>
      </p:sp>
      <p:graphicFrame>
        <p:nvGraphicFramePr>
          <p:cNvPr id="12310" name="Object 20"/>
          <p:cNvGraphicFramePr>
            <a:graphicFrameLocks noChangeAspect="1"/>
          </p:cNvGraphicFramePr>
          <p:nvPr/>
        </p:nvGraphicFramePr>
        <p:xfrm>
          <a:off x="1447800" y="24384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09700" imgH="419100" progId="Equation.3">
                  <p:embed/>
                </p:oleObj>
              </mc:Choice>
              <mc:Fallback>
                <p:oleObj name="Equation" r:id="rId17" imgW="14097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1409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Line 21"/>
          <p:cNvSpPr>
            <a:spLocks noChangeShapeType="1"/>
          </p:cNvSpPr>
          <p:nvPr/>
        </p:nvSpPr>
        <p:spPr bwMode="auto">
          <a:xfrm flipH="1">
            <a:off x="6629400" y="2895600"/>
            <a:ext cx="762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2" name="Text Box 22"/>
          <p:cNvSpPr txBox="1">
            <a:spLocks noChangeArrowheads="1"/>
          </p:cNvSpPr>
          <p:nvPr/>
        </p:nvSpPr>
        <p:spPr bwMode="auto">
          <a:xfrm>
            <a:off x="5856288" y="1752600"/>
            <a:ext cx="2327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terminal in </a:t>
            </a:r>
          </a:p>
        </p:txBody>
      </p:sp>
      <p:graphicFrame>
        <p:nvGraphicFramePr>
          <p:cNvPr id="12313" name="Object 23"/>
          <p:cNvGraphicFramePr>
            <a:graphicFrameLocks noChangeAspect="1"/>
          </p:cNvGraphicFramePr>
          <p:nvPr/>
        </p:nvGraphicFramePr>
        <p:xfrm>
          <a:off x="7391400" y="2514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1973" imgH="304668" progId="Equation.3">
                  <p:embed/>
                </p:oleObj>
              </mc:Choice>
              <mc:Fallback>
                <p:oleObj name="Equation" r:id="rId19" imgW="291973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146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4"/>
          <p:cNvGraphicFramePr>
            <a:graphicFrameLocks noChangeAspect="1"/>
          </p:cNvGraphicFramePr>
          <p:nvPr/>
        </p:nvGraphicFramePr>
        <p:xfrm>
          <a:off x="3048000" y="1752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93529" imgH="418918" progId="Equation.3">
                  <p:embed/>
                </p:oleObj>
              </mc:Choice>
              <mc:Fallback>
                <p:oleObj name="Equation" r:id="rId21" imgW="393529" imgH="41891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526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5"/>
          <p:cNvGraphicFramePr>
            <a:graphicFrameLocks noChangeAspect="1"/>
          </p:cNvGraphicFramePr>
          <p:nvPr/>
        </p:nvGraphicFramePr>
        <p:xfrm>
          <a:off x="8229600" y="1828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93529" imgH="418918" progId="Equation.3">
                  <p:embed/>
                </p:oleObj>
              </mc:Choice>
              <mc:Fallback>
                <p:oleObj name="Equation" r:id="rId21" imgW="393529" imgH="41891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 Box 26"/>
          <p:cNvSpPr txBox="1">
            <a:spLocks noChangeArrowheads="1"/>
          </p:cNvSpPr>
          <p:nvPr/>
        </p:nvSpPr>
        <p:spPr bwMode="auto">
          <a:xfrm>
            <a:off x="1066800" y="381000"/>
            <a:ext cx="48942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>
                <a:solidFill>
                  <a:srgbClr val="FF00FF"/>
                </a:solidFill>
              </a:rPr>
              <a:t>Conversion Procedure: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88925" y="1168400"/>
            <a:ext cx="1836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For each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867400" y="1219200"/>
            <a:ext cx="1836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For each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3429000" y="3124200"/>
            <a:ext cx="31321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Add transitions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11727</TotalTime>
  <Words>405</Words>
  <Application>Microsoft Macintosh PowerPoint</Application>
  <PresentationFormat>On-screen Show (4:3)</PresentationFormat>
  <Paragraphs>179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Comic Sans MS</vt:lpstr>
      <vt:lpstr>Times New Roman</vt:lpstr>
      <vt:lpstr>class</vt:lpstr>
      <vt:lpstr>Equation</vt:lpstr>
      <vt:lpstr>Уравнение</vt:lpstr>
      <vt:lpstr>PDA CFG Equivalence</vt:lpstr>
      <vt:lpstr>Recap: Push Down Automata (PDA)</vt:lpstr>
      <vt:lpstr>Recap:</vt:lpstr>
      <vt:lpstr>PowerPoint Presentation</vt:lpstr>
      <vt:lpstr>PowerPoint Presentation</vt:lpstr>
      <vt:lpstr>PowerPoint Presentation</vt:lpstr>
      <vt:lpstr>Convert   Context-Free Grammars  to  PDAs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Sohail Iqbal</dc:creator>
  <cp:lastModifiedBy>Sohail Iqbal</cp:lastModifiedBy>
  <cp:revision>1537</cp:revision>
  <cp:lastPrinted>2000-09-25T14:54:54Z</cp:lastPrinted>
  <dcterms:created xsi:type="dcterms:W3CDTF">2000-08-31T01:12:33Z</dcterms:created>
  <dcterms:modified xsi:type="dcterms:W3CDTF">2025-04-16T02:09:30Z</dcterms:modified>
</cp:coreProperties>
</file>