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75" r:id="rId2"/>
    <p:sldId id="332" r:id="rId3"/>
    <p:sldId id="291" r:id="rId4"/>
    <p:sldId id="329" r:id="rId5"/>
    <p:sldId id="314" r:id="rId6"/>
    <p:sldId id="294" r:id="rId7"/>
    <p:sldId id="295" r:id="rId8"/>
    <p:sldId id="296" r:id="rId9"/>
    <p:sldId id="297" r:id="rId10"/>
    <p:sldId id="298" r:id="rId11"/>
    <p:sldId id="299" r:id="rId12"/>
    <p:sldId id="330" r:id="rId13"/>
    <p:sldId id="328" r:id="rId14"/>
    <p:sldId id="302" r:id="rId15"/>
    <p:sldId id="303" r:id="rId16"/>
    <p:sldId id="304" r:id="rId17"/>
    <p:sldId id="305" r:id="rId18"/>
    <p:sldId id="306" r:id="rId19"/>
    <p:sldId id="307" r:id="rId20"/>
    <p:sldId id="308" r:id="rId21"/>
    <p:sldId id="316" r:id="rId22"/>
    <p:sldId id="331" r:id="rId23"/>
  </p:sldIdLst>
  <p:sldSz cx="9144000" cy="6858000" type="screen4x3"/>
  <p:notesSz cx="7053263" cy="9309100"/>
  <p:defaultTextStyle>
    <a:defPPr>
      <a:defRPr lang="en-US"/>
    </a:defPPr>
    <a:lvl1pPr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accent2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32" userDrawn="1">
          <p15:clr>
            <a:srgbClr val="A4A3A4"/>
          </p15:clr>
        </p15:guide>
        <p15:guide id="2" pos="2222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00"/>
    <a:srgbClr val="FF99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9" autoAdjust="0"/>
    <p:restoredTop sz="92089" autoAdjust="0"/>
  </p:normalViewPr>
  <p:slideViewPr>
    <p:cSldViewPr>
      <p:cViewPr varScale="1">
        <p:scale>
          <a:sx n="100" d="100"/>
          <a:sy n="100" d="100"/>
        </p:scale>
        <p:origin x="12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932"/>
        <p:guide pos="222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D45A65C-E809-4927-A828-1EC82210B7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96248" y="0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78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698500"/>
            <a:ext cx="4654550" cy="349091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0873" y="4422570"/>
            <a:ext cx="5171519" cy="41882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96248" y="8843566"/>
            <a:ext cx="3057015" cy="4655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FF0CB3-9D23-4D1D-8304-713FDF2ABA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48FA83B-51C2-4022-9419-1185D7AF0B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D5BB63-BE7D-48CC-BF92-A41E4C0BE05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52400"/>
            <a:ext cx="22098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4770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7DF5A-CE0A-48FE-86D9-AC8DC0867D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0E4996-E898-470B-B3EE-86D0F8640E3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9843C8-DEE1-4207-8390-7A4D6BBF72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343400" cy="5486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D8FC1C-E82F-487A-B97C-B7A444F3152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52C32E-0F0D-4B03-8FBD-9E7881827DB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DDAE44C-92FE-4FDF-A735-A4EEFCA46BA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611022-3B43-44CF-BD23-039DBB98114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1857CD-9EE7-42B9-8253-939DC384D45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3FD5EC8-1F0A-48A8-9099-A43C686883C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838200"/>
            <a:ext cx="8839200" cy="548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553200"/>
            <a:ext cx="289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r>
              <a:rPr lang="en-US"/>
              <a:t>Prof. Busch - LSU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86600" y="6553200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400" smtClean="0">
                <a:solidFill>
                  <a:schemeClr val="tx1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A429B20-8001-42AF-87E6-5A73D378950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Comic Sans MS" pitchFamily="66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accent2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accent2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accent2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accent2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defRPr>
          <a:solidFill>
            <a:schemeClr val="accent2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7" Type="http://schemas.openxmlformats.org/officeDocument/2006/relationships/image" Target="../media/image29.wmf"/><Relationship Id="rId2" Type="http://schemas.openxmlformats.org/officeDocument/2006/relationships/oleObject" Target="../embeddings/oleObject2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9.bin"/><Relationship Id="rId5" Type="http://schemas.openxmlformats.org/officeDocument/2006/relationships/image" Target="../media/image28.wmf"/><Relationship Id="rId4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13" Type="http://schemas.openxmlformats.org/officeDocument/2006/relationships/image" Target="../media/image36.wmf"/><Relationship Id="rId3" Type="http://schemas.openxmlformats.org/officeDocument/2006/relationships/image" Target="../media/image31.wmf"/><Relationship Id="rId7" Type="http://schemas.openxmlformats.org/officeDocument/2006/relationships/image" Target="../media/image33.wmf"/><Relationship Id="rId12" Type="http://schemas.openxmlformats.org/officeDocument/2006/relationships/oleObject" Target="../embeddings/oleObject36.bin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3.bin"/><Relationship Id="rId11" Type="http://schemas.openxmlformats.org/officeDocument/2006/relationships/image" Target="../media/image35.wmf"/><Relationship Id="rId5" Type="http://schemas.openxmlformats.org/officeDocument/2006/relationships/image" Target="../media/image32.wmf"/><Relationship Id="rId15" Type="http://schemas.openxmlformats.org/officeDocument/2006/relationships/image" Target="../media/image37.wmf"/><Relationship Id="rId10" Type="http://schemas.openxmlformats.org/officeDocument/2006/relationships/oleObject" Target="../embeddings/oleObject35.bin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Relationship Id="rId14" Type="http://schemas.openxmlformats.org/officeDocument/2006/relationships/oleObject" Target="../embeddings/oleObject37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1.bin"/><Relationship Id="rId3" Type="http://schemas.openxmlformats.org/officeDocument/2006/relationships/image" Target="../media/image12.wmf"/><Relationship Id="rId7" Type="http://schemas.openxmlformats.org/officeDocument/2006/relationships/image" Target="../media/image15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8.wmf"/><Relationship Id="rId4" Type="http://schemas.openxmlformats.org/officeDocument/2006/relationships/oleObject" Target="../embeddings/oleObject39.bin"/><Relationship Id="rId9" Type="http://schemas.openxmlformats.org/officeDocument/2006/relationships/image" Target="../media/image39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wmf"/><Relationship Id="rId7" Type="http://schemas.openxmlformats.org/officeDocument/2006/relationships/image" Target="../media/image42.w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4.bin"/><Relationship Id="rId5" Type="http://schemas.openxmlformats.org/officeDocument/2006/relationships/image" Target="../media/image41.wmf"/><Relationship Id="rId4" Type="http://schemas.openxmlformats.org/officeDocument/2006/relationships/oleObject" Target="../embeddings/oleObject43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13" Type="http://schemas.openxmlformats.org/officeDocument/2006/relationships/oleObject" Target="../embeddings/oleObject51.bin"/><Relationship Id="rId3" Type="http://schemas.openxmlformats.org/officeDocument/2006/relationships/image" Target="../media/image43.wmf"/><Relationship Id="rId7" Type="http://schemas.openxmlformats.org/officeDocument/2006/relationships/image" Target="../media/image45.wmf"/><Relationship Id="rId12" Type="http://schemas.openxmlformats.org/officeDocument/2006/relationships/oleObject" Target="../embeddings/oleObject50.bin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47.bin"/><Relationship Id="rId11" Type="http://schemas.openxmlformats.org/officeDocument/2006/relationships/image" Target="../media/image47.wmf"/><Relationship Id="rId5" Type="http://schemas.openxmlformats.org/officeDocument/2006/relationships/image" Target="../media/image44.wmf"/><Relationship Id="rId10" Type="http://schemas.openxmlformats.org/officeDocument/2006/relationships/oleObject" Target="../embeddings/oleObject49.bin"/><Relationship Id="rId4" Type="http://schemas.openxmlformats.org/officeDocument/2006/relationships/oleObject" Target="../embeddings/oleObject46.bin"/><Relationship Id="rId9" Type="http://schemas.openxmlformats.org/officeDocument/2006/relationships/image" Target="../media/image46.wmf"/><Relationship Id="rId14" Type="http://schemas.openxmlformats.org/officeDocument/2006/relationships/image" Target="../media/image48.wmf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60.bin"/><Relationship Id="rId3" Type="http://schemas.openxmlformats.org/officeDocument/2006/relationships/image" Target="../media/image48.wmf"/><Relationship Id="rId21" Type="http://schemas.openxmlformats.org/officeDocument/2006/relationships/oleObject" Target="../embeddings/oleObject63.bin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54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20" Type="http://schemas.openxmlformats.org/officeDocument/2006/relationships/oleObject" Target="../embeddings/oleObject62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51.wmf"/><Relationship Id="rId24" Type="http://schemas.openxmlformats.org/officeDocument/2006/relationships/oleObject" Target="../embeddings/oleObject66.bin"/><Relationship Id="rId5" Type="http://schemas.openxmlformats.org/officeDocument/2006/relationships/image" Target="../media/image44.wmf"/><Relationship Id="rId15" Type="http://schemas.openxmlformats.org/officeDocument/2006/relationships/image" Target="../media/image53.wmf"/><Relationship Id="rId23" Type="http://schemas.openxmlformats.org/officeDocument/2006/relationships/oleObject" Target="../embeddings/oleObject65.bin"/><Relationship Id="rId10" Type="http://schemas.openxmlformats.org/officeDocument/2006/relationships/oleObject" Target="../embeddings/oleObject56.bin"/><Relationship Id="rId19" Type="http://schemas.openxmlformats.org/officeDocument/2006/relationships/oleObject" Target="../embeddings/oleObject61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58.bin"/><Relationship Id="rId22" Type="http://schemas.openxmlformats.org/officeDocument/2006/relationships/oleObject" Target="../embeddings/oleObject64.bin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13" Type="http://schemas.openxmlformats.org/officeDocument/2006/relationships/image" Target="../media/image52.wmf"/><Relationship Id="rId18" Type="http://schemas.openxmlformats.org/officeDocument/2006/relationships/oleObject" Target="../embeddings/oleObject76.bin"/><Relationship Id="rId3" Type="http://schemas.openxmlformats.org/officeDocument/2006/relationships/image" Target="../media/image48.wmf"/><Relationship Id="rId21" Type="http://schemas.openxmlformats.org/officeDocument/2006/relationships/image" Target="../media/image55.wmf"/><Relationship Id="rId7" Type="http://schemas.openxmlformats.org/officeDocument/2006/relationships/image" Target="../media/image49.wmf"/><Relationship Id="rId12" Type="http://schemas.openxmlformats.org/officeDocument/2006/relationships/oleObject" Target="../embeddings/oleObject72.bin"/><Relationship Id="rId17" Type="http://schemas.openxmlformats.org/officeDocument/2006/relationships/oleObject" Target="../embeddings/oleObject75.bin"/><Relationship Id="rId2" Type="http://schemas.openxmlformats.org/officeDocument/2006/relationships/oleObject" Target="../embeddings/oleObject67.bin"/><Relationship Id="rId16" Type="http://schemas.openxmlformats.org/officeDocument/2006/relationships/oleObject" Target="../embeddings/oleObject74.bin"/><Relationship Id="rId20" Type="http://schemas.openxmlformats.org/officeDocument/2006/relationships/oleObject" Target="../embeddings/oleObject7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51.wmf"/><Relationship Id="rId5" Type="http://schemas.openxmlformats.org/officeDocument/2006/relationships/image" Target="../media/image44.wmf"/><Relationship Id="rId15" Type="http://schemas.openxmlformats.org/officeDocument/2006/relationships/image" Target="../media/image53.wmf"/><Relationship Id="rId23" Type="http://schemas.openxmlformats.org/officeDocument/2006/relationships/image" Target="../media/image56.wmf"/><Relationship Id="rId10" Type="http://schemas.openxmlformats.org/officeDocument/2006/relationships/oleObject" Target="../embeddings/oleObject71.bin"/><Relationship Id="rId19" Type="http://schemas.openxmlformats.org/officeDocument/2006/relationships/oleObject" Target="../embeddings/oleObject77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50.wmf"/><Relationship Id="rId14" Type="http://schemas.openxmlformats.org/officeDocument/2006/relationships/oleObject" Target="../embeddings/oleObject73.bin"/><Relationship Id="rId22" Type="http://schemas.openxmlformats.org/officeDocument/2006/relationships/oleObject" Target="../embeddings/oleObject7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3.bin"/><Relationship Id="rId13" Type="http://schemas.openxmlformats.org/officeDocument/2006/relationships/image" Target="../media/image57.wmf"/><Relationship Id="rId3" Type="http://schemas.openxmlformats.org/officeDocument/2006/relationships/image" Target="../media/image51.wmf"/><Relationship Id="rId7" Type="http://schemas.openxmlformats.org/officeDocument/2006/relationships/image" Target="../media/image50.wmf"/><Relationship Id="rId12" Type="http://schemas.openxmlformats.org/officeDocument/2006/relationships/oleObject" Target="../embeddings/oleObject85.bin"/><Relationship Id="rId2" Type="http://schemas.openxmlformats.org/officeDocument/2006/relationships/oleObject" Target="../embeddings/oleObject8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2.bin"/><Relationship Id="rId11" Type="http://schemas.openxmlformats.org/officeDocument/2006/relationships/image" Target="../media/image56.wmf"/><Relationship Id="rId5" Type="http://schemas.openxmlformats.org/officeDocument/2006/relationships/image" Target="../media/image53.wmf"/><Relationship Id="rId15" Type="http://schemas.openxmlformats.org/officeDocument/2006/relationships/image" Target="../media/image58.wmf"/><Relationship Id="rId10" Type="http://schemas.openxmlformats.org/officeDocument/2006/relationships/oleObject" Target="../embeddings/oleObject84.bin"/><Relationship Id="rId4" Type="http://schemas.openxmlformats.org/officeDocument/2006/relationships/oleObject" Target="../embeddings/oleObject81.bin"/><Relationship Id="rId9" Type="http://schemas.openxmlformats.org/officeDocument/2006/relationships/image" Target="../media/image55.wmf"/><Relationship Id="rId14" Type="http://schemas.openxmlformats.org/officeDocument/2006/relationships/oleObject" Target="../embeddings/oleObject86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90.bin"/><Relationship Id="rId13" Type="http://schemas.openxmlformats.org/officeDocument/2006/relationships/image" Target="../media/image46.wmf"/><Relationship Id="rId18" Type="http://schemas.openxmlformats.org/officeDocument/2006/relationships/oleObject" Target="../embeddings/oleObject95.bin"/><Relationship Id="rId3" Type="http://schemas.openxmlformats.org/officeDocument/2006/relationships/image" Target="../media/image59.wmf"/><Relationship Id="rId21" Type="http://schemas.openxmlformats.org/officeDocument/2006/relationships/image" Target="../media/image65.wmf"/><Relationship Id="rId7" Type="http://schemas.openxmlformats.org/officeDocument/2006/relationships/image" Target="../media/image61.wmf"/><Relationship Id="rId12" Type="http://schemas.openxmlformats.org/officeDocument/2006/relationships/oleObject" Target="../embeddings/oleObject92.bin"/><Relationship Id="rId17" Type="http://schemas.openxmlformats.org/officeDocument/2006/relationships/image" Target="../media/image63.wmf"/><Relationship Id="rId25" Type="http://schemas.openxmlformats.org/officeDocument/2006/relationships/image" Target="../media/image67.wmf"/><Relationship Id="rId2" Type="http://schemas.openxmlformats.org/officeDocument/2006/relationships/oleObject" Target="../embeddings/oleObject87.bin"/><Relationship Id="rId16" Type="http://schemas.openxmlformats.org/officeDocument/2006/relationships/oleObject" Target="../embeddings/oleObject94.bin"/><Relationship Id="rId20" Type="http://schemas.openxmlformats.org/officeDocument/2006/relationships/oleObject" Target="../embeddings/oleObject9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89.bin"/><Relationship Id="rId11" Type="http://schemas.openxmlformats.org/officeDocument/2006/relationships/image" Target="../media/image49.wmf"/><Relationship Id="rId24" Type="http://schemas.openxmlformats.org/officeDocument/2006/relationships/oleObject" Target="../embeddings/oleObject98.bin"/><Relationship Id="rId5" Type="http://schemas.openxmlformats.org/officeDocument/2006/relationships/image" Target="../media/image60.wmf"/><Relationship Id="rId15" Type="http://schemas.openxmlformats.org/officeDocument/2006/relationships/image" Target="../media/image62.wmf"/><Relationship Id="rId23" Type="http://schemas.openxmlformats.org/officeDocument/2006/relationships/image" Target="../media/image66.wmf"/><Relationship Id="rId10" Type="http://schemas.openxmlformats.org/officeDocument/2006/relationships/oleObject" Target="../embeddings/oleObject91.bin"/><Relationship Id="rId19" Type="http://schemas.openxmlformats.org/officeDocument/2006/relationships/image" Target="../media/image64.wmf"/><Relationship Id="rId4" Type="http://schemas.openxmlformats.org/officeDocument/2006/relationships/oleObject" Target="../embeddings/oleObject88.bin"/><Relationship Id="rId9" Type="http://schemas.openxmlformats.org/officeDocument/2006/relationships/image" Target="../media/image44.wmf"/><Relationship Id="rId14" Type="http://schemas.openxmlformats.org/officeDocument/2006/relationships/oleObject" Target="../embeddings/oleObject93.bin"/><Relationship Id="rId22" Type="http://schemas.openxmlformats.org/officeDocument/2006/relationships/oleObject" Target="../embeddings/oleObject97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7.wmf"/><Relationship Id="rId3" Type="http://schemas.openxmlformats.org/officeDocument/2006/relationships/image" Target="../media/image2.wmf"/><Relationship Id="rId7" Type="http://schemas.openxmlformats.org/officeDocument/2006/relationships/image" Target="../media/image4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9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6.wmf"/><Relationship Id="rId5" Type="http://schemas.openxmlformats.org/officeDocument/2006/relationships/image" Target="../media/image3.wmf"/><Relationship Id="rId15" Type="http://schemas.openxmlformats.org/officeDocument/2006/relationships/image" Target="../media/image8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5.wmf"/><Relationship Id="rId14" Type="http://schemas.openxmlformats.org/officeDocument/2006/relationships/oleObject" Target="../embeddings/oleObject7.bin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2.bin"/><Relationship Id="rId13" Type="http://schemas.openxmlformats.org/officeDocument/2006/relationships/image" Target="../media/image72.wmf"/><Relationship Id="rId3" Type="http://schemas.openxmlformats.org/officeDocument/2006/relationships/image" Target="../media/image51.wmf"/><Relationship Id="rId7" Type="http://schemas.openxmlformats.org/officeDocument/2006/relationships/image" Target="../media/image69.wmf"/><Relationship Id="rId12" Type="http://schemas.openxmlformats.org/officeDocument/2006/relationships/oleObject" Target="../embeddings/oleObject104.bin"/><Relationship Id="rId17" Type="http://schemas.openxmlformats.org/officeDocument/2006/relationships/image" Target="../media/image74.wmf"/><Relationship Id="rId2" Type="http://schemas.openxmlformats.org/officeDocument/2006/relationships/oleObject" Target="../embeddings/oleObject99.bin"/><Relationship Id="rId16" Type="http://schemas.openxmlformats.org/officeDocument/2006/relationships/oleObject" Target="../embeddings/oleObject10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01.bin"/><Relationship Id="rId11" Type="http://schemas.openxmlformats.org/officeDocument/2006/relationships/image" Target="../media/image71.wmf"/><Relationship Id="rId5" Type="http://schemas.openxmlformats.org/officeDocument/2006/relationships/image" Target="../media/image68.wmf"/><Relationship Id="rId15" Type="http://schemas.openxmlformats.org/officeDocument/2006/relationships/image" Target="../media/image73.wmf"/><Relationship Id="rId10" Type="http://schemas.openxmlformats.org/officeDocument/2006/relationships/oleObject" Target="../embeddings/oleObject103.bin"/><Relationship Id="rId4" Type="http://schemas.openxmlformats.org/officeDocument/2006/relationships/oleObject" Target="../embeddings/oleObject100.bin"/><Relationship Id="rId9" Type="http://schemas.openxmlformats.org/officeDocument/2006/relationships/image" Target="../media/image70.wmf"/><Relationship Id="rId14" Type="http://schemas.openxmlformats.org/officeDocument/2006/relationships/oleObject" Target="../embeddings/oleObject105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w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wmf"/><Relationship Id="rId4" Type="http://schemas.openxmlformats.org/officeDocument/2006/relationships/oleObject" Target="../embeddings/oleObject1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3.wmf"/><Relationship Id="rId7" Type="http://schemas.openxmlformats.org/officeDocument/2006/relationships/image" Target="../media/image11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14.wmf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5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0.wmf"/><Relationship Id="rId5" Type="http://schemas.openxmlformats.org/officeDocument/2006/relationships/image" Target="../media/image17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9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1.wmf"/><Relationship Id="rId7" Type="http://schemas.openxmlformats.org/officeDocument/2006/relationships/image" Target="../media/image23.wmf"/><Relationship Id="rId2" Type="http://schemas.openxmlformats.org/officeDocument/2006/relationships/oleObject" Target="../embeddings/oleObject21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2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4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25.bin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wmf"/><Relationship Id="rId2" Type="http://schemas.openxmlformats.org/officeDocument/2006/relationships/oleObject" Target="../embeddings/oleObject26.bin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BF06B56-01D1-4D4F-8564-7129AE29453F}" type="slidenum">
              <a:rPr lang="en-US"/>
              <a:pPr/>
              <a:t>1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590800"/>
            <a:ext cx="7772400" cy="1143000"/>
          </a:xfrm>
        </p:spPr>
        <p:txBody>
          <a:bodyPr/>
          <a:lstStyle/>
          <a:p>
            <a:r>
              <a:rPr lang="en-US" sz="4400" dirty="0"/>
              <a:t>Regular Expressions</a:t>
            </a:r>
            <a:br>
              <a:rPr lang="en-US" sz="4400" dirty="0"/>
            </a:br>
            <a:r>
              <a:rPr lang="en-US" sz="4400" dirty="0"/>
              <a:t>and</a:t>
            </a:r>
            <a:br>
              <a:rPr lang="en-US" sz="4400" dirty="0"/>
            </a:br>
            <a:r>
              <a:rPr lang="en-US" sz="4400" dirty="0"/>
              <a:t>Regular Languages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990600"/>
          </a:xfrm>
        </p:spPr>
        <p:txBody>
          <a:bodyPr/>
          <a:lstStyle/>
          <a:p>
            <a:r>
              <a:rPr lang="en-US"/>
              <a:t> 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82464" y="304800"/>
            <a:ext cx="2795617" cy="13716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Subtitle 2"/>
          <p:cNvSpPr txBox="1">
            <a:spLocks/>
          </p:cNvSpPr>
          <p:nvPr/>
        </p:nvSpPr>
        <p:spPr bwMode="auto">
          <a:xfrm>
            <a:off x="1371600" y="4953000"/>
            <a:ext cx="64008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Course Instructor: Dr. Sohail Iqbal</a:t>
            </a:r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096000"/>
            <a:ext cx="2895600" cy="609600"/>
          </a:xfrm>
        </p:spPr>
        <p:txBody>
          <a:bodyPr/>
          <a:lstStyle/>
          <a:p>
            <a:pPr>
              <a:defRPr/>
            </a:pPr>
            <a:r>
              <a:rPr lang="en-US" sz="1600" dirty="0"/>
              <a:t>Book: Prof. </a:t>
            </a:r>
            <a:r>
              <a:rPr lang="en-US" sz="1600" dirty="0" err="1"/>
              <a:t>Sipser</a:t>
            </a:r>
            <a:r>
              <a:rPr lang="en-US" sz="1600" dirty="0"/>
              <a:t>-MIT</a:t>
            </a:r>
          </a:p>
          <a:p>
            <a:pPr>
              <a:defRPr/>
            </a:pPr>
            <a:r>
              <a:rPr lang="en-US" sz="1600" dirty="0"/>
              <a:t>Slides: Prof. Busch - LSU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1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7444D06-1AB2-4580-B4E3-86D90FDCA917}" type="slidenum">
              <a:rPr lang="en-US"/>
              <a:pPr/>
              <a:t>10</a:t>
            </a:fld>
            <a:endParaRPr lang="en-US"/>
          </a:p>
        </p:txBody>
      </p:sp>
      <p:graphicFrame>
        <p:nvGraphicFramePr>
          <p:cNvPr id="21506" name="Object 4"/>
          <p:cNvGraphicFramePr>
            <a:graphicFrameLocks noChangeAspect="1"/>
          </p:cNvGraphicFramePr>
          <p:nvPr/>
        </p:nvGraphicFramePr>
        <p:xfrm>
          <a:off x="457200" y="838200"/>
          <a:ext cx="101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571320" progId="Equation.3">
                  <p:embed/>
                </p:oleObj>
              </mc:Choice>
              <mc:Fallback>
                <p:oleObj name="Equation" r:id="rId2" imgW="101592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838200"/>
                        <a:ext cx="1016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7" name="Object 5"/>
          <p:cNvGraphicFramePr>
            <a:graphicFrameLocks noChangeAspect="1"/>
          </p:cNvGraphicFramePr>
          <p:nvPr/>
        </p:nvGraphicFramePr>
        <p:xfrm>
          <a:off x="2590800" y="838200"/>
          <a:ext cx="109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91880" imgH="571320" progId="Equation.3">
                  <p:embed/>
                </p:oleObj>
              </mc:Choice>
              <mc:Fallback>
                <p:oleObj name="Equation" r:id="rId4" imgW="109188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838200"/>
                        <a:ext cx="1092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 Box 9"/>
          <p:cNvSpPr txBox="1">
            <a:spLocks noChangeArrowheads="1"/>
          </p:cNvSpPr>
          <p:nvPr/>
        </p:nvSpPr>
        <p:spPr bwMode="auto">
          <a:xfrm>
            <a:off x="304800" y="228600"/>
            <a:ext cx="7808913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By inductive hypothesis we know:</a:t>
            </a:r>
          </a:p>
          <a:p>
            <a:r>
              <a:rPr lang="en-US"/>
              <a:t>           and             are regular languages</a:t>
            </a:r>
          </a:p>
          <a:p>
            <a:endParaRPr lang="en-US"/>
          </a:p>
        </p:txBody>
      </p:sp>
      <p:grpSp>
        <p:nvGrpSpPr>
          <p:cNvPr id="21512" name="Group 15"/>
          <p:cNvGrpSpPr>
            <a:grpSpLocks/>
          </p:cNvGrpSpPr>
          <p:nvPr/>
        </p:nvGrpSpPr>
        <p:grpSpPr bwMode="auto">
          <a:xfrm>
            <a:off x="304800" y="2514600"/>
            <a:ext cx="6921500" cy="3416300"/>
            <a:chOff x="0" y="1584"/>
            <a:chExt cx="4360" cy="2152"/>
          </a:xfrm>
        </p:grpSpPr>
        <p:sp>
          <p:nvSpPr>
            <p:cNvPr id="21513" name="Text Box 7"/>
            <p:cNvSpPr txBox="1">
              <a:spLocks noChangeArrowheads="1"/>
            </p:cNvSpPr>
            <p:nvPr/>
          </p:nvSpPr>
          <p:spPr bwMode="auto">
            <a:xfrm>
              <a:off x="0" y="1968"/>
              <a:ext cx="43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Regular languages are closed under:</a:t>
              </a:r>
            </a:p>
          </p:txBody>
        </p:sp>
        <p:graphicFrame>
          <p:nvGraphicFramePr>
            <p:cNvPr id="21508" name="Object 8"/>
            <p:cNvGraphicFramePr>
              <a:graphicFrameLocks noChangeAspect="1"/>
            </p:cNvGraphicFramePr>
            <p:nvPr/>
          </p:nvGraphicFramePr>
          <p:xfrm>
            <a:off x="2736" y="2400"/>
            <a:ext cx="1624" cy="1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2577960" imgH="2120760" progId="Equation.3">
                    <p:embed/>
                  </p:oleObj>
                </mc:Choice>
                <mc:Fallback>
                  <p:oleObj name="Equation" r:id="rId6" imgW="2577960" imgH="212076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36" y="2400"/>
                          <a:ext cx="1624" cy="1336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1514" name="Text Box 11"/>
            <p:cNvSpPr txBox="1">
              <a:spLocks noChangeArrowheads="1"/>
            </p:cNvSpPr>
            <p:nvPr/>
          </p:nvSpPr>
          <p:spPr bwMode="auto">
            <a:xfrm>
              <a:off x="864" y="2400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00"/>
                  </a:solidFill>
                </a:rPr>
                <a:t>Union </a:t>
              </a:r>
            </a:p>
          </p:txBody>
        </p:sp>
        <p:sp>
          <p:nvSpPr>
            <p:cNvPr id="21515" name="Text Box 12"/>
            <p:cNvSpPr txBox="1">
              <a:spLocks noChangeArrowheads="1"/>
            </p:cNvSpPr>
            <p:nvPr/>
          </p:nvSpPr>
          <p:spPr bwMode="auto">
            <a:xfrm>
              <a:off x="816" y="2832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00"/>
                  </a:solidFill>
                </a:rPr>
                <a:t>Concatenation </a:t>
              </a:r>
            </a:p>
          </p:txBody>
        </p:sp>
        <p:sp>
          <p:nvSpPr>
            <p:cNvPr id="21516" name="Text Box 13"/>
            <p:cNvSpPr txBox="1">
              <a:spLocks noChangeArrowheads="1"/>
            </p:cNvSpPr>
            <p:nvPr/>
          </p:nvSpPr>
          <p:spPr bwMode="auto">
            <a:xfrm>
              <a:off x="864" y="3360"/>
              <a:ext cx="74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i="1">
                  <a:solidFill>
                    <a:srgbClr val="009900"/>
                  </a:solidFill>
                </a:rPr>
                <a:t>Star </a:t>
              </a:r>
            </a:p>
          </p:txBody>
        </p:sp>
        <p:sp>
          <p:nvSpPr>
            <p:cNvPr id="21517" name="Text Box 14"/>
            <p:cNvSpPr txBox="1">
              <a:spLocks noChangeArrowheads="1"/>
            </p:cNvSpPr>
            <p:nvPr/>
          </p:nvSpPr>
          <p:spPr bwMode="auto">
            <a:xfrm>
              <a:off x="0" y="1584"/>
              <a:ext cx="1796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We also know:</a:t>
              </a: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191A2C8-905E-4800-81DE-042DB2EF828F}" type="slidenum">
              <a:rPr lang="en-US"/>
              <a:pPr/>
              <a:t>11</a:t>
            </a:fld>
            <a:endParaRPr lang="en-US"/>
          </a:p>
        </p:txBody>
      </p:sp>
      <p:sp>
        <p:nvSpPr>
          <p:cNvPr id="2253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34290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dirty="0"/>
              <a:t> Therefore: </a:t>
            </a:r>
          </a:p>
        </p:txBody>
      </p:sp>
      <p:sp>
        <p:nvSpPr>
          <p:cNvPr id="22535" name="AutoShape 5"/>
          <p:cNvSpPr>
            <a:spLocks/>
          </p:cNvSpPr>
          <p:nvPr/>
        </p:nvSpPr>
        <p:spPr bwMode="auto">
          <a:xfrm>
            <a:off x="5257800" y="533400"/>
            <a:ext cx="609600" cy="3962400"/>
          </a:xfrm>
          <a:prstGeom prst="rightBrace">
            <a:avLst>
              <a:gd name="adj1" fmla="val 54167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2530" name="Object 6"/>
          <p:cNvGraphicFramePr>
            <a:graphicFrameLocks noChangeAspect="1"/>
          </p:cNvGraphicFramePr>
          <p:nvPr/>
        </p:nvGraphicFramePr>
        <p:xfrm>
          <a:off x="304800" y="609600"/>
          <a:ext cx="4902200" cy="364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02120" imgH="3644640" progId="Equation.3">
                  <p:embed/>
                </p:oleObj>
              </mc:Choice>
              <mc:Fallback>
                <p:oleObj name="Equation" r:id="rId2" imgW="4902120" imgH="3644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609600"/>
                        <a:ext cx="4902200" cy="3644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6" name="Text Box 7"/>
          <p:cNvSpPr txBox="1">
            <a:spLocks noChangeArrowheads="1"/>
          </p:cNvSpPr>
          <p:nvPr/>
        </p:nvSpPr>
        <p:spPr bwMode="auto">
          <a:xfrm>
            <a:off x="6019800" y="2362200"/>
            <a:ext cx="23796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Are regular</a:t>
            </a:r>
          </a:p>
          <a:p>
            <a:r>
              <a:rPr lang="en-US" dirty="0"/>
              <a:t>languages</a:t>
            </a:r>
          </a:p>
        </p:txBody>
      </p:sp>
      <p:sp>
        <p:nvSpPr>
          <p:cNvPr id="22538" name="Text Box 10"/>
          <p:cNvSpPr txBox="1">
            <a:spLocks noChangeArrowheads="1"/>
          </p:cNvSpPr>
          <p:nvPr/>
        </p:nvSpPr>
        <p:spPr bwMode="auto">
          <a:xfrm>
            <a:off x="5775325" y="6273800"/>
            <a:ext cx="18415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/>
          </a:p>
        </p:txBody>
      </p:sp>
      <p:sp>
        <p:nvSpPr>
          <p:cNvPr id="22539" name="Text Box 11"/>
          <p:cNvSpPr txBox="1">
            <a:spLocks noChangeArrowheads="1"/>
          </p:cNvSpPr>
          <p:nvPr/>
        </p:nvSpPr>
        <p:spPr bwMode="auto">
          <a:xfrm>
            <a:off x="0" y="4876800"/>
            <a:ext cx="8731878" cy="16189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Thus,</a:t>
            </a:r>
          </a:p>
          <a:p>
            <a:r>
              <a:rPr lang="en-US" sz="2800" dirty="0"/>
              <a:t>Every Language Generated by a Regular Expression</a:t>
            </a:r>
          </a:p>
          <a:p>
            <a:r>
              <a:rPr lang="en-US" sz="2800" dirty="0"/>
              <a:t> is a Regular Language. </a:t>
            </a:r>
            <a:r>
              <a:rPr lang="en-US" sz="2800" dirty="0">
                <a:solidFill>
                  <a:srgbClr val="009900"/>
                </a:solidFill>
              </a:rPr>
              <a:t>(</a:t>
            </a:r>
            <a:r>
              <a:rPr lang="en-US" sz="2800" i="1" dirty="0">
                <a:solidFill>
                  <a:srgbClr val="009900"/>
                </a:solidFill>
              </a:rPr>
              <a:t>End of Proof-Part 1</a:t>
            </a:r>
            <a:r>
              <a:rPr lang="en-US" sz="2800" dirty="0">
                <a:solidFill>
                  <a:srgbClr val="009900"/>
                </a:solidFill>
              </a:rPr>
              <a:t>) 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BC7B501-C122-43F2-8BCF-88DCC684CE8D}" type="slidenum">
              <a:rPr lang="en-US"/>
              <a:pPr/>
              <a:t>12</a:t>
            </a:fld>
            <a:endParaRPr lang="en-US"/>
          </a:p>
        </p:txBody>
      </p:sp>
      <p:sp>
        <p:nvSpPr>
          <p:cNvPr id="23564" name="Text Box 4"/>
          <p:cNvSpPr txBox="1">
            <a:spLocks noChangeArrowheads="1"/>
          </p:cNvSpPr>
          <p:nvPr/>
        </p:nvSpPr>
        <p:spPr bwMode="auto">
          <a:xfrm>
            <a:off x="0" y="228600"/>
            <a:ext cx="9012404" cy="1766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u="sng" dirty="0"/>
              <a:t>Note: </a:t>
            </a:r>
            <a:r>
              <a:rPr lang="en-US" dirty="0"/>
              <a:t>Using the regular closure of operations,</a:t>
            </a:r>
          </a:p>
          <a:p>
            <a:r>
              <a:rPr lang="en-US" dirty="0"/>
              <a:t>we can construct recursively the NFA </a:t>
            </a:r>
          </a:p>
          <a:p>
            <a:r>
              <a:rPr lang="en-US" dirty="0"/>
              <a:t>that accepts</a:t>
            </a:r>
          </a:p>
        </p:txBody>
      </p:sp>
      <p:graphicFrame>
        <p:nvGraphicFramePr>
          <p:cNvPr id="23554" name="Object 5"/>
          <p:cNvGraphicFramePr>
            <a:graphicFrameLocks noChangeAspect="1"/>
          </p:cNvGraphicFramePr>
          <p:nvPr/>
        </p:nvGraphicFramePr>
        <p:xfrm>
          <a:off x="7391400" y="762000"/>
          <a:ext cx="66675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0440" imgH="177480" progId="Equation.3">
                  <p:embed/>
                </p:oleObj>
              </mc:Choice>
              <mc:Fallback>
                <p:oleObj name="Equation" r:id="rId2" imgW="190440" imgH="177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91400" y="762000"/>
                        <a:ext cx="666750" cy="622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5" name="Object 6"/>
          <p:cNvGraphicFramePr>
            <a:graphicFrameLocks noChangeAspect="1"/>
          </p:cNvGraphicFramePr>
          <p:nvPr/>
        </p:nvGraphicFramePr>
        <p:xfrm>
          <a:off x="2667000" y="1447800"/>
          <a:ext cx="24066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15640" progId="Equation.3">
                  <p:embed/>
                </p:oleObj>
              </mc:Choice>
              <mc:Fallback>
                <p:oleObj name="Equation" r:id="rId4" imgW="8506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1447800"/>
                        <a:ext cx="240665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5" name="Text Box 7"/>
          <p:cNvSpPr txBox="1">
            <a:spLocks noChangeArrowheads="1"/>
          </p:cNvSpPr>
          <p:nvPr/>
        </p:nvSpPr>
        <p:spPr bwMode="auto">
          <a:xfrm>
            <a:off x="2133600" y="22860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Example:</a:t>
            </a:r>
          </a:p>
        </p:txBody>
      </p:sp>
      <p:graphicFrame>
        <p:nvGraphicFramePr>
          <p:cNvPr id="23556" name="Object 8"/>
          <p:cNvGraphicFramePr>
            <a:graphicFrameLocks noChangeAspect="1"/>
          </p:cNvGraphicFramePr>
          <p:nvPr/>
        </p:nvGraphicFramePr>
        <p:xfrm>
          <a:off x="3962400" y="2362200"/>
          <a:ext cx="1828800" cy="587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72840" imgH="215640" progId="Equation.3">
                  <p:embed/>
                </p:oleObj>
              </mc:Choice>
              <mc:Fallback>
                <p:oleObj name="Equation" r:id="rId6" imgW="672840" imgH="21564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2362200"/>
                        <a:ext cx="1828800" cy="5873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6" name="Line 9"/>
          <p:cNvSpPr>
            <a:spLocks noChangeShapeType="1"/>
          </p:cNvSpPr>
          <p:nvPr/>
        </p:nvSpPr>
        <p:spPr bwMode="auto">
          <a:xfrm>
            <a:off x="0" y="2133600"/>
            <a:ext cx="891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3567" name="Rectangle 10"/>
          <p:cNvSpPr>
            <a:spLocks noChangeArrowheads="1"/>
          </p:cNvSpPr>
          <p:nvPr/>
        </p:nvSpPr>
        <p:spPr bwMode="auto">
          <a:xfrm>
            <a:off x="228600" y="3505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8" name="Rectangle 11"/>
          <p:cNvSpPr>
            <a:spLocks noChangeArrowheads="1"/>
          </p:cNvSpPr>
          <p:nvPr/>
        </p:nvSpPr>
        <p:spPr bwMode="auto">
          <a:xfrm>
            <a:off x="228600" y="5410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69" name="Oval 12"/>
          <p:cNvSpPr>
            <a:spLocks noChangeArrowheads="1"/>
          </p:cNvSpPr>
          <p:nvPr/>
        </p:nvSpPr>
        <p:spPr bwMode="auto">
          <a:xfrm>
            <a:off x="5334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0" name="Oval 13"/>
          <p:cNvSpPr>
            <a:spLocks noChangeArrowheads="1"/>
          </p:cNvSpPr>
          <p:nvPr/>
        </p:nvSpPr>
        <p:spPr bwMode="auto">
          <a:xfrm>
            <a:off x="5334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1" name="Oval 14"/>
          <p:cNvSpPr>
            <a:spLocks noChangeArrowheads="1"/>
          </p:cNvSpPr>
          <p:nvPr/>
        </p:nvSpPr>
        <p:spPr bwMode="auto">
          <a:xfrm>
            <a:off x="21336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2" name="Oval 15"/>
          <p:cNvSpPr>
            <a:spLocks noChangeArrowheads="1"/>
          </p:cNvSpPr>
          <p:nvPr/>
        </p:nvSpPr>
        <p:spPr bwMode="auto">
          <a:xfrm>
            <a:off x="21336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3" name="Oval 16"/>
          <p:cNvSpPr>
            <a:spLocks noChangeArrowheads="1"/>
          </p:cNvSpPr>
          <p:nvPr/>
        </p:nvSpPr>
        <p:spPr bwMode="auto">
          <a:xfrm>
            <a:off x="19812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74" name="Oval 17"/>
          <p:cNvSpPr>
            <a:spLocks noChangeArrowheads="1"/>
          </p:cNvSpPr>
          <p:nvPr/>
        </p:nvSpPr>
        <p:spPr bwMode="auto">
          <a:xfrm>
            <a:off x="19812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57" name="Object 18"/>
          <p:cNvGraphicFramePr>
            <a:graphicFrameLocks noChangeAspect="1"/>
          </p:cNvGraphicFramePr>
          <p:nvPr/>
        </p:nvGraphicFramePr>
        <p:xfrm>
          <a:off x="685800" y="2971800"/>
          <a:ext cx="18288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888840" imgH="228600" progId="Equation.3">
                  <p:embed/>
                </p:oleObj>
              </mc:Choice>
              <mc:Fallback>
                <p:oleObj name="Equation" r:id="rId8" imgW="888840" imgH="2286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971800"/>
                        <a:ext cx="18288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8" name="Object 20"/>
          <p:cNvGraphicFramePr>
            <a:graphicFrameLocks noChangeAspect="1"/>
          </p:cNvGraphicFramePr>
          <p:nvPr/>
        </p:nvGraphicFramePr>
        <p:xfrm>
          <a:off x="660400" y="4953000"/>
          <a:ext cx="18811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914400" imgH="228600" progId="Equation.3">
                  <p:embed/>
                </p:oleObj>
              </mc:Choice>
              <mc:Fallback>
                <p:oleObj name="Equation" r:id="rId10" imgW="914400" imgH="22860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0400" y="4953000"/>
                        <a:ext cx="18811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5" name="Line 21"/>
          <p:cNvSpPr>
            <a:spLocks noChangeShapeType="1"/>
          </p:cNvSpPr>
          <p:nvPr/>
        </p:nvSpPr>
        <p:spPr bwMode="auto">
          <a:xfrm>
            <a:off x="304800" y="39624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76" name="Line 22"/>
          <p:cNvSpPr>
            <a:spLocks noChangeShapeType="1"/>
          </p:cNvSpPr>
          <p:nvPr/>
        </p:nvSpPr>
        <p:spPr bwMode="auto">
          <a:xfrm>
            <a:off x="304800" y="5943600"/>
            <a:ext cx="228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77" name="Freeform 24"/>
          <p:cNvSpPr>
            <a:spLocks/>
          </p:cNvSpPr>
          <p:nvPr/>
        </p:nvSpPr>
        <p:spPr bwMode="auto">
          <a:xfrm>
            <a:off x="881063" y="3741738"/>
            <a:ext cx="1081087" cy="384175"/>
          </a:xfrm>
          <a:custGeom>
            <a:avLst/>
            <a:gdLst>
              <a:gd name="T0" fmla="*/ 0 w 681"/>
              <a:gd name="T1" fmla="*/ 109 h 242"/>
              <a:gd name="T2" fmla="*/ 56 w 681"/>
              <a:gd name="T3" fmla="*/ 31 h 242"/>
              <a:gd name="T4" fmla="*/ 119 w 681"/>
              <a:gd name="T5" fmla="*/ 10 h 242"/>
              <a:gd name="T6" fmla="*/ 140 w 681"/>
              <a:gd name="T7" fmla="*/ 3 h 242"/>
              <a:gd name="T8" fmla="*/ 232 w 681"/>
              <a:gd name="T9" fmla="*/ 17 h 242"/>
              <a:gd name="T10" fmla="*/ 288 w 681"/>
              <a:gd name="T11" fmla="*/ 73 h 242"/>
              <a:gd name="T12" fmla="*/ 344 w 681"/>
              <a:gd name="T13" fmla="*/ 200 h 242"/>
              <a:gd name="T14" fmla="*/ 386 w 681"/>
              <a:gd name="T15" fmla="*/ 228 h 242"/>
              <a:gd name="T16" fmla="*/ 428 w 681"/>
              <a:gd name="T17" fmla="*/ 242 h 242"/>
              <a:gd name="T18" fmla="*/ 555 w 681"/>
              <a:gd name="T19" fmla="*/ 235 h 242"/>
              <a:gd name="T20" fmla="*/ 618 w 681"/>
              <a:gd name="T21" fmla="*/ 214 h 242"/>
              <a:gd name="T22" fmla="*/ 639 w 681"/>
              <a:gd name="T23" fmla="*/ 207 h 242"/>
              <a:gd name="T24" fmla="*/ 681 w 681"/>
              <a:gd name="T25" fmla="*/ 172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1"/>
              <a:gd name="T40" fmla="*/ 0 h 242"/>
              <a:gd name="T41" fmla="*/ 681 w 681"/>
              <a:gd name="T42" fmla="*/ 242 h 24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78" name="Freeform 25"/>
          <p:cNvSpPr>
            <a:spLocks/>
          </p:cNvSpPr>
          <p:nvPr/>
        </p:nvSpPr>
        <p:spPr bwMode="auto">
          <a:xfrm>
            <a:off x="914400" y="5638800"/>
            <a:ext cx="1081088" cy="384175"/>
          </a:xfrm>
          <a:custGeom>
            <a:avLst/>
            <a:gdLst>
              <a:gd name="T0" fmla="*/ 0 w 681"/>
              <a:gd name="T1" fmla="*/ 109 h 242"/>
              <a:gd name="T2" fmla="*/ 56 w 681"/>
              <a:gd name="T3" fmla="*/ 31 h 242"/>
              <a:gd name="T4" fmla="*/ 119 w 681"/>
              <a:gd name="T5" fmla="*/ 10 h 242"/>
              <a:gd name="T6" fmla="*/ 140 w 681"/>
              <a:gd name="T7" fmla="*/ 3 h 242"/>
              <a:gd name="T8" fmla="*/ 232 w 681"/>
              <a:gd name="T9" fmla="*/ 17 h 242"/>
              <a:gd name="T10" fmla="*/ 288 w 681"/>
              <a:gd name="T11" fmla="*/ 73 h 242"/>
              <a:gd name="T12" fmla="*/ 344 w 681"/>
              <a:gd name="T13" fmla="*/ 200 h 242"/>
              <a:gd name="T14" fmla="*/ 386 w 681"/>
              <a:gd name="T15" fmla="*/ 228 h 242"/>
              <a:gd name="T16" fmla="*/ 428 w 681"/>
              <a:gd name="T17" fmla="*/ 242 h 242"/>
              <a:gd name="T18" fmla="*/ 555 w 681"/>
              <a:gd name="T19" fmla="*/ 235 h 242"/>
              <a:gd name="T20" fmla="*/ 618 w 681"/>
              <a:gd name="T21" fmla="*/ 214 h 242"/>
              <a:gd name="T22" fmla="*/ 639 w 681"/>
              <a:gd name="T23" fmla="*/ 207 h 242"/>
              <a:gd name="T24" fmla="*/ 681 w 681"/>
              <a:gd name="T25" fmla="*/ 172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1"/>
              <a:gd name="T40" fmla="*/ 0 h 242"/>
              <a:gd name="T41" fmla="*/ 681 w 681"/>
              <a:gd name="T42" fmla="*/ 242 h 24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79" name="Rectangle 26"/>
          <p:cNvSpPr>
            <a:spLocks noChangeArrowheads="1"/>
          </p:cNvSpPr>
          <p:nvPr/>
        </p:nvSpPr>
        <p:spPr bwMode="auto">
          <a:xfrm>
            <a:off x="6019800" y="3505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0" name="Rectangle 27"/>
          <p:cNvSpPr>
            <a:spLocks noChangeArrowheads="1"/>
          </p:cNvSpPr>
          <p:nvPr/>
        </p:nvSpPr>
        <p:spPr bwMode="auto">
          <a:xfrm>
            <a:off x="6019800" y="5410200"/>
            <a:ext cx="2590800" cy="990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1" name="Oval 28"/>
          <p:cNvSpPr>
            <a:spLocks noChangeArrowheads="1"/>
          </p:cNvSpPr>
          <p:nvPr/>
        </p:nvSpPr>
        <p:spPr bwMode="auto">
          <a:xfrm>
            <a:off x="63246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2" name="Oval 29"/>
          <p:cNvSpPr>
            <a:spLocks noChangeArrowheads="1"/>
          </p:cNvSpPr>
          <p:nvPr/>
        </p:nvSpPr>
        <p:spPr bwMode="auto">
          <a:xfrm>
            <a:off x="63246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3" name="Oval 30"/>
          <p:cNvSpPr>
            <a:spLocks noChangeArrowheads="1"/>
          </p:cNvSpPr>
          <p:nvPr/>
        </p:nvSpPr>
        <p:spPr bwMode="auto">
          <a:xfrm>
            <a:off x="7924800" y="3810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4" name="Oval 31"/>
          <p:cNvSpPr>
            <a:spLocks noChangeArrowheads="1"/>
          </p:cNvSpPr>
          <p:nvPr/>
        </p:nvSpPr>
        <p:spPr bwMode="auto">
          <a:xfrm>
            <a:off x="7924800" y="571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5" name="Oval 32"/>
          <p:cNvSpPr>
            <a:spLocks noChangeArrowheads="1"/>
          </p:cNvSpPr>
          <p:nvPr/>
        </p:nvSpPr>
        <p:spPr bwMode="auto">
          <a:xfrm>
            <a:off x="7772400" y="3657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6" name="Oval 33"/>
          <p:cNvSpPr>
            <a:spLocks noChangeArrowheads="1"/>
          </p:cNvSpPr>
          <p:nvPr/>
        </p:nvSpPr>
        <p:spPr bwMode="auto">
          <a:xfrm>
            <a:off x="77724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87" name="Freeform 38"/>
          <p:cNvSpPr>
            <a:spLocks/>
          </p:cNvSpPr>
          <p:nvPr/>
        </p:nvSpPr>
        <p:spPr bwMode="auto">
          <a:xfrm>
            <a:off x="6672263" y="3741738"/>
            <a:ext cx="1081087" cy="384175"/>
          </a:xfrm>
          <a:custGeom>
            <a:avLst/>
            <a:gdLst>
              <a:gd name="T0" fmla="*/ 0 w 681"/>
              <a:gd name="T1" fmla="*/ 109 h 242"/>
              <a:gd name="T2" fmla="*/ 56 w 681"/>
              <a:gd name="T3" fmla="*/ 31 h 242"/>
              <a:gd name="T4" fmla="*/ 119 w 681"/>
              <a:gd name="T5" fmla="*/ 10 h 242"/>
              <a:gd name="T6" fmla="*/ 140 w 681"/>
              <a:gd name="T7" fmla="*/ 3 h 242"/>
              <a:gd name="T8" fmla="*/ 232 w 681"/>
              <a:gd name="T9" fmla="*/ 17 h 242"/>
              <a:gd name="T10" fmla="*/ 288 w 681"/>
              <a:gd name="T11" fmla="*/ 73 h 242"/>
              <a:gd name="T12" fmla="*/ 344 w 681"/>
              <a:gd name="T13" fmla="*/ 200 h 242"/>
              <a:gd name="T14" fmla="*/ 386 w 681"/>
              <a:gd name="T15" fmla="*/ 228 h 242"/>
              <a:gd name="T16" fmla="*/ 428 w 681"/>
              <a:gd name="T17" fmla="*/ 242 h 242"/>
              <a:gd name="T18" fmla="*/ 555 w 681"/>
              <a:gd name="T19" fmla="*/ 235 h 242"/>
              <a:gd name="T20" fmla="*/ 618 w 681"/>
              <a:gd name="T21" fmla="*/ 214 h 242"/>
              <a:gd name="T22" fmla="*/ 639 w 681"/>
              <a:gd name="T23" fmla="*/ 207 h 242"/>
              <a:gd name="T24" fmla="*/ 681 w 681"/>
              <a:gd name="T25" fmla="*/ 172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1"/>
              <a:gd name="T40" fmla="*/ 0 h 242"/>
              <a:gd name="T41" fmla="*/ 681 w 681"/>
              <a:gd name="T42" fmla="*/ 242 h 24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88" name="Freeform 39"/>
          <p:cNvSpPr>
            <a:spLocks/>
          </p:cNvSpPr>
          <p:nvPr/>
        </p:nvSpPr>
        <p:spPr bwMode="auto">
          <a:xfrm>
            <a:off x="6705600" y="5638800"/>
            <a:ext cx="1081088" cy="384175"/>
          </a:xfrm>
          <a:custGeom>
            <a:avLst/>
            <a:gdLst>
              <a:gd name="T0" fmla="*/ 0 w 681"/>
              <a:gd name="T1" fmla="*/ 109 h 242"/>
              <a:gd name="T2" fmla="*/ 56 w 681"/>
              <a:gd name="T3" fmla="*/ 31 h 242"/>
              <a:gd name="T4" fmla="*/ 119 w 681"/>
              <a:gd name="T5" fmla="*/ 10 h 242"/>
              <a:gd name="T6" fmla="*/ 140 w 681"/>
              <a:gd name="T7" fmla="*/ 3 h 242"/>
              <a:gd name="T8" fmla="*/ 232 w 681"/>
              <a:gd name="T9" fmla="*/ 17 h 242"/>
              <a:gd name="T10" fmla="*/ 288 w 681"/>
              <a:gd name="T11" fmla="*/ 73 h 242"/>
              <a:gd name="T12" fmla="*/ 344 w 681"/>
              <a:gd name="T13" fmla="*/ 200 h 242"/>
              <a:gd name="T14" fmla="*/ 386 w 681"/>
              <a:gd name="T15" fmla="*/ 228 h 242"/>
              <a:gd name="T16" fmla="*/ 428 w 681"/>
              <a:gd name="T17" fmla="*/ 242 h 242"/>
              <a:gd name="T18" fmla="*/ 555 w 681"/>
              <a:gd name="T19" fmla="*/ 235 h 242"/>
              <a:gd name="T20" fmla="*/ 618 w 681"/>
              <a:gd name="T21" fmla="*/ 214 h 242"/>
              <a:gd name="T22" fmla="*/ 639 w 681"/>
              <a:gd name="T23" fmla="*/ 207 h 242"/>
              <a:gd name="T24" fmla="*/ 681 w 681"/>
              <a:gd name="T25" fmla="*/ 172 h 242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681"/>
              <a:gd name="T40" fmla="*/ 0 h 242"/>
              <a:gd name="T41" fmla="*/ 681 w 681"/>
              <a:gd name="T42" fmla="*/ 242 h 242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681" h="242">
                <a:moveTo>
                  <a:pt x="0" y="109"/>
                </a:moveTo>
                <a:cubicBezTo>
                  <a:pt x="10" y="78"/>
                  <a:pt x="24" y="45"/>
                  <a:pt x="56" y="31"/>
                </a:cubicBezTo>
                <a:cubicBezTo>
                  <a:pt x="76" y="22"/>
                  <a:pt x="98" y="17"/>
                  <a:pt x="119" y="10"/>
                </a:cubicBezTo>
                <a:cubicBezTo>
                  <a:pt x="126" y="8"/>
                  <a:pt x="140" y="3"/>
                  <a:pt x="140" y="3"/>
                </a:cubicBezTo>
                <a:cubicBezTo>
                  <a:pt x="171" y="6"/>
                  <a:pt x="206" y="0"/>
                  <a:pt x="232" y="17"/>
                </a:cubicBezTo>
                <a:cubicBezTo>
                  <a:pt x="256" y="33"/>
                  <a:pt x="264" y="57"/>
                  <a:pt x="288" y="73"/>
                </a:cubicBezTo>
                <a:cubicBezTo>
                  <a:pt x="297" y="100"/>
                  <a:pt x="322" y="181"/>
                  <a:pt x="344" y="200"/>
                </a:cubicBezTo>
                <a:cubicBezTo>
                  <a:pt x="357" y="211"/>
                  <a:pt x="370" y="223"/>
                  <a:pt x="386" y="228"/>
                </a:cubicBezTo>
                <a:cubicBezTo>
                  <a:pt x="400" y="233"/>
                  <a:pt x="428" y="242"/>
                  <a:pt x="428" y="242"/>
                </a:cubicBezTo>
                <a:cubicBezTo>
                  <a:pt x="470" y="240"/>
                  <a:pt x="513" y="240"/>
                  <a:pt x="555" y="235"/>
                </a:cubicBezTo>
                <a:cubicBezTo>
                  <a:pt x="555" y="235"/>
                  <a:pt x="607" y="218"/>
                  <a:pt x="618" y="214"/>
                </a:cubicBezTo>
                <a:cubicBezTo>
                  <a:pt x="625" y="212"/>
                  <a:pt x="639" y="207"/>
                  <a:pt x="639" y="207"/>
                </a:cubicBezTo>
                <a:cubicBezTo>
                  <a:pt x="661" y="174"/>
                  <a:pt x="659" y="194"/>
                  <a:pt x="681" y="172"/>
                </a:cubicBezTo>
              </a:path>
            </a:pathLst>
          </a:custGeom>
          <a:noFill/>
          <a:ln w="9525">
            <a:solidFill>
              <a:schemeClr val="tx1"/>
            </a:solidFill>
            <a:prstDash val="dash"/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89" name="Line 40"/>
          <p:cNvSpPr>
            <a:spLocks noChangeShapeType="1"/>
          </p:cNvSpPr>
          <p:nvPr/>
        </p:nvSpPr>
        <p:spPr bwMode="auto">
          <a:xfrm flipV="1">
            <a:off x="5334000" y="4110038"/>
            <a:ext cx="985838" cy="6905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0" name="Line 41"/>
          <p:cNvSpPr>
            <a:spLocks noChangeShapeType="1"/>
          </p:cNvSpPr>
          <p:nvPr/>
        </p:nvSpPr>
        <p:spPr bwMode="auto">
          <a:xfrm>
            <a:off x="5334000" y="5029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1" name="Oval 42"/>
          <p:cNvSpPr>
            <a:spLocks noChangeArrowheads="1"/>
          </p:cNvSpPr>
          <p:nvPr/>
        </p:nvSpPr>
        <p:spPr bwMode="auto">
          <a:xfrm>
            <a:off x="4953000" y="4724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3592" name="Line 43"/>
          <p:cNvSpPr>
            <a:spLocks noChangeShapeType="1"/>
          </p:cNvSpPr>
          <p:nvPr/>
        </p:nvSpPr>
        <p:spPr bwMode="auto">
          <a:xfrm>
            <a:off x="4572000" y="48768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en-US"/>
          </a:p>
        </p:txBody>
      </p:sp>
      <p:sp>
        <p:nvSpPr>
          <p:cNvPr id="23593" name="Rectangle 44"/>
          <p:cNvSpPr>
            <a:spLocks noChangeArrowheads="1"/>
          </p:cNvSpPr>
          <p:nvPr/>
        </p:nvSpPr>
        <p:spPr bwMode="auto">
          <a:xfrm>
            <a:off x="4419600" y="3352800"/>
            <a:ext cx="4419600" cy="32004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non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3559" name="Object 45"/>
          <p:cNvGraphicFramePr>
            <a:graphicFrameLocks noChangeAspect="1"/>
          </p:cNvGraphicFramePr>
          <p:nvPr/>
        </p:nvGraphicFramePr>
        <p:xfrm>
          <a:off x="6400800" y="2667000"/>
          <a:ext cx="2406650" cy="6111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850680" imgH="215640" progId="Equation.3">
                  <p:embed/>
                </p:oleObj>
              </mc:Choice>
              <mc:Fallback>
                <p:oleObj name="Equation" r:id="rId4" imgW="850680" imgH="215640" progId="Equation.3">
                  <p:embed/>
                  <p:pic>
                    <p:nvPicPr>
                      <p:cNvPr id="0" name="Object 4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00800" y="2667000"/>
                        <a:ext cx="2406650" cy="6111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46"/>
          <p:cNvGraphicFramePr>
            <a:graphicFrameLocks noChangeAspect="1"/>
          </p:cNvGraphicFramePr>
          <p:nvPr/>
        </p:nvGraphicFramePr>
        <p:xfrm>
          <a:off x="5410200" y="4114800"/>
          <a:ext cx="369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39680" imgH="177480" progId="Equation.3">
                  <p:embed/>
                </p:oleObj>
              </mc:Choice>
              <mc:Fallback>
                <p:oleObj name="Equation" r:id="rId12" imgW="139680" imgH="177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114800"/>
                        <a:ext cx="3698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1" name="Object 47"/>
          <p:cNvGraphicFramePr>
            <a:graphicFrameLocks noChangeAspect="1"/>
          </p:cNvGraphicFramePr>
          <p:nvPr/>
        </p:nvGraphicFramePr>
        <p:xfrm>
          <a:off x="5562600" y="4953000"/>
          <a:ext cx="369888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39680" imgH="177480" progId="Equation.3">
                  <p:embed/>
                </p:oleObj>
              </mc:Choice>
              <mc:Fallback>
                <p:oleObj name="Equation" r:id="rId14" imgW="139680" imgH="177480" progId="Equation.3">
                  <p:embed/>
                  <p:pic>
                    <p:nvPicPr>
                      <p:cNvPr id="0" name="Object 4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4953000"/>
                        <a:ext cx="369888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8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A8E7993-46AB-4BB1-B4A1-999446CE51A1}" type="slidenum">
              <a:rPr lang="en-US"/>
              <a:pPr/>
              <a:t>13</a:t>
            </a:fld>
            <a:endParaRPr lang="en-US"/>
          </a:p>
        </p:txBody>
      </p:sp>
      <p:sp>
        <p:nvSpPr>
          <p:cNvPr id="24585" name="Text Box 14"/>
          <p:cNvSpPr txBox="1">
            <a:spLocks noChangeArrowheads="1"/>
          </p:cNvSpPr>
          <p:nvPr/>
        </p:nvSpPr>
        <p:spPr bwMode="auto">
          <a:xfrm>
            <a:off x="0" y="3810000"/>
            <a:ext cx="789305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      For any regular language       there is</a:t>
            </a:r>
          </a:p>
          <a:p>
            <a:r>
              <a:rPr lang="en-US"/>
              <a:t>      a regular expression       with</a:t>
            </a:r>
          </a:p>
        </p:txBody>
      </p:sp>
      <p:sp>
        <p:nvSpPr>
          <p:cNvPr id="24586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rgbClr val="FF0000"/>
                </a:solidFill>
              </a:rPr>
              <a:t>Proof - Part 2</a:t>
            </a:r>
          </a:p>
        </p:txBody>
      </p:sp>
      <p:sp>
        <p:nvSpPr>
          <p:cNvPr id="24587" name="AutoShape 3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88" name="Text Box 4"/>
          <p:cNvSpPr txBox="1">
            <a:spLocks noChangeArrowheads="1"/>
          </p:cNvSpPr>
          <p:nvPr/>
        </p:nvSpPr>
        <p:spPr bwMode="auto">
          <a:xfrm>
            <a:off x="457200" y="1447800"/>
            <a:ext cx="399097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24589" name="AutoShape 5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0" name="AutoShape 6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1" name="AutoShape 7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4592" name="Text Box 8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24578" name="Object 9"/>
          <p:cNvGraphicFramePr>
            <a:graphicFrameLocks noChangeAspect="1"/>
          </p:cNvGraphicFramePr>
          <p:nvPr/>
        </p:nvGraphicFramePr>
        <p:xfrm>
          <a:off x="4953000" y="18288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368280" progId="Equation.3">
                  <p:embed/>
                </p:oleObj>
              </mc:Choice>
              <mc:Fallback>
                <p:oleObj name="Equation" r:id="rId2" imgW="393480" imgH="36828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8286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79" name="Object 11"/>
          <p:cNvGraphicFramePr>
            <a:graphicFrameLocks noChangeAspect="1"/>
          </p:cNvGraphicFramePr>
          <p:nvPr/>
        </p:nvGraphicFramePr>
        <p:xfrm>
          <a:off x="5638800" y="3865563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8800" y="3865563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0" name="Object 12"/>
          <p:cNvGraphicFramePr>
            <a:graphicFrameLocks noChangeAspect="1"/>
          </p:cNvGraphicFramePr>
          <p:nvPr/>
        </p:nvGraphicFramePr>
        <p:xfrm>
          <a:off x="4953000" y="4551363"/>
          <a:ext cx="252413" cy="290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291960" progId="Equation.3">
                  <p:embed/>
                </p:oleObj>
              </mc:Choice>
              <mc:Fallback>
                <p:oleObj name="Equation" r:id="rId6" imgW="253800" imgH="29196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551363"/>
                        <a:ext cx="252413" cy="2905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581" name="Object 13"/>
          <p:cNvGraphicFramePr>
            <a:graphicFrameLocks noChangeAspect="1"/>
          </p:cNvGraphicFramePr>
          <p:nvPr/>
        </p:nvGraphicFramePr>
        <p:xfrm>
          <a:off x="6629400" y="4398963"/>
          <a:ext cx="1727200" cy="5318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726920" imgH="533160" progId="Equation.3">
                  <p:embed/>
                </p:oleObj>
              </mc:Choice>
              <mc:Fallback>
                <p:oleObj name="Equation" r:id="rId8" imgW="1726920" imgH="53316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4398963"/>
                        <a:ext cx="1727200" cy="5318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593" name="Text Box 15"/>
          <p:cNvSpPr txBox="1">
            <a:spLocks noChangeArrowheads="1"/>
          </p:cNvSpPr>
          <p:nvPr/>
        </p:nvSpPr>
        <p:spPr bwMode="auto">
          <a:xfrm>
            <a:off x="381000" y="5562600"/>
            <a:ext cx="73152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We will convert an NFA that accepts </a:t>
            </a:r>
          </a:p>
          <a:p>
            <a:r>
              <a:rPr lang="en-US"/>
              <a:t>to a regular expression</a:t>
            </a:r>
          </a:p>
        </p:txBody>
      </p:sp>
      <p:graphicFrame>
        <p:nvGraphicFramePr>
          <p:cNvPr id="24582" name="Object 16"/>
          <p:cNvGraphicFramePr>
            <a:graphicFrameLocks noChangeAspect="1"/>
          </p:cNvGraphicFramePr>
          <p:nvPr/>
        </p:nvGraphicFramePr>
        <p:xfrm>
          <a:off x="7620000" y="56388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120" imgH="393480" progId="Equation.3">
                  <p:embed/>
                </p:oleObj>
              </mc:Choice>
              <mc:Fallback>
                <p:oleObj name="Equation" r:id="rId4" imgW="330120" imgH="39348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0" y="5638800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BA2CCF0-A175-47EA-B86A-790F66662DD2}" type="slidenum">
              <a:rPr lang="en-US"/>
              <a:pPr/>
              <a:t>14</a:t>
            </a:fld>
            <a:endParaRPr lang="en-US"/>
          </a:p>
        </p:txBody>
      </p:sp>
      <p:sp>
        <p:nvSpPr>
          <p:cNvPr id="256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Since       is regular, there is a</a:t>
            </a:r>
          </a:p>
          <a:p>
            <a:pPr>
              <a:buFontTx/>
              <a:buNone/>
            </a:pPr>
            <a:r>
              <a:rPr lang="en-US"/>
              <a:t>NFA       that accepts it</a:t>
            </a:r>
          </a:p>
          <a:p>
            <a:pPr>
              <a:buFontTx/>
              <a:buNone/>
            </a:pPr>
            <a:r>
              <a:rPr lang="en-US"/>
              <a:t> </a:t>
            </a:r>
          </a:p>
        </p:txBody>
      </p:sp>
      <p:graphicFrame>
        <p:nvGraphicFramePr>
          <p:cNvPr id="25602" name="Object 0"/>
          <p:cNvGraphicFramePr>
            <a:graphicFrameLocks noChangeAspect="1"/>
          </p:cNvGraphicFramePr>
          <p:nvPr/>
        </p:nvGraphicFramePr>
        <p:xfrm>
          <a:off x="1511300" y="901700"/>
          <a:ext cx="3286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30120" imgH="393480" progId="Equation.3">
                  <p:embed/>
                </p:oleObj>
              </mc:Choice>
              <mc:Fallback>
                <p:oleObj name="Equation" r:id="rId2" imgW="330120" imgH="393480" progId="Equation.3">
                  <p:embed/>
                  <p:pic>
                    <p:nvPicPr>
                      <p:cNvPr id="0" name="Object 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11300" y="901700"/>
                        <a:ext cx="3286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3" name="Object 1"/>
          <p:cNvGraphicFramePr>
            <a:graphicFrameLocks noChangeAspect="1"/>
          </p:cNvGraphicFramePr>
          <p:nvPr/>
        </p:nvGraphicFramePr>
        <p:xfrm>
          <a:off x="1270000" y="1511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45760" imgH="393480" progId="Equation.3">
                  <p:embed/>
                </p:oleObj>
              </mc:Choice>
              <mc:Fallback>
                <p:oleObj name="Equation" r:id="rId4" imgW="545760" imgH="393480" progId="Equation.3">
                  <p:embed/>
                  <p:pic>
                    <p:nvPicPr>
                      <p:cNvPr id="0" name="Object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70000" y="15113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8" name="Rectangle 6"/>
          <p:cNvSpPr>
            <a:spLocks noChangeArrowheads="1"/>
          </p:cNvSpPr>
          <p:nvPr/>
        </p:nvSpPr>
        <p:spPr bwMode="auto">
          <a:xfrm>
            <a:off x="2590800" y="3657600"/>
            <a:ext cx="2971800" cy="1219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09" name="Oval 7"/>
          <p:cNvSpPr>
            <a:spLocks noChangeArrowheads="1"/>
          </p:cNvSpPr>
          <p:nvPr/>
        </p:nvSpPr>
        <p:spPr bwMode="auto">
          <a:xfrm>
            <a:off x="28194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0" name="Oval 8"/>
          <p:cNvSpPr>
            <a:spLocks noChangeArrowheads="1"/>
          </p:cNvSpPr>
          <p:nvPr/>
        </p:nvSpPr>
        <p:spPr bwMode="auto">
          <a:xfrm>
            <a:off x="4724400" y="40386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1" name="Oval 9"/>
          <p:cNvSpPr>
            <a:spLocks noChangeArrowheads="1"/>
          </p:cNvSpPr>
          <p:nvPr/>
        </p:nvSpPr>
        <p:spPr bwMode="auto">
          <a:xfrm>
            <a:off x="4648200" y="39624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2" name="Line 10"/>
          <p:cNvSpPr>
            <a:spLocks noChangeShapeType="1"/>
          </p:cNvSpPr>
          <p:nvPr/>
        </p:nvSpPr>
        <p:spPr bwMode="auto">
          <a:xfrm>
            <a:off x="2057400" y="4267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5604" name="Object 2"/>
          <p:cNvGraphicFramePr>
            <a:graphicFrameLocks noChangeAspect="1"/>
          </p:cNvGraphicFramePr>
          <p:nvPr/>
        </p:nvGraphicFramePr>
        <p:xfrm>
          <a:off x="3200400" y="3200400"/>
          <a:ext cx="18161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5840" imgH="482400" progId="Equation.3">
                  <p:embed/>
                </p:oleObj>
              </mc:Choice>
              <mc:Fallback>
                <p:oleObj name="Equation" r:id="rId6" imgW="1815840" imgH="48240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200400"/>
                        <a:ext cx="18161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13" name="Freeform 13"/>
          <p:cNvSpPr>
            <a:spLocks/>
          </p:cNvSpPr>
          <p:nvPr/>
        </p:nvSpPr>
        <p:spPr bwMode="auto">
          <a:xfrm>
            <a:off x="3276600" y="3848100"/>
            <a:ext cx="1371600" cy="698500"/>
          </a:xfrm>
          <a:custGeom>
            <a:avLst/>
            <a:gdLst>
              <a:gd name="T0" fmla="*/ 0 w 864"/>
              <a:gd name="T1" fmla="*/ 264 h 440"/>
              <a:gd name="T2" fmla="*/ 144 w 864"/>
              <a:gd name="T3" fmla="*/ 120 h 440"/>
              <a:gd name="T4" fmla="*/ 240 w 864"/>
              <a:gd name="T5" fmla="*/ 360 h 440"/>
              <a:gd name="T6" fmla="*/ 384 w 864"/>
              <a:gd name="T7" fmla="*/ 216 h 440"/>
              <a:gd name="T8" fmla="*/ 528 w 864"/>
              <a:gd name="T9" fmla="*/ 408 h 440"/>
              <a:gd name="T10" fmla="*/ 624 w 864"/>
              <a:gd name="T11" fmla="*/ 24 h 440"/>
              <a:gd name="T12" fmla="*/ 720 w 864"/>
              <a:gd name="T13" fmla="*/ 264 h 440"/>
              <a:gd name="T14" fmla="*/ 864 w 864"/>
              <a:gd name="T15" fmla="*/ 264 h 440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w 864"/>
              <a:gd name="T25" fmla="*/ 0 h 440"/>
              <a:gd name="T26" fmla="*/ 864 w 864"/>
              <a:gd name="T27" fmla="*/ 440 h 440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T24" t="T25" r="T26" b="T27"/>
            <a:pathLst>
              <a:path w="864" h="440">
                <a:moveTo>
                  <a:pt x="0" y="264"/>
                </a:moveTo>
                <a:cubicBezTo>
                  <a:pt x="52" y="184"/>
                  <a:pt x="104" y="104"/>
                  <a:pt x="144" y="120"/>
                </a:cubicBezTo>
                <a:cubicBezTo>
                  <a:pt x="184" y="136"/>
                  <a:pt x="200" y="344"/>
                  <a:pt x="240" y="360"/>
                </a:cubicBezTo>
                <a:cubicBezTo>
                  <a:pt x="280" y="376"/>
                  <a:pt x="336" y="208"/>
                  <a:pt x="384" y="216"/>
                </a:cubicBezTo>
                <a:cubicBezTo>
                  <a:pt x="432" y="224"/>
                  <a:pt x="488" y="440"/>
                  <a:pt x="528" y="408"/>
                </a:cubicBezTo>
                <a:cubicBezTo>
                  <a:pt x="568" y="376"/>
                  <a:pt x="592" y="48"/>
                  <a:pt x="624" y="24"/>
                </a:cubicBezTo>
                <a:cubicBezTo>
                  <a:pt x="656" y="0"/>
                  <a:pt x="680" y="224"/>
                  <a:pt x="720" y="264"/>
                </a:cubicBezTo>
                <a:cubicBezTo>
                  <a:pt x="760" y="304"/>
                  <a:pt x="812" y="284"/>
                  <a:pt x="864" y="26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5614" name="Text Box 14"/>
          <p:cNvSpPr txBox="1">
            <a:spLocks noChangeArrowheads="1"/>
          </p:cNvSpPr>
          <p:nvPr/>
        </p:nvSpPr>
        <p:spPr bwMode="auto">
          <a:xfrm>
            <a:off x="1219200" y="5562600"/>
            <a:ext cx="65230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Take it with a single accept state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4538BCD-A6B0-4DEB-8AC1-A32C78C290AE}" type="slidenum">
              <a:rPr lang="en-US"/>
              <a:pPr/>
              <a:t>15</a:t>
            </a:fld>
            <a:endParaRPr lang="en-US"/>
          </a:p>
        </p:txBody>
      </p:sp>
      <p:sp>
        <p:nvSpPr>
          <p:cNvPr id="266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From       construct the equivalent</a:t>
            </a:r>
          </a:p>
          <a:p>
            <a:pPr>
              <a:buFontTx/>
              <a:buNone/>
            </a:pPr>
            <a:r>
              <a:rPr lang="en-US">
                <a:solidFill>
                  <a:srgbClr val="FF0000"/>
                </a:solidFill>
              </a:rPr>
              <a:t>Generalized Transition Graph</a:t>
            </a:r>
          </a:p>
          <a:p>
            <a:pPr>
              <a:buFontTx/>
              <a:buNone/>
            </a:pPr>
            <a:r>
              <a:rPr lang="en-US" sz="2800"/>
              <a:t>in which transition labels are regular expressions</a:t>
            </a:r>
            <a:r>
              <a:rPr lang="en-US"/>
              <a:t> </a:t>
            </a:r>
          </a:p>
        </p:txBody>
      </p:sp>
      <p:graphicFrame>
        <p:nvGraphicFramePr>
          <p:cNvPr id="26626" name="Object 4"/>
          <p:cNvGraphicFramePr>
            <a:graphicFrameLocks noChangeAspect="1"/>
          </p:cNvGraphicFramePr>
          <p:nvPr/>
        </p:nvGraphicFramePr>
        <p:xfrm>
          <a:off x="1423988" y="901700"/>
          <a:ext cx="542925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45760" imgH="393480" progId="Equation.3">
                  <p:embed/>
                </p:oleObj>
              </mc:Choice>
              <mc:Fallback>
                <p:oleObj name="Equation" r:id="rId2" imgW="545760" imgH="3934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3988" y="901700"/>
                        <a:ext cx="542925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7" name="Text Box 5"/>
          <p:cNvSpPr txBox="1">
            <a:spLocks noChangeArrowheads="1"/>
          </p:cNvSpPr>
          <p:nvPr/>
        </p:nvSpPr>
        <p:spPr bwMode="auto">
          <a:xfrm>
            <a:off x="0" y="3505200"/>
            <a:ext cx="1874838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Example:</a:t>
            </a:r>
          </a:p>
        </p:txBody>
      </p:sp>
      <p:sp>
        <p:nvSpPr>
          <p:cNvPr id="26638" name="Oval 6"/>
          <p:cNvSpPr>
            <a:spLocks noChangeArrowheads="1"/>
          </p:cNvSpPr>
          <p:nvPr/>
        </p:nvSpPr>
        <p:spPr bwMode="auto">
          <a:xfrm>
            <a:off x="9906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39" name="Oval 8"/>
          <p:cNvSpPr>
            <a:spLocks noChangeArrowheads="1"/>
          </p:cNvSpPr>
          <p:nvPr/>
        </p:nvSpPr>
        <p:spPr bwMode="auto">
          <a:xfrm>
            <a:off x="28194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0" name="Oval 9"/>
          <p:cNvSpPr>
            <a:spLocks noChangeArrowheads="1"/>
          </p:cNvSpPr>
          <p:nvPr/>
        </p:nvSpPr>
        <p:spPr bwMode="auto">
          <a:xfrm>
            <a:off x="27432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1" name="Line 10"/>
          <p:cNvSpPr>
            <a:spLocks noChangeShapeType="1"/>
          </p:cNvSpPr>
          <p:nvPr/>
        </p:nvSpPr>
        <p:spPr bwMode="auto">
          <a:xfrm>
            <a:off x="14478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2" name="Freeform 11"/>
          <p:cNvSpPr>
            <a:spLocks/>
          </p:cNvSpPr>
          <p:nvPr/>
        </p:nvSpPr>
        <p:spPr bwMode="auto">
          <a:xfrm>
            <a:off x="977900" y="5245100"/>
            <a:ext cx="482600" cy="546100"/>
          </a:xfrm>
          <a:custGeom>
            <a:avLst/>
            <a:gdLst>
              <a:gd name="T0" fmla="*/ 200 w 304"/>
              <a:gd name="T1" fmla="*/ 344 h 344"/>
              <a:gd name="T2" fmla="*/ 296 w 304"/>
              <a:gd name="T3" fmla="*/ 104 h 344"/>
              <a:gd name="T4" fmla="*/ 152 w 304"/>
              <a:gd name="T5" fmla="*/ 8 h 344"/>
              <a:gd name="T6" fmla="*/ 8 w 304"/>
              <a:gd name="T7" fmla="*/ 56 h 344"/>
              <a:gd name="T8" fmla="*/ 104 w 304"/>
              <a:gd name="T9" fmla="*/ 344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44"/>
              <a:gd name="T17" fmla="*/ 304 w 30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3" name="Freeform 12"/>
          <p:cNvSpPr>
            <a:spLocks/>
          </p:cNvSpPr>
          <p:nvPr/>
        </p:nvSpPr>
        <p:spPr bwMode="auto">
          <a:xfrm>
            <a:off x="2743200" y="5181600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7" name="Object 13"/>
          <p:cNvGraphicFramePr>
            <a:graphicFrameLocks noChangeAspect="1"/>
          </p:cNvGraphicFramePr>
          <p:nvPr/>
        </p:nvGraphicFramePr>
        <p:xfrm>
          <a:off x="10668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8" name="Object 14"/>
          <p:cNvGraphicFramePr>
            <a:graphicFrameLocks noChangeAspect="1"/>
          </p:cNvGraphicFramePr>
          <p:nvPr/>
        </p:nvGraphicFramePr>
        <p:xfrm>
          <a:off x="1733550" y="55245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647640" imgH="469800" progId="Equation.3">
                  <p:embed/>
                </p:oleObj>
              </mc:Choice>
              <mc:Fallback>
                <p:oleObj name="Equation" r:id="rId6" imgW="647640" imgH="4698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3550" y="5524500"/>
                        <a:ext cx="64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4" name="Line 15"/>
          <p:cNvSpPr>
            <a:spLocks noChangeShapeType="1"/>
          </p:cNvSpPr>
          <p:nvPr/>
        </p:nvSpPr>
        <p:spPr bwMode="auto">
          <a:xfrm>
            <a:off x="4572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5" name="Rectangle 16"/>
          <p:cNvSpPr>
            <a:spLocks noChangeArrowheads="1"/>
          </p:cNvSpPr>
          <p:nvPr/>
        </p:nvSpPr>
        <p:spPr bwMode="auto">
          <a:xfrm>
            <a:off x="6858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29" name="Object 17"/>
          <p:cNvGraphicFramePr>
            <a:graphicFrameLocks noChangeAspect="1"/>
          </p:cNvGraphicFramePr>
          <p:nvPr/>
        </p:nvGraphicFramePr>
        <p:xfrm>
          <a:off x="2971800" y="487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279360" progId="Equation.3">
                  <p:embed/>
                </p:oleObj>
              </mc:Choice>
              <mc:Fallback>
                <p:oleObj name="Equation" r:id="rId8" imgW="241200" imgH="2793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4876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0" name="Object 18"/>
          <p:cNvGraphicFramePr>
            <a:graphicFrameLocks noChangeAspect="1"/>
          </p:cNvGraphicFramePr>
          <p:nvPr/>
        </p:nvGraphicFramePr>
        <p:xfrm>
          <a:off x="1803400" y="4178300"/>
          <a:ext cx="544513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545760" imgH="393480" progId="Equation.3">
                  <p:embed/>
                </p:oleObj>
              </mc:Choice>
              <mc:Fallback>
                <p:oleObj name="Equation" r:id="rId10" imgW="545760" imgH="39348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03400" y="4178300"/>
                        <a:ext cx="544513" cy="393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46" name="Oval 19"/>
          <p:cNvSpPr>
            <a:spLocks noChangeArrowheads="1"/>
          </p:cNvSpPr>
          <p:nvPr/>
        </p:nvSpPr>
        <p:spPr bwMode="auto">
          <a:xfrm>
            <a:off x="53340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7" name="Oval 20"/>
          <p:cNvSpPr>
            <a:spLocks noChangeArrowheads="1"/>
          </p:cNvSpPr>
          <p:nvPr/>
        </p:nvSpPr>
        <p:spPr bwMode="auto">
          <a:xfrm>
            <a:off x="7162800" y="5791200"/>
            <a:ext cx="457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8" name="Oval 21"/>
          <p:cNvSpPr>
            <a:spLocks noChangeArrowheads="1"/>
          </p:cNvSpPr>
          <p:nvPr/>
        </p:nvSpPr>
        <p:spPr bwMode="auto">
          <a:xfrm>
            <a:off x="7086600" y="5715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49" name="Line 22"/>
          <p:cNvSpPr>
            <a:spLocks noChangeShapeType="1"/>
          </p:cNvSpPr>
          <p:nvPr/>
        </p:nvSpPr>
        <p:spPr bwMode="auto">
          <a:xfrm>
            <a:off x="5791200" y="60198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0" name="Freeform 23"/>
          <p:cNvSpPr>
            <a:spLocks/>
          </p:cNvSpPr>
          <p:nvPr/>
        </p:nvSpPr>
        <p:spPr bwMode="auto">
          <a:xfrm>
            <a:off x="5321300" y="5245100"/>
            <a:ext cx="482600" cy="546100"/>
          </a:xfrm>
          <a:custGeom>
            <a:avLst/>
            <a:gdLst>
              <a:gd name="T0" fmla="*/ 200 w 304"/>
              <a:gd name="T1" fmla="*/ 344 h 344"/>
              <a:gd name="T2" fmla="*/ 296 w 304"/>
              <a:gd name="T3" fmla="*/ 104 h 344"/>
              <a:gd name="T4" fmla="*/ 152 w 304"/>
              <a:gd name="T5" fmla="*/ 8 h 344"/>
              <a:gd name="T6" fmla="*/ 8 w 304"/>
              <a:gd name="T7" fmla="*/ 56 h 344"/>
              <a:gd name="T8" fmla="*/ 104 w 304"/>
              <a:gd name="T9" fmla="*/ 344 h 3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04"/>
              <a:gd name="T16" fmla="*/ 0 h 344"/>
              <a:gd name="T17" fmla="*/ 304 w 304"/>
              <a:gd name="T18" fmla="*/ 344 h 3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04" h="344">
                <a:moveTo>
                  <a:pt x="200" y="344"/>
                </a:moveTo>
                <a:cubicBezTo>
                  <a:pt x="252" y="252"/>
                  <a:pt x="304" y="160"/>
                  <a:pt x="296" y="104"/>
                </a:cubicBezTo>
                <a:cubicBezTo>
                  <a:pt x="288" y="48"/>
                  <a:pt x="200" y="16"/>
                  <a:pt x="152" y="8"/>
                </a:cubicBezTo>
                <a:cubicBezTo>
                  <a:pt x="104" y="0"/>
                  <a:pt x="16" y="0"/>
                  <a:pt x="8" y="56"/>
                </a:cubicBezTo>
                <a:cubicBezTo>
                  <a:pt x="0" y="112"/>
                  <a:pt x="52" y="228"/>
                  <a:pt x="104" y="3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1" name="Freeform 24"/>
          <p:cNvSpPr>
            <a:spLocks/>
          </p:cNvSpPr>
          <p:nvPr/>
        </p:nvSpPr>
        <p:spPr bwMode="auto">
          <a:xfrm>
            <a:off x="7086600" y="5181600"/>
            <a:ext cx="660400" cy="533400"/>
          </a:xfrm>
          <a:custGeom>
            <a:avLst/>
            <a:gdLst>
              <a:gd name="T0" fmla="*/ 304 w 416"/>
              <a:gd name="T1" fmla="*/ 336 h 336"/>
              <a:gd name="T2" fmla="*/ 400 w 416"/>
              <a:gd name="T3" fmla="*/ 96 h 336"/>
              <a:gd name="T4" fmla="*/ 208 w 416"/>
              <a:gd name="T5" fmla="*/ 0 h 336"/>
              <a:gd name="T6" fmla="*/ 16 w 416"/>
              <a:gd name="T7" fmla="*/ 96 h 336"/>
              <a:gd name="T8" fmla="*/ 112 w 416"/>
              <a:gd name="T9" fmla="*/ 336 h 336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16"/>
              <a:gd name="T16" fmla="*/ 0 h 336"/>
              <a:gd name="T17" fmla="*/ 416 w 416"/>
              <a:gd name="T18" fmla="*/ 336 h 3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16" h="336">
                <a:moveTo>
                  <a:pt x="304" y="336"/>
                </a:moveTo>
                <a:cubicBezTo>
                  <a:pt x="360" y="244"/>
                  <a:pt x="416" y="152"/>
                  <a:pt x="400" y="96"/>
                </a:cubicBezTo>
                <a:cubicBezTo>
                  <a:pt x="384" y="40"/>
                  <a:pt x="272" y="0"/>
                  <a:pt x="208" y="0"/>
                </a:cubicBezTo>
                <a:cubicBezTo>
                  <a:pt x="144" y="0"/>
                  <a:pt x="32" y="40"/>
                  <a:pt x="16" y="96"/>
                </a:cubicBezTo>
                <a:cubicBezTo>
                  <a:pt x="0" y="152"/>
                  <a:pt x="56" y="244"/>
                  <a:pt x="112" y="336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1" name="Object 25"/>
          <p:cNvGraphicFramePr>
            <a:graphicFrameLocks noChangeAspect="1"/>
          </p:cNvGraphicFramePr>
          <p:nvPr/>
        </p:nvGraphicFramePr>
        <p:xfrm>
          <a:off x="5410200" y="48768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66400" imgH="279360" progId="Equation.3">
                  <p:embed/>
                </p:oleObj>
              </mc:Choice>
              <mc:Fallback>
                <p:oleObj name="Equation" r:id="rId12" imgW="266400" imgH="279360" progId="Equation.3">
                  <p:embed/>
                  <p:pic>
                    <p:nvPicPr>
                      <p:cNvPr id="0" name="Object 2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10200" y="48768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26"/>
          <p:cNvGraphicFramePr>
            <a:graphicFrameLocks noChangeAspect="1"/>
          </p:cNvGraphicFramePr>
          <p:nvPr/>
        </p:nvGraphicFramePr>
        <p:xfrm>
          <a:off x="5943600" y="5562600"/>
          <a:ext cx="914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914400" imgH="393480" progId="Equation.3">
                  <p:embed/>
                </p:oleObj>
              </mc:Choice>
              <mc:Fallback>
                <p:oleObj name="Equation" r:id="rId13" imgW="914400" imgH="393480" progId="Equation.3">
                  <p:embed/>
                  <p:pic>
                    <p:nvPicPr>
                      <p:cNvPr id="0" name="Object 2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43600" y="5562600"/>
                        <a:ext cx="914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2" name="Rectangle 27"/>
          <p:cNvSpPr>
            <a:spLocks noChangeArrowheads="1"/>
          </p:cNvSpPr>
          <p:nvPr/>
        </p:nvSpPr>
        <p:spPr bwMode="auto">
          <a:xfrm>
            <a:off x="5029200" y="4648200"/>
            <a:ext cx="3048000" cy="1752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6633" name="Object 28"/>
          <p:cNvGraphicFramePr>
            <a:graphicFrameLocks noChangeAspect="1"/>
          </p:cNvGraphicFramePr>
          <p:nvPr/>
        </p:nvGraphicFramePr>
        <p:xfrm>
          <a:off x="7315200" y="4876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41200" imgH="279360" progId="Equation.3">
                  <p:embed/>
                </p:oleObj>
              </mc:Choice>
              <mc:Fallback>
                <p:oleObj name="Equation" r:id="rId8" imgW="241200" imgH="279360" progId="Equation.3">
                  <p:embed/>
                  <p:pic>
                    <p:nvPicPr>
                      <p:cNvPr id="0" name="Object 2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15200" y="4876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53" name="Line 30"/>
          <p:cNvSpPr>
            <a:spLocks noChangeShapeType="1"/>
          </p:cNvSpPr>
          <p:nvPr/>
        </p:nvSpPr>
        <p:spPr bwMode="auto">
          <a:xfrm>
            <a:off x="4800600" y="6019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4" name="AutoShape 31"/>
          <p:cNvSpPr>
            <a:spLocks noChangeArrowheads="1"/>
          </p:cNvSpPr>
          <p:nvPr/>
        </p:nvSpPr>
        <p:spPr bwMode="auto">
          <a:xfrm>
            <a:off x="3886200" y="52578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6655" name="Text Box 33"/>
          <p:cNvSpPr txBox="1">
            <a:spLocks noChangeArrowheads="1"/>
          </p:cNvSpPr>
          <p:nvPr/>
        </p:nvSpPr>
        <p:spPr bwMode="auto">
          <a:xfrm>
            <a:off x="4953000" y="3810000"/>
            <a:ext cx="35687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>
                <a:solidFill>
                  <a:schemeClr val="tx1"/>
                </a:solidFill>
              </a:rPr>
              <a:t>Corresponding</a:t>
            </a:r>
          </a:p>
          <a:p>
            <a:r>
              <a:rPr lang="en-US" sz="2000">
                <a:solidFill>
                  <a:schemeClr val="tx1"/>
                </a:solidFill>
              </a:rPr>
              <a:t>Generalized transition graph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BF9EA8E-6D26-433B-8FC2-71F48C631D13}" type="slidenum">
              <a:rPr lang="en-US"/>
              <a:pPr/>
              <a:t>16</a:t>
            </a:fld>
            <a:endParaRPr lang="en-US"/>
          </a:p>
        </p:txBody>
      </p:sp>
      <p:sp>
        <p:nvSpPr>
          <p:cNvPr id="2766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Another Example:</a:t>
            </a:r>
          </a:p>
        </p:txBody>
      </p:sp>
      <p:sp>
        <p:nvSpPr>
          <p:cNvPr id="27669" name="Oval 20"/>
          <p:cNvSpPr>
            <a:spLocks noChangeArrowheads="1"/>
          </p:cNvSpPr>
          <p:nvPr/>
        </p:nvSpPr>
        <p:spPr bwMode="auto">
          <a:xfrm>
            <a:off x="38862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0" name="Oval 21"/>
          <p:cNvSpPr>
            <a:spLocks noChangeArrowheads="1"/>
          </p:cNvSpPr>
          <p:nvPr/>
        </p:nvSpPr>
        <p:spPr bwMode="auto">
          <a:xfrm>
            <a:off x="7543800" y="5105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1" name="Oval 22"/>
          <p:cNvSpPr>
            <a:spLocks noChangeArrowheads="1"/>
          </p:cNvSpPr>
          <p:nvPr/>
        </p:nvSpPr>
        <p:spPr bwMode="auto">
          <a:xfrm>
            <a:off x="5715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3124200" y="54864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3" name="Line 25"/>
          <p:cNvSpPr>
            <a:spLocks noChangeShapeType="1"/>
          </p:cNvSpPr>
          <p:nvPr/>
        </p:nvSpPr>
        <p:spPr bwMode="auto">
          <a:xfrm>
            <a:off x="6248400" y="54864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4" name="Freeform 26"/>
          <p:cNvSpPr>
            <a:spLocks/>
          </p:cNvSpPr>
          <p:nvPr/>
        </p:nvSpPr>
        <p:spPr bwMode="auto">
          <a:xfrm>
            <a:off x="4343400" y="5638800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5" name="Freeform 27"/>
          <p:cNvSpPr>
            <a:spLocks/>
          </p:cNvSpPr>
          <p:nvPr/>
        </p:nvSpPr>
        <p:spPr bwMode="auto">
          <a:xfrm>
            <a:off x="4419600" y="5105400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76" name="Freeform 28"/>
          <p:cNvSpPr>
            <a:spLocks/>
          </p:cNvSpPr>
          <p:nvPr/>
        </p:nvSpPr>
        <p:spPr bwMode="auto">
          <a:xfrm>
            <a:off x="5638800" y="45720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0" name="Object 0"/>
          <p:cNvGraphicFramePr>
            <a:graphicFrameLocks noChangeAspect="1"/>
          </p:cNvGraphicFramePr>
          <p:nvPr/>
        </p:nvGraphicFramePr>
        <p:xfrm>
          <a:off x="6419850" y="5067300"/>
          <a:ext cx="914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393480" progId="Equation.3">
                  <p:embed/>
                </p:oleObj>
              </mc:Choice>
              <mc:Fallback>
                <p:oleObj name="Equation" r:id="rId2" imgW="914400" imgH="39348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19850" y="5067300"/>
                        <a:ext cx="914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1" name="Object 1"/>
          <p:cNvGraphicFramePr>
            <a:graphicFrameLocks noChangeAspect="1"/>
          </p:cNvGraphicFramePr>
          <p:nvPr/>
        </p:nvGraphicFramePr>
        <p:xfrm>
          <a:off x="4953000" y="48006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48006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2"/>
          <p:cNvGraphicFramePr>
            <a:graphicFrameLocks noChangeAspect="1"/>
          </p:cNvGraphicFramePr>
          <p:nvPr/>
        </p:nvGraphicFramePr>
        <p:xfrm>
          <a:off x="5867400" y="4191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93480" progId="Equation.3">
                  <p:embed/>
                </p:oleObj>
              </mc:Choice>
              <mc:Fallback>
                <p:oleObj name="Equation" r:id="rId6" imgW="253800" imgH="39348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191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7" name="AutoShape 34"/>
          <p:cNvSpPr>
            <a:spLocks noChangeArrowheads="1"/>
          </p:cNvSpPr>
          <p:nvPr/>
        </p:nvSpPr>
        <p:spPr bwMode="auto">
          <a:xfrm>
            <a:off x="6400800" y="29718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3" name="Object 3"/>
          <p:cNvGraphicFramePr>
            <a:graphicFrameLocks noChangeAspect="1"/>
          </p:cNvGraphicFramePr>
          <p:nvPr/>
        </p:nvGraphicFramePr>
        <p:xfrm>
          <a:off x="4978400" y="59690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59690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8" name="Oval 36"/>
          <p:cNvSpPr>
            <a:spLocks noChangeArrowheads="1"/>
          </p:cNvSpPr>
          <p:nvPr/>
        </p:nvSpPr>
        <p:spPr bwMode="auto">
          <a:xfrm>
            <a:off x="7620000" y="51816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4" name="Object 4"/>
          <p:cNvGraphicFramePr>
            <a:graphicFrameLocks noChangeAspect="1"/>
          </p:cNvGraphicFramePr>
          <p:nvPr/>
        </p:nvGraphicFramePr>
        <p:xfrm>
          <a:off x="3962400" y="51054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533160" progId="Equation.3">
                  <p:embed/>
                </p:oleObj>
              </mc:Choice>
              <mc:Fallback>
                <p:oleObj name="Equation" r:id="rId10" imgW="431640" imgH="5331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1054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5"/>
          <p:cNvGraphicFramePr>
            <a:graphicFrameLocks noChangeAspect="1"/>
          </p:cNvGraphicFramePr>
          <p:nvPr/>
        </p:nvGraphicFramePr>
        <p:xfrm>
          <a:off x="5791200" y="51054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520560" progId="Equation.3">
                  <p:embed/>
                </p:oleObj>
              </mc:Choice>
              <mc:Fallback>
                <p:oleObj name="Equation" r:id="rId12" imgW="368280" imgH="52056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5105400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6"/>
          <p:cNvGraphicFramePr>
            <a:graphicFrameLocks noChangeAspect="1"/>
          </p:cNvGraphicFramePr>
          <p:nvPr/>
        </p:nvGraphicFramePr>
        <p:xfrm>
          <a:off x="7696200" y="51054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1054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79" name="Oval 40"/>
          <p:cNvSpPr>
            <a:spLocks noChangeArrowheads="1"/>
          </p:cNvSpPr>
          <p:nvPr/>
        </p:nvSpPr>
        <p:spPr bwMode="auto">
          <a:xfrm>
            <a:off x="38862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0" name="Oval 41"/>
          <p:cNvSpPr>
            <a:spLocks noChangeArrowheads="1"/>
          </p:cNvSpPr>
          <p:nvPr/>
        </p:nvSpPr>
        <p:spPr bwMode="auto">
          <a:xfrm>
            <a:off x="7543800" y="16002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1" name="Oval 42"/>
          <p:cNvSpPr>
            <a:spLocks noChangeArrowheads="1"/>
          </p:cNvSpPr>
          <p:nvPr/>
        </p:nvSpPr>
        <p:spPr bwMode="auto">
          <a:xfrm>
            <a:off x="57150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2" name="Line 43"/>
          <p:cNvSpPr>
            <a:spLocks noChangeShapeType="1"/>
          </p:cNvSpPr>
          <p:nvPr/>
        </p:nvSpPr>
        <p:spPr bwMode="auto">
          <a:xfrm>
            <a:off x="3124200" y="19812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3" name="Line 44"/>
          <p:cNvSpPr>
            <a:spLocks noChangeShapeType="1"/>
          </p:cNvSpPr>
          <p:nvPr/>
        </p:nvSpPr>
        <p:spPr bwMode="auto">
          <a:xfrm>
            <a:off x="6248400" y="19812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4" name="Freeform 45"/>
          <p:cNvSpPr>
            <a:spLocks/>
          </p:cNvSpPr>
          <p:nvPr/>
        </p:nvSpPr>
        <p:spPr bwMode="auto">
          <a:xfrm>
            <a:off x="4343400" y="2133600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5" name="Freeform 46"/>
          <p:cNvSpPr>
            <a:spLocks/>
          </p:cNvSpPr>
          <p:nvPr/>
        </p:nvSpPr>
        <p:spPr bwMode="auto">
          <a:xfrm>
            <a:off x="4419600" y="1600200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86" name="Freeform 47"/>
          <p:cNvSpPr>
            <a:spLocks/>
          </p:cNvSpPr>
          <p:nvPr/>
        </p:nvSpPr>
        <p:spPr bwMode="auto">
          <a:xfrm>
            <a:off x="5638800" y="10668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57" name="Object 7"/>
          <p:cNvGraphicFramePr>
            <a:graphicFrameLocks noChangeAspect="1"/>
          </p:cNvGraphicFramePr>
          <p:nvPr/>
        </p:nvGraphicFramePr>
        <p:xfrm>
          <a:off x="6553200" y="1524000"/>
          <a:ext cx="6477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647640" imgH="469800" progId="Equation.3">
                  <p:embed/>
                </p:oleObj>
              </mc:Choice>
              <mc:Fallback>
                <p:oleObj name="Equation" r:id="rId16" imgW="647640" imgH="46980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53200" y="1524000"/>
                        <a:ext cx="647700" cy="469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8" name="Object 8"/>
          <p:cNvGraphicFramePr>
            <a:graphicFrameLocks noChangeAspect="1"/>
          </p:cNvGraphicFramePr>
          <p:nvPr/>
        </p:nvGraphicFramePr>
        <p:xfrm>
          <a:off x="4953000" y="1295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66400" imgH="279360" progId="Equation.3">
                  <p:embed/>
                </p:oleObj>
              </mc:Choice>
              <mc:Fallback>
                <p:oleObj name="Equation" r:id="rId18" imgW="266400" imgH="27936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295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9" name="Object 9"/>
          <p:cNvGraphicFramePr>
            <a:graphicFrameLocks noChangeAspect="1"/>
          </p:cNvGraphicFramePr>
          <p:nvPr/>
        </p:nvGraphicFramePr>
        <p:xfrm>
          <a:off x="5867400" y="685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685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0" name="Object 10"/>
          <p:cNvGraphicFramePr>
            <a:graphicFrameLocks noChangeAspect="1"/>
          </p:cNvGraphicFramePr>
          <p:nvPr/>
        </p:nvGraphicFramePr>
        <p:xfrm>
          <a:off x="4978400" y="24638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53800" imgH="393480" progId="Equation.3">
                  <p:embed/>
                </p:oleObj>
              </mc:Choice>
              <mc:Fallback>
                <p:oleObj name="Equation" r:id="rId20" imgW="253800" imgH="39348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78400" y="24638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7" name="Oval 52"/>
          <p:cNvSpPr>
            <a:spLocks noChangeArrowheads="1"/>
          </p:cNvSpPr>
          <p:nvPr/>
        </p:nvSpPr>
        <p:spPr bwMode="auto">
          <a:xfrm>
            <a:off x="7620000" y="16764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61" name="Object 11"/>
          <p:cNvGraphicFramePr>
            <a:graphicFrameLocks noChangeAspect="1"/>
          </p:cNvGraphicFramePr>
          <p:nvPr/>
        </p:nvGraphicFramePr>
        <p:xfrm>
          <a:off x="3962400" y="16002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431640" imgH="533160" progId="Equation.3">
                  <p:embed/>
                </p:oleObj>
              </mc:Choice>
              <mc:Fallback>
                <p:oleObj name="Equation" r:id="rId21" imgW="431640" imgH="53316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16002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2" name="Object 12"/>
          <p:cNvGraphicFramePr>
            <a:graphicFrameLocks noChangeAspect="1"/>
          </p:cNvGraphicFramePr>
          <p:nvPr/>
        </p:nvGraphicFramePr>
        <p:xfrm>
          <a:off x="5791200" y="16002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368280" imgH="520560" progId="Equation.3">
                  <p:embed/>
                </p:oleObj>
              </mc:Choice>
              <mc:Fallback>
                <p:oleObj name="Equation" r:id="rId22" imgW="368280" imgH="52056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1600200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63" name="Object 13"/>
          <p:cNvGraphicFramePr>
            <a:graphicFrameLocks noChangeAspect="1"/>
          </p:cNvGraphicFramePr>
          <p:nvPr/>
        </p:nvGraphicFramePr>
        <p:xfrm>
          <a:off x="7696200" y="16002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444240" imgH="520560" progId="Equation.3">
                  <p:embed/>
                </p:oleObj>
              </mc:Choice>
              <mc:Fallback>
                <p:oleObj name="Equation" r:id="rId23" imgW="444240" imgH="5205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16002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8" name="Freeform 56"/>
          <p:cNvSpPr>
            <a:spLocks/>
          </p:cNvSpPr>
          <p:nvPr/>
        </p:nvSpPr>
        <p:spPr bwMode="auto">
          <a:xfrm>
            <a:off x="7620000" y="9906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64" name="Object 14"/>
          <p:cNvGraphicFramePr>
            <a:graphicFrameLocks noChangeAspect="1"/>
          </p:cNvGraphicFramePr>
          <p:nvPr/>
        </p:nvGraphicFramePr>
        <p:xfrm>
          <a:off x="7842250" y="6302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42250" y="6302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89" name="Freeform 58"/>
          <p:cNvSpPr>
            <a:spLocks/>
          </p:cNvSpPr>
          <p:nvPr/>
        </p:nvSpPr>
        <p:spPr bwMode="auto">
          <a:xfrm>
            <a:off x="7543800" y="44958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7665" name="Object 15"/>
          <p:cNvGraphicFramePr>
            <a:graphicFrameLocks noChangeAspect="1"/>
          </p:cNvGraphicFramePr>
          <p:nvPr/>
        </p:nvGraphicFramePr>
        <p:xfrm>
          <a:off x="7766050" y="41354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53800" imgH="393480" progId="Equation.3">
                  <p:embed/>
                </p:oleObj>
              </mc:Choice>
              <mc:Fallback>
                <p:oleObj name="Equation" r:id="rId24" imgW="253800" imgH="39348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41354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90" name="Text Box 60"/>
          <p:cNvSpPr txBox="1">
            <a:spLocks noChangeArrowheads="1"/>
          </p:cNvSpPr>
          <p:nvPr/>
        </p:nvSpPr>
        <p:spPr bwMode="auto">
          <a:xfrm>
            <a:off x="304800" y="4086225"/>
            <a:ext cx="30480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Transition labels </a:t>
            </a:r>
          </a:p>
          <a:p>
            <a:r>
              <a:rPr lang="en-US" sz="2800"/>
              <a:t>are regular </a:t>
            </a:r>
          </a:p>
          <a:p>
            <a:r>
              <a:rPr lang="en-US" sz="2800"/>
              <a:t>expressions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8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8B0CAC9-761E-43D2-8386-C5FD492D1CF5}" type="slidenum">
              <a:rPr lang="en-US"/>
              <a:pPr/>
              <a:t>17</a:t>
            </a:fld>
            <a:endParaRPr lang="en-US"/>
          </a:p>
        </p:txBody>
      </p:sp>
      <p:sp>
        <p:nvSpPr>
          <p:cNvPr id="2868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Reducing the states:</a:t>
            </a:r>
          </a:p>
        </p:txBody>
      </p:sp>
      <p:sp>
        <p:nvSpPr>
          <p:cNvPr id="28690" name="AutoShape 29"/>
          <p:cNvSpPr>
            <a:spLocks noChangeArrowheads="1"/>
          </p:cNvSpPr>
          <p:nvPr/>
        </p:nvSpPr>
        <p:spPr bwMode="auto">
          <a:xfrm>
            <a:off x="6400800" y="30480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1" name="Oval 32"/>
          <p:cNvSpPr>
            <a:spLocks noChangeArrowheads="1"/>
          </p:cNvSpPr>
          <p:nvPr/>
        </p:nvSpPr>
        <p:spPr bwMode="auto">
          <a:xfrm>
            <a:off x="39433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2" name="Oval 33"/>
          <p:cNvSpPr>
            <a:spLocks noChangeArrowheads="1"/>
          </p:cNvSpPr>
          <p:nvPr/>
        </p:nvSpPr>
        <p:spPr bwMode="auto">
          <a:xfrm>
            <a:off x="7600950" y="16383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3" name="Oval 34"/>
          <p:cNvSpPr>
            <a:spLocks noChangeArrowheads="1"/>
          </p:cNvSpPr>
          <p:nvPr/>
        </p:nvSpPr>
        <p:spPr bwMode="auto">
          <a:xfrm>
            <a:off x="57721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4" name="Line 35"/>
          <p:cNvSpPr>
            <a:spLocks noChangeShapeType="1"/>
          </p:cNvSpPr>
          <p:nvPr/>
        </p:nvSpPr>
        <p:spPr bwMode="auto">
          <a:xfrm>
            <a:off x="3181350" y="20193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5" name="Line 36"/>
          <p:cNvSpPr>
            <a:spLocks noChangeShapeType="1"/>
          </p:cNvSpPr>
          <p:nvPr/>
        </p:nvSpPr>
        <p:spPr bwMode="auto">
          <a:xfrm>
            <a:off x="6305550" y="2019300"/>
            <a:ext cx="1295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6" name="Freeform 37"/>
          <p:cNvSpPr>
            <a:spLocks/>
          </p:cNvSpPr>
          <p:nvPr/>
        </p:nvSpPr>
        <p:spPr bwMode="auto">
          <a:xfrm>
            <a:off x="4400550" y="2171700"/>
            <a:ext cx="1447800" cy="317500"/>
          </a:xfrm>
          <a:custGeom>
            <a:avLst/>
            <a:gdLst>
              <a:gd name="T0" fmla="*/ 0 w 912"/>
              <a:gd name="T1" fmla="*/ 0 h 248"/>
              <a:gd name="T2" fmla="*/ 432 w 912"/>
              <a:gd name="T3" fmla="*/ 240 h 248"/>
              <a:gd name="T4" fmla="*/ 912 w 912"/>
              <a:gd name="T5" fmla="*/ 48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0" y="0"/>
                </a:moveTo>
                <a:cubicBezTo>
                  <a:pt x="140" y="116"/>
                  <a:pt x="280" y="232"/>
                  <a:pt x="432" y="240"/>
                </a:cubicBezTo>
                <a:cubicBezTo>
                  <a:pt x="584" y="248"/>
                  <a:pt x="748" y="148"/>
                  <a:pt x="912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7" name="Freeform 38"/>
          <p:cNvSpPr>
            <a:spLocks/>
          </p:cNvSpPr>
          <p:nvPr/>
        </p:nvSpPr>
        <p:spPr bwMode="auto">
          <a:xfrm>
            <a:off x="4476750" y="1638300"/>
            <a:ext cx="1295400" cy="304800"/>
          </a:xfrm>
          <a:custGeom>
            <a:avLst/>
            <a:gdLst>
              <a:gd name="T0" fmla="*/ 912 w 912"/>
              <a:gd name="T1" fmla="*/ 248 h 248"/>
              <a:gd name="T2" fmla="*/ 528 w 912"/>
              <a:gd name="T3" fmla="*/ 8 h 248"/>
              <a:gd name="T4" fmla="*/ 0 w 912"/>
              <a:gd name="T5" fmla="*/ 200 h 248"/>
              <a:gd name="T6" fmla="*/ 0 60000 65536"/>
              <a:gd name="T7" fmla="*/ 0 60000 65536"/>
              <a:gd name="T8" fmla="*/ 0 60000 65536"/>
              <a:gd name="T9" fmla="*/ 0 w 912"/>
              <a:gd name="T10" fmla="*/ 0 h 248"/>
              <a:gd name="T11" fmla="*/ 912 w 912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12" h="248">
                <a:moveTo>
                  <a:pt x="912" y="248"/>
                </a:moveTo>
                <a:cubicBezTo>
                  <a:pt x="796" y="132"/>
                  <a:pt x="680" y="16"/>
                  <a:pt x="528" y="8"/>
                </a:cubicBezTo>
                <a:cubicBezTo>
                  <a:pt x="376" y="0"/>
                  <a:pt x="188" y="100"/>
                  <a:pt x="0" y="20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698" name="Freeform 39"/>
          <p:cNvSpPr>
            <a:spLocks/>
          </p:cNvSpPr>
          <p:nvPr/>
        </p:nvSpPr>
        <p:spPr bwMode="auto">
          <a:xfrm>
            <a:off x="5695950" y="11049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4" name="Object 0"/>
          <p:cNvGraphicFramePr>
            <a:graphicFrameLocks noChangeAspect="1"/>
          </p:cNvGraphicFramePr>
          <p:nvPr/>
        </p:nvGraphicFramePr>
        <p:xfrm>
          <a:off x="6477000" y="1600200"/>
          <a:ext cx="914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14400" imgH="393480" progId="Equation.3">
                  <p:embed/>
                </p:oleObj>
              </mc:Choice>
              <mc:Fallback>
                <p:oleObj name="Equation" r:id="rId2" imgW="914400" imgH="393480" progId="Equation.3">
                  <p:embed/>
                  <p:pic>
                    <p:nvPicPr>
                      <p:cNvPr id="0" name="Object 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1600200"/>
                        <a:ext cx="914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5" name="Object 1"/>
          <p:cNvGraphicFramePr>
            <a:graphicFrameLocks noChangeAspect="1"/>
          </p:cNvGraphicFramePr>
          <p:nvPr/>
        </p:nvGraphicFramePr>
        <p:xfrm>
          <a:off x="5010150" y="13335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279360" progId="Equation.3">
                  <p:embed/>
                </p:oleObj>
              </mc:Choice>
              <mc:Fallback>
                <p:oleObj name="Equation" r:id="rId4" imgW="266400" imgH="279360" progId="Equation.3">
                  <p:embed/>
                  <p:pic>
                    <p:nvPicPr>
                      <p:cNvPr id="0" name="Object 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0150" y="13335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6" name="Object 2"/>
          <p:cNvGraphicFramePr>
            <a:graphicFrameLocks noChangeAspect="1"/>
          </p:cNvGraphicFramePr>
          <p:nvPr/>
        </p:nvGraphicFramePr>
        <p:xfrm>
          <a:off x="5924550" y="7239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93480" progId="Equation.3">
                  <p:embed/>
                </p:oleObj>
              </mc:Choice>
              <mc:Fallback>
                <p:oleObj name="Equation" r:id="rId6" imgW="253800" imgH="393480" progId="Equation.3">
                  <p:embed/>
                  <p:pic>
                    <p:nvPicPr>
                      <p:cNvPr id="0" name="Object 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24550" y="7239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5035550" y="25019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393480" progId="Equation.3">
                  <p:embed/>
                </p:oleObj>
              </mc:Choice>
              <mc:Fallback>
                <p:oleObj name="Equation" r:id="rId8" imgW="253800" imgH="393480" progId="Equation.3">
                  <p:embed/>
                  <p:pic>
                    <p:nvPicPr>
                      <p:cNvPr id="0" name="Object 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35550" y="25019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99" name="Oval 44"/>
          <p:cNvSpPr>
            <a:spLocks noChangeArrowheads="1"/>
          </p:cNvSpPr>
          <p:nvPr/>
        </p:nvSpPr>
        <p:spPr bwMode="auto">
          <a:xfrm>
            <a:off x="7677150" y="17145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4019550" y="16383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431640" imgH="533160" progId="Equation.3">
                  <p:embed/>
                </p:oleObj>
              </mc:Choice>
              <mc:Fallback>
                <p:oleObj name="Equation" r:id="rId10" imgW="431640" imgH="533160" progId="Equation.3">
                  <p:embed/>
                  <p:pic>
                    <p:nvPicPr>
                      <p:cNvPr id="0" name="Object 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9550" y="16383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9" name="Object 5"/>
          <p:cNvGraphicFramePr>
            <a:graphicFrameLocks noChangeAspect="1"/>
          </p:cNvGraphicFramePr>
          <p:nvPr/>
        </p:nvGraphicFramePr>
        <p:xfrm>
          <a:off x="5848350" y="1638300"/>
          <a:ext cx="3683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68280" imgH="520560" progId="Equation.3">
                  <p:embed/>
                </p:oleObj>
              </mc:Choice>
              <mc:Fallback>
                <p:oleObj name="Equation" r:id="rId12" imgW="368280" imgH="520560" progId="Equation.3">
                  <p:embed/>
                  <p:pic>
                    <p:nvPicPr>
                      <p:cNvPr id="0" name="Object 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48350" y="1638300"/>
                        <a:ext cx="3683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0" name="Object 6"/>
          <p:cNvGraphicFramePr>
            <a:graphicFrameLocks noChangeAspect="1"/>
          </p:cNvGraphicFramePr>
          <p:nvPr/>
        </p:nvGraphicFramePr>
        <p:xfrm>
          <a:off x="7753350" y="16383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44240" imgH="520560" progId="Equation.3">
                  <p:embed/>
                </p:oleObj>
              </mc:Choice>
              <mc:Fallback>
                <p:oleObj name="Equation" r:id="rId14" imgW="444240" imgH="520560" progId="Equation.3">
                  <p:embed/>
                  <p:pic>
                    <p:nvPicPr>
                      <p:cNvPr id="0" name="Object 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53350" y="16383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0" name="Freeform 48"/>
          <p:cNvSpPr>
            <a:spLocks/>
          </p:cNvSpPr>
          <p:nvPr/>
        </p:nvSpPr>
        <p:spPr bwMode="auto">
          <a:xfrm>
            <a:off x="7600950" y="10287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1" name="Object 7"/>
          <p:cNvGraphicFramePr>
            <a:graphicFrameLocks noChangeAspect="1"/>
          </p:cNvGraphicFramePr>
          <p:nvPr/>
        </p:nvGraphicFramePr>
        <p:xfrm>
          <a:off x="7823200" y="6683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53800" imgH="393480" progId="Equation.3">
                  <p:embed/>
                </p:oleObj>
              </mc:Choice>
              <mc:Fallback>
                <p:oleObj name="Equation" r:id="rId16" imgW="253800" imgH="39348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6683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1" name="Oval 50"/>
          <p:cNvSpPr>
            <a:spLocks noChangeArrowheads="1"/>
          </p:cNvSpPr>
          <p:nvPr/>
        </p:nvSpPr>
        <p:spPr bwMode="auto">
          <a:xfrm>
            <a:off x="38862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2" name="Oval 51"/>
          <p:cNvSpPr>
            <a:spLocks noChangeArrowheads="1"/>
          </p:cNvSpPr>
          <p:nvPr/>
        </p:nvSpPr>
        <p:spPr bwMode="auto">
          <a:xfrm>
            <a:off x="7543800" y="5562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3" name="Line 53"/>
          <p:cNvSpPr>
            <a:spLocks noChangeShapeType="1"/>
          </p:cNvSpPr>
          <p:nvPr/>
        </p:nvSpPr>
        <p:spPr bwMode="auto">
          <a:xfrm>
            <a:off x="3124200" y="59436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4" name="Oval 62"/>
          <p:cNvSpPr>
            <a:spLocks noChangeArrowheads="1"/>
          </p:cNvSpPr>
          <p:nvPr/>
        </p:nvSpPr>
        <p:spPr bwMode="auto">
          <a:xfrm>
            <a:off x="7620000" y="56388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2" name="Object 8"/>
          <p:cNvGraphicFramePr>
            <a:graphicFrameLocks noChangeAspect="1"/>
          </p:cNvGraphicFramePr>
          <p:nvPr/>
        </p:nvGraphicFramePr>
        <p:xfrm>
          <a:off x="3962400" y="55626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431640" imgH="533160" progId="Equation.3">
                  <p:embed/>
                </p:oleObj>
              </mc:Choice>
              <mc:Fallback>
                <p:oleObj name="Equation" r:id="rId17" imgW="431640" imgH="53316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2400" y="55626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3" name="Object 9"/>
          <p:cNvGraphicFramePr>
            <a:graphicFrameLocks noChangeAspect="1"/>
          </p:cNvGraphicFramePr>
          <p:nvPr/>
        </p:nvGraphicFramePr>
        <p:xfrm>
          <a:off x="7696200" y="55626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444240" imgH="520560" progId="Equation.3">
                  <p:embed/>
                </p:oleObj>
              </mc:Choice>
              <mc:Fallback>
                <p:oleObj name="Equation" r:id="rId18" imgW="444240" imgH="52056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5626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5" name="Freeform 66"/>
          <p:cNvSpPr>
            <a:spLocks/>
          </p:cNvSpPr>
          <p:nvPr/>
        </p:nvSpPr>
        <p:spPr bwMode="auto">
          <a:xfrm>
            <a:off x="7543800" y="49530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4" name="Object 10"/>
          <p:cNvGraphicFramePr>
            <a:graphicFrameLocks noChangeAspect="1"/>
          </p:cNvGraphicFramePr>
          <p:nvPr/>
        </p:nvGraphicFramePr>
        <p:xfrm>
          <a:off x="7766050" y="45926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9" imgW="253800" imgH="393480" progId="Equation.3">
                  <p:embed/>
                </p:oleObj>
              </mc:Choice>
              <mc:Fallback>
                <p:oleObj name="Equation" r:id="rId19" imgW="253800" imgH="393480" progId="Equation.3">
                  <p:embed/>
                  <p:pic>
                    <p:nvPicPr>
                      <p:cNvPr id="0" name="Object 1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766050" y="45926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6" name="Freeform 70"/>
          <p:cNvSpPr>
            <a:spLocks/>
          </p:cNvSpPr>
          <p:nvPr/>
        </p:nvSpPr>
        <p:spPr bwMode="auto">
          <a:xfrm>
            <a:off x="3810000" y="50292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8685" name="Object 11"/>
          <p:cNvGraphicFramePr>
            <a:graphicFrameLocks noChangeAspect="1"/>
          </p:cNvGraphicFramePr>
          <p:nvPr/>
        </p:nvGraphicFramePr>
        <p:xfrm>
          <a:off x="3644900" y="4495800"/>
          <a:ext cx="1054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1054080" imgH="393480" progId="Equation.3">
                  <p:embed/>
                </p:oleObj>
              </mc:Choice>
              <mc:Fallback>
                <p:oleObj name="Equation" r:id="rId20" imgW="1054080" imgH="39348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44900" y="4495800"/>
                        <a:ext cx="1054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86" name="Object 12"/>
          <p:cNvGraphicFramePr>
            <a:graphicFrameLocks noChangeAspect="1"/>
          </p:cNvGraphicFramePr>
          <p:nvPr/>
        </p:nvGraphicFramePr>
        <p:xfrm>
          <a:off x="4965700" y="5410200"/>
          <a:ext cx="2006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2006280" imgH="482400" progId="Equation.3">
                  <p:embed/>
                </p:oleObj>
              </mc:Choice>
              <mc:Fallback>
                <p:oleObj name="Equation" r:id="rId22" imgW="2006280" imgH="482400" progId="Equation.3">
                  <p:embed/>
                  <p:pic>
                    <p:nvPicPr>
                      <p:cNvPr id="0" name="Object 1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700" y="5410200"/>
                        <a:ext cx="20066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707" name="Line 75"/>
          <p:cNvSpPr>
            <a:spLocks noChangeShapeType="1"/>
          </p:cNvSpPr>
          <p:nvPr/>
        </p:nvSpPr>
        <p:spPr bwMode="auto">
          <a:xfrm>
            <a:off x="4419600" y="59436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8708" name="Text Box 77"/>
          <p:cNvSpPr txBox="1">
            <a:spLocks noChangeArrowheads="1"/>
          </p:cNvSpPr>
          <p:nvPr/>
        </p:nvSpPr>
        <p:spPr bwMode="auto">
          <a:xfrm>
            <a:off x="304800" y="4086225"/>
            <a:ext cx="3048000" cy="154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800"/>
              <a:t>Transition labels </a:t>
            </a:r>
          </a:p>
          <a:p>
            <a:r>
              <a:rPr lang="en-US" sz="2800"/>
              <a:t>are regular </a:t>
            </a:r>
          </a:p>
          <a:p>
            <a:r>
              <a:rPr lang="en-US" sz="2800"/>
              <a:t>expressions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0CEA4B-9BA0-4B5B-9B67-9589CC648BE2}" type="slidenum">
              <a:rPr lang="en-US"/>
              <a:pPr/>
              <a:t>18</a:t>
            </a:fld>
            <a:endParaRPr lang="en-US"/>
          </a:p>
        </p:txBody>
      </p:sp>
      <p:sp>
        <p:nvSpPr>
          <p:cNvPr id="29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Resulting Regular Expression:</a:t>
            </a:r>
          </a:p>
          <a:p>
            <a:pPr>
              <a:buFontTx/>
              <a:buNone/>
            </a:pPr>
            <a:endParaRPr lang="en-US"/>
          </a:p>
        </p:txBody>
      </p:sp>
      <p:sp>
        <p:nvSpPr>
          <p:cNvPr id="29708" name="Oval 4"/>
          <p:cNvSpPr>
            <a:spLocks noChangeArrowheads="1"/>
          </p:cNvSpPr>
          <p:nvPr/>
        </p:nvSpPr>
        <p:spPr bwMode="auto">
          <a:xfrm>
            <a:off x="25146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09" name="Oval 5"/>
          <p:cNvSpPr>
            <a:spLocks noChangeArrowheads="1"/>
          </p:cNvSpPr>
          <p:nvPr/>
        </p:nvSpPr>
        <p:spPr bwMode="auto">
          <a:xfrm>
            <a:off x="6172200" y="29718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0" name="Line 6"/>
          <p:cNvSpPr>
            <a:spLocks noChangeShapeType="1"/>
          </p:cNvSpPr>
          <p:nvPr/>
        </p:nvSpPr>
        <p:spPr bwMode="auto">
          <a:xfrm>
            <a:off x="1752600" y="33528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9711" name="Oval 7"/>
          <p:cNvSpPr>
            <a:spLocks noChangeArrowheads="1"/>
          </p:cNvSpPr>
          <p:nvPr/>
        </p:nvSpPr>
        <p:spPr bwMode="auto">
          <a:xfrm>
            <a:off x="62484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698" name="Object 8"/>
          <p:cNvGraphicFramePr>
            <a:graphicFrameLocks noChangeAspect="1"/>
          </p:cNvGraphicFramePr>
          <p:nvPr/>
        </p:nvGraphicFramePr>
        <p:xfrm>
          <a:off x="2590800" y="29718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533160" progId="Equation.3">
                  <p:embed/>
                </p:oleObj>
              </mc:Choice>
              <mc:Fallback>
                <p:oleObj name="Equation" r:id="rId2" imgW="431640" imgH="53316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0800" y="29718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699" name="Object 9"/>
          <p:cNvGraphicFramePr>
            <a:graphicFrameLocks noChangeAspect="1"/>
          </p:cNvGraphicFramePr>
          <p:nvPr/>
        </p:nvGraphicFramePr>
        <p:xfrm>
          <a:off x="6324600" y="2971800"/>
          <a:ext cx="4429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44240" imgH="520560" progId="Equation.3">
                  <p:embed/>
                </p:oleObj>
              </mc:Choice>
              <mc:Fallback>
                <p:oleObj name="Equation" r:id="rId4" imgW="444240" imgH="520560" progId="Equation.3">
                  <p:embed/>
                  <p:pic>
                    <p:nvPicPr>
                      <p:cNvPr id="0" name="Object 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24600" y="2971800"/>
                        <a:ext cx="4429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2" name="Freeform 10"/>
          <p:cNvSpPr>
            <a:spLocks/>
          </p:cNvSpPr>
          <p:nvPr/>
        </p:nvSpPr>
        <p:spPr bwMode="auto">
          <a:xfrm>
            <a:off x="6172200" y="23622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0" name="Object 11"/>
          <p:cNvGraphicFramePr>
            <a:graphicFrameLocks noChangeAspect="1"/>
          </p:cNvGraphicFramePr>
          <p:nvPr/>
        </p:nvGraphicFramePr>
        <p:xfrm>
          <a:off x="6394450" y="2001838"/>
          <a:ext cx="252413" cy="392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53800" imgH="393480" progId="Equation.3">
                  <p:embed/>
                </p:oleObj>
              </mc:Choice>
              <mc:Fallback>
                <p:oleObj name="Equation" r:id="rId6" imgW="253800" imgH="393480" progId="Equation.3">
                  <p:embed/>
                  <p:pic>
                    <p:nvPicPr>
                      <p:cNvPr id="0" name="Object 1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4450" y="2001838"/>
                        <a:ext cx="252413" cy="39211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3" name="Freeform 12"/>
          <p:cNvSpPr>
            <a:spLocks/>
          </p:cNvSpPr>
          <p:nvPr/>
        </p:nvSpPr>
        <p:spPr bwMode="auto">
          <a:xfrm>
            <a:off x="2438400" y="2438400"/>
            <a:ext cx="571500" cy="622300"/>
          </a:xfrm>
          <a:custGeom>
            <a:avLst/>
            <a:gdLst>
              <a:gd name="T0" fmla="*/ 120 w 360"/>
              <a:gd name="T1" fmla="*/ 392 h 392"/>
              <a:gd name="T2" fmla="*/ 24 w 360"/>
              <a:gd name="T3" fmla="*/ 104 h 392"/>
              <a:gd name="T4" fmla="*/ 264 w 360"/>
              <a:gd name="T5" fmla="*/ 8 h 392"/>
              <a:gd name="T6" fmla="*/ 360 w 360"/>
              <a:gd name="T7" fmla="*/ 152 h 392"/>
              <a:gd name="T8" fmla="*/ 264 w 360"/>
              <a:gd name="T9" fmla="*/ 392 h 3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60"/>
              <a:gd name="T16" fmla="*/ 0 h 392"/>
              <a:gd name="T17" fmla="*/ 360 w 360"/>
              <a:gd name="T18" fmla="*/ 392 h 3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60" h="392">
                <a:moveTo>
                  <a:pt x="120" y="392"/>
                </a:moveTo>
                <a:cubicBezTo>
                  <a:pt x="60" y="280"/>
                  <a:pt x="0" y="168"/>
                  <a:pt x="24" y="104"/>
                </a:cubicBezTo>
                <a:cubicBezTo>
                  <a:pt x="48" y="40"/>
                  <a:pt x="208" y="0"/>
                  <a:pt x="264" y="8"/>
                </a:cubicBezTo>
                <a:cubicBezTo>
                  <a:pt x="320" y="16"/>
                  <a:pt x="360" y="88"/>
                  <a:pt x="360" y="152"/>
                </a:cubicBezTo>
                <a:cubicBezTo>
                  <a:pt x="360" y="216"/>
                  <a:pt x="312" y="304"/>
                  <a:pt x="264" y="3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1" name="Object 13"/>
          <p:cNvGraphicFramePr>
            <a:graphicFrameLocks noChangeAspect="1"/>
          </p:cNvGraphicFramePr>
          <p:nvPr/>
        </p:nvGraphicFramePr>
        <p:xfrm>
          <a:off x="2273300" y="1905000"/>
          <a:ext cx="10541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54080" imgH="393480" progId="Equation.3">
                  <p:embed/>
                </p:oleObj>
              </mc:Choice>
              <mc:Fallback>
                <p:oleObj name="Equation" r:id="rId8" imgW="1054080" imgH="39348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3300" y="1905000"/>
                        <a:ext cx="10541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Object 14"/>
          <p:cNvGraphicFramePr>
            <a:graphicFrameLocks noChangeAspect="1"/>
          </p:cNvGraphicFramePr>
          <p:nvPr/>
        </p:nvGraphicFramePr>
        <p:xfrm>
          <a:off x="3594100" y="2819400"/>
          <a:ext cx="2006600" cy="481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006280" imgH="482400" progId="Equation.3">
                  <p:embed/>
                </p:oleObj>
              </mc:Choice>
              <mc:Fallback>
                <p:oleObj name="Equation" r:id="rId10" imgW="2006280" imgH="48240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4100" y="2819400"/>
                        <a:ext cx="2006600" cy="4810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14" name="Line 15"/>
          <p:cNvSpPr>
            <a:spLocks noChangeShapeType="1"/>
          </p:cNvSpPr>
          <p:nvPr/>
        </p:nvSpPr>
        <p:spPr bwMode="auto">
          <a:xfrm>
            <a:off x="3048000" y="33528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29703" name="Object 16"/>
          <p:cNvGraphicFramePr>
            <a:graphicFrameLocks noChangeAspect="1"/>
          </p:cNvGraphicFramePr>
          <p:nvPr/>
        </p:nvGraphicFramePr>
        <p:xfrm>
          <a:off x="1600200" y="4495800"/>
          <a:ext cx="5810250" cy="590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108160" imgH="215640" progId="Equation.3">
                  <p:embed/>
                </p:oleObj>
              </mc:Choice>
              <mc:Fallback>
                <p:oleObj name="Equation" r:id="rId12" imgW="2108160" imgH="21564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495800"/>
                        <a:ext cx="5810250" cy="590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4" name="Object 17"/>
          <p:cNvGraphicFramePr>
            <a:graphicFrameLocks noChangeAspect="1"/>
          </p:cNvGraphicFramePr>
          <p:nvPr/>
        </p:nvGraphicFramePr>
        <p:xfrm>
          <a:off x="1752600" y="5943600"/>
          <a:ext cx="3416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416040" imgH="533160" progId="Equation.3">
                  <p:embed/>
                </p:oleObj>
              </mc:Choice>
              <mc:Fallback>
                <p:oleObj name="Equation" r:id="rId14" imgW="3416040" imgH="53316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5943600"/>
                        <a:ext cx="34163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E3B981A-5030-436D-9E42-9544D2A59280}" type="slidenum">
              <a:rPr lang="en-US"/>
              <a:pPr/>
              <a:t>19</a:t>
            </a:fld>
            <a:endParaRPr lang="en-US"/>
          </a:p>
        </p:txBody>
      </p:sp>
      <p:sp>
        <p:nvSpPr>
          <p:cNvPr id="307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 General</a:t>
            </a:r>
          </a:p>
        </p:txBody>
      </p:sp>
      <p:sp>
        <p:nvSpPr>
          <p:cNvPr id="30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Removing a state:</a:t>
            </a:r>
          </a:p>
        </p:txBody>
      </p:sp>
      <p:sp>
        <p:nvSpPr>
          <p:cNvPr id="30740" name="Oval 4"/>
          <p:cNvSpPr>
            <a:spLocks noChangeArrowheads="1"/>
          </p:cNvSpPr>
          <p:nvPr/>
        </p:nvSpPr>
        <p:spPr bwMode="auto">
          <a:xfrm>
            <a:off x="28956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1" name="Oval 5"/>
          <p:cNvSpPr>
            <a:spLocks noChangeArrowheads="1"/>
          </p:cNvSpPr>
          <p:nvPr/>
        </p:nvSpPr>
        <p:spPr bwMode="auto">
          <a:xfrm>
            <a:off x="52578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2" name="Oval 6"/>
          <p:cNvSpPr>
            <a:spLocks noChangeArrowheads="1"/>
          </p:cNvSpPr>
          <p:nvPr/>
        </p:nvSpPr>
        <p:spPr bwMode="auto">
          <a:xfrm>
            <a:off x="7543800" y="21336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3" name="Freeform 7"/>
          <p:cNvSpPr>
            <a:spLocks/>
          </p:cNvSpPr>
          <p:nvPr/>
        </p:nvSpPr>
        <p:spPr bwMode="auto">
          <a:xfrm>
            <a:off x="3505200" y="2667000"/>
            <a:ext cx="1905000" cy="546100"/>
          </a:xfrm>
          <a:custGeom>
            <a:avLst/>
            <a:gdLst>
              <a:gd name="T0" fmla="*/ 0 w 1248"/>
              <a:gd name="T1" fmla="*/ 0 h 344"/>
              <a:gd name="T2" fmla="*/ 624 w 1248"/>
              <a:gd name="T3" fmla="*/ 336 h 344"/>
              <a:gd name="T4" fmla="*/ 1248 w 1248"/>
              <a:gd name="T5" fmla="*/ 48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4" name="Freeform 9"/>
          <p:cNvSpPr>
            <a:spLocks/>
          </p:cNvSpPr>
          <p:nvPr/>
        </p:nvSpPr>
        <p:spPr bwMode="auto">
          <a:xfrm>
            <a:off x="3505200" y="1752600"/>
            <a:ext cx="1828800" cy="457200"/>
          </a:xfrm>
          <a:custGeom>
            <a:avLst/>
            <a:gdLst>
              <a:gd name="T0" fmla="*/ 1248 w 1248"/>
              <a:gd name="T1" fmla="*/ 288 h 288"/>
              <a:gd name="T2" fmla="*/ 672 w 1248"/>
              <a:gd name="T3" fmla="*/ 0 h 288"/>
              <a:gd name="T4" fmla="*/ 0 w 1248"/>
              <a:gd name="T5" fmla="*/ 288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5" name="Freeform 10"/>
          <p:cNvSpPr>
            <a:spLocks/>
          </p:cNvSpPr>
          <p:nvPr/>
        </p:nvSpPr>
        <p:spPr bwMode="auto">
          <a:xfrm>
            <a:off x="5791200" y="2743200"/>
            <a:ext cx="1981200" cy="546100"/>
          </a:xfrm>
          <a:custGeom>
            <a:avLst/>
            <a:gdLst>
              <a:gd name="T0" fmla="*/ 0 w 1248"/>
              <a:gd name="T1" fmla="*/ 0 h 344"/>
              <a:gd name="T2" fmla="*/ 624 w 1248"/>
              <a:gd name="T3" fmla="*/ 336 h 344"/>
              <a:gd name="T4" fmla="*/ 1248 w 1248"/>
              <a:gd name="T5" fmla="*/ 48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6" name="Freeform 11"/>
          <p:cNvSpPr>
            <a:spLocks/>
          </p:cNvSpPr>
          <p:nvPr/>
        </p:nvSpPr>
        <p:spPr bwMode="auto">
          <a:xfrm>
            <a:off x="5867400" y="1752600"/>
            <a:ext cx="1828800" cy="457200"/>
          </a:xfrm>
          <a:custGeom>
            <a:avLst/>
            <a:gdLst>
              <a:gd name="T0" fmla="*/ 1248 w 1248"/>
              <a:gd name="T1" fmla="*/ 288 h 288"/>
              <a:gd name="T2" fmla="*/ 672 w 1248"/>
              <a:gd name="T3" fmla="*/ 0 h 288"/>
              <a:gd name="T4" fmla="*/ 0 w 1248"/>
              <a:gd name="T5" fmla="*/ 288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7" name="Freeform 12"/>
          <p:cNvSpPr>
            <a:spLocks/>
          </p:cNvSpPr>
          <p:nvPr/>
        </p:nvSpPr>
        <p:spPr bwMode="auto">
          <a:xfrm>
            <a:off x="5168900" y="1193800"/>
            <a:ext cx="787400" cy="939800"/>
          </a:xfrm>
          <a:custGeom>
            <a:avLst/>
            <a:gdLst>
              <a:gd name="T0" fmla="*/ 296 w 496"/>
              <a:gd name="T1" fmla="*/ 592 h 592"/>
              <a:gd name="T2" fmla="*/ 488 w 496"/>
              <a:gd name="T3" fmla="*/ 256 h 592"/>
              <a:gd name="T4" fmla="*/ 248 w 496"/>
              <a:gd name="T5" fmla="*/ 16 h 592"/>
              <a:gd name="T6" fmla="*/ 8 w 496"/>
              <a:gd name="T7" fmla="*/ 160 h 592"/>
              <a:gd name="T8" fmla="*/ 200 w 496"/>
              <a:gd name="T9" fmla="*/ 59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22" name="Object 13"/>
          <p:cNvGraphicFramePr>
            <a:graphicFrameLocks noChangeAspect="1"/>
          </p:cNvGraphicFramePr>
          <p:nvPr/>
        </p:nvGraphicFramePr>
        <p:xfrm>
          <a:off x="3048000" y="2133600"/>
          <a:ext cx="3540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533160" progId="Equation.3">
                  <p:embed/>
                </p:oleObj>
              </mc:Choice>
              <mc:Fallback>
                <p:oleObj name="Equation" r:id="rId2" imgW="355320" imgH="533160" progId="Equation.3">
                  <p:embed/>
                  <p:pic>
                    <p:nvPicPr>
                      <p:cNvPr id="0" name="Object 13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2133600"/>
                        <a:ext cx="3540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3" name="Object 14"/>
          <p:cNvGraphicFramePr>
            <a:graphicFrameLocks noChangeAspect="1"/>
          </p:cNvGraphicFramePr>
          <p:nvPr/>
        </p:nvGraphicFramePr>
        <p:xfrm>
          <a:off x="5486400" y="2286000"/>
          <a:ext cx="265113" cy="368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66400" imgH="368280" progId="Equation.3">
                  <p:embed/>
                </p:oleObj>
              </mc:Choice>
              <mc:Fallback>
                <p:oleObj name="Equation" r:id="rId4" imgW="266400" imgH="36828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2286000"/>
                        <a:ext cx="265113" cy="3683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4" name="Object 15"/>
          <p:cNvGraphicFramePr>
            <a:graphicFrameLocks noChangeAspect="1"/>
          </p:cNvGraphicFramePr>
          <p:nvPr/>
        </p:nvGraphicFramePr>
        <p:xfrm>
          <a:off x="7696200" y="2133600"/>
          <a:ext cx="442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609480" progId="Equation.3">
                  <p:embed/>
                </p:oleObj>
              </mc:Choice>
              <mc:Fallback>
                <p:oleObj name="Equation" r:id="rId6" imgW="444240" imgH="60948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2133600"/>
                        <a:ext cx="4429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5" name="Object 16"/>
          <p:cNvGraphicFramePr>
            <a:graphicFrameLocks noChangeAspect="1"/>
          </p:cNvGraphicFramePr>
          <p:nvPr/>
        </p:nvGraphicFramePr>
        <p:xfrm>
          <a:off x="4343400" y="2819400"/>
          <a:ext cx="2651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66400" imgH="279360" progId="Equation.3">
                  <p:embed/>
                </p:oleObj>
              </mc:Choice>
              <mc:Fallback>
                <p:oleObj name="Equation" r:id="rId8" imgW="266400" imgH="27936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2819400"/>
                        <a:ext cx="2651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6" name="Object 17"/>
          <p:cNvGraphicFramePr>
            <a:graphicFrameLocks noChangeAspect="1"/>
          </p:cNvGraphicFramePr>
          <p:nvPr/>
        </p:nvGraphicFramePr>
        <p:xfrm>
          <a:off x="6705600" y="2819400"/>
          <a:ext cx="2524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53800" imgH="393480" progId="Equation.3">
                  <p:embed/>
                </p:oleObj>
              </mc:Choice>
              <mc:Fallback>
                <p:oleObj name="Equation" r:id="rId10" imgW="253800" imgH="39348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2819400"/>
                        <a:ext cx="2524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Object 18"/>
          <p:cNvGraphicFramePr>
            <a:graphicFrameLocks noChangeAspect="1"/>
          </p:cNvGraphicFramePr>
          <p:nvPr/>
        </p:nvGraphicFramePr>
        <p:xfrm>
          <a:off x="6705600" y="1447800"/>
          <a:ext cx="239713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241200" imgH="279360" progId="Equation.3">
                  <p:embed/>
                </p:oleObj>
              </mc:Choice>
              <mc:Fallback>
                <p:oleObj name="Equation" r:id="rId12" imgW="241200" imgH="279360" progId="Equation.3">
                  <p:embed/>
                  <p:pic>
                    <p:nvPicPr>
                      <p:cNvPr id="0" name="Object 1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05600" y="1447800"/>
                        <a:ext cx="239713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8" name="Object 19"/>
          <p:cNvGraphicFramePr>
            <a:graphicFrameLocks noChangeAspect="1"/>
          </p:cNvGraphicFramePr>
          <p:nvPr/>
        </p:nvGraphicFramePr>
        <p:xfrm>
          <a:off x="4343400" y="1371600"/>
          <a:ext cx="303213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304560" imgH="393480" progId="Equation.3">
                  <p:embed/>
                </p:oleObj>
              </mc:Choice>
              <mc:Fallback>
                <p:oleObj name="Equation" r:id="rId14" imgW="304560" imgH="393480" progId="Equation.3">
                  <p:embed/>
                  <p:pic>
                    <p:nvPicPr>
                      <p:cNvPr id="0" name="Object 1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43400" y="1371600"/>
                        <a:ext cx="303213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9" name="Object 20"/>
          <p:cNvGraphicFramePr>
            <a:graphicFrameLocks noChangeAspect="1"/>
          </p:cNvGraphicFramePr>
          <p:nvPr/>
        </p:nvGraphicFramePr>
        <p:xfrm>
          <a:off x="5562600" y="914400"/>
          <a:ext cx="228600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228600" imgH="279360" progId="Equation.3">
                  <p:embed/>
                </p:oleObj>
              </mc:Choice>
              <mc:Fallback>
                <p:oleObj name="Equation" r:id="rId16" imgW="228600" imgH="279360" progId="Equation.3">
                  <p:embed/>
                  <p:pic>
                    <p:nvPicPr>
                      <p:cNvPr id="0" name="Object 2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914400"/>
                        <a:ext cx="228600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48" name="Oval 21"/>
          <p:cNvSpPr>
            <a:spLocks noChangeArrowheads="1"/>
          </p:cNvSpPr>
          <p:nvPr/>
        </p:nvSpPr>
        <p:spPr bwMode="auto">
          <a:xfrm>
            <a:off x="28956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49" name="Oval 23"/>
          <p:cNvSpPr>
            <a:spLocks noChangeArrowheads="1"/>
          </p:cNvSpPr>
          <p:nvPr/>
        </p:nvSpPr>
        <p:spPr bwMode="auto">
          <a:xfrm>
            <a:off x="7543800" y="5486400"/>
            <a:ext cx="685800" cy="6858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0" name="Freeform 26"/>
          <p:cNvSpPr>
            <a:spLocks/>
          </p:cNvSpPr>
          <p:nvPr/>
        </p:nvSpPr>
        <p:spPr bwMode="auto">
          <a:xfrm>
            <a:off x="3505200" y="6019800"/>
            <a:ext cx="4114800" cy="546100"/>
          </a:xfrm>
          <a:custGeom>
            <a:avLst/>
            <a:gdLst>
              <a:gd name="T0" fmla="*/ 0 w 1248"/>
              <a:gd name="T1" fmla="*/ 0 h 344"/>
              <a:gd name="T2" fmla="*/ 624 w 1248"/>
              <a:gd name="T3" fmla="*/ 336 h 344"/>
              <a:gd name="T4" fmla="*/ 1248 w 1248"/>
              <a:gd name="T5" fmla="*/ 48 h 344"/>
              <a:gd name="T6" fmla="*/ 0 60000 65536"/>
              <a:gd name="T7" fmla="*/ 0 60000 65536"/>
              <a:gd name="T8" fmla="*/ 0 60000 65536"/>
              <a:gd name="T9" fmla="*/ 0 w 1248"/>
              <a:gd name="T10" fmla="*/ 0 h 344"/>
              <a:gd name="T11" fmla="*/ 1248 w 1248"/>
              <a:gd name="T12" fmla="*/ 344 h 34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344">
                <a:moveTo>
                  <a:pt x="0" y="0"/>
                </a:moveTo>
                <a:cubicBezTo>
                  <a:pt x="208" y="164"/>
                  <a:pt x="416" y="328"/>
                  <a:pt x="624" y="336"/>
                </a:cubicBezTo>
                <a:cubicBezTo>
                  <a:pt x="832" y="344"/>
                  <a:pt x="1040" y="196"/>
                  <a:pt x="1248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1" name="Freeform 27"/>
          <p:cNvSpPr>
            <a:spLocks/>
          </p:cNvSpPr>
          <p:nvPr/>
        </p:nvSpPr>
        <p:spPr bwMode="auto">
          <a:xfrm>
            <a:off x="3581400" y="5181600"/>
            <a:ext cx="4038600" cy="457200"/>
          </a:xfrm>
          <a:custGeom>
            <a:avLst/>
            <a:gdLst>
              <a:gd name="T0" fmla="*/ 1248 w 1248"/>
              <a:gd name="T1" fmla="*/ 288 h 288"/>
              <a:gd name="T2" fmla="*/ 672 w 1248"/>
              <a:gd name="T3" fmla="*/ 0 h 288"/>
              <a:gd name="T4" fmla="*/ 0 w 1248"/>
              <a:gd name="T5" fmla="*/ 288 h 288"/>
              <a:gd name="T6" fmla="*/ 0 60000 65536"/>
              <a:gd name="T7" fmla="*/ 0 60000 65536"/>
              <a:gd name="T8" fmla="*/ 0 60000 65536"/>
              <a:gd name="T9" fmla="*/ 0 w 1248"/>
              <a:gd name="T10" fmla="*/ 0 h 288"/>
              <a:gd name="T11" fmla="*/ 1248 w 1248"/>
              <a:gd name="T12" fmla="*/ 288 h 2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248" h="288">
                <a:moveTo>
                  <a:pt x="1248" y="288"/>
                </a:moveTo>
                <a:cubicBezTo>
                  <a:pt x="1064" y="144"/>
                  <a:pt x="880" y="0"/>
                  <a:pt x="672" y="0"/>
                </a:cubicBezTo>
                <a:cubicBezTo>
                  <a:pt x="464" y="0"/>
                  <a:pt x="232" y="144"/>
                  <a:pt x="0" y="28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30" name="Object 29"/>
          <p:cNvGraphicFramePr>
            <a:graphicFrameLocks noChangeAspect="1"/>
          </p:cNvGraphicFramePr>
          <p:nvPr/>
        </p:nvGraphicFramePr>
        <p:xfrm>
          <a:off x="3048000" y="5486400"/>
          <a:ext cx="3540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5320" imgH="533160" progId="Equation.3">
                  <p:embed/>
                </p:oleObj>
              </mc:Choice>
              <mc:Fallback>
                <p:oleObj name="Equation" r:id="rId2" imgW="355320" imgH="533160" progId="Equation.3">
                  <p:embed/>
                  <p:pic>
                    <p:nvPicPr>
                      <p:cNvPr id="0" name="Object 29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486400"/>
                        <a:ext cx="3540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1" name="Object 31"/>
          <p:cNvGraphicFramePr>
            <a:graphicFrameLocks noChangeAspect="1"/>
          </p:cNvGraphicFramePr>
          <p:nvPr/>
        </p:nvGraphicFramePr>
        <p:xfrm>
          <a:off x="7696200" y="5486400"/>
          <a:ext cx="4429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44240" imgH="609480" progId="Equation.3">
                  <p:embed/>
                </p:oleObj>
              </mc:Choice>
              <mc:Fallback>
                <p:oleObj name="Equation" r:id="rId6" imgW="444240" imgH="609480" progId="Equation.3">
                  <p:embed/>
                  <p:pic>
                    <p:nvPicPr>
                      <p:cNvPr id="0" name="Object 3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96200" y="5486400"/>
                        <a:ext cx="442913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2" name="Freeform 37"/>
          <p:cNvSpPr>
            <a:spLocks/>
          </p:cNvSpPr>
          <p:nvPr/>
        </p:nvSpPr>
        <p:spPr bwMode="auto">
          <a:xfrm>
            <a:off x="2819400" y="4572000"/>
            <a:ext cx="787400" cy="939800"/>
          </a:xfrm>
          <a:custGeom>
            <a:avLst/>
            <a:gdLst>
              <a:gd name="T0" fmla="*/ 296 w 496"/>
              <a:gd name="T1" fmla="*/ 592 h 592"/>
              <a:gd name="T2" fmla="*/ 488 w 496"/>
              <a:gd name="T3" fmla="*/ 256 h 592"/>
              <a:gd name="T4" fmla="*/ 248 w 496"/>
              <a:gd name="T5" fmla="*/ 16 h 592"/>
              <a:gd name="T6" fmla="*/ 8 w 496"/>
              <a:gd name="T7" fmla="*/ 160 h 592"/>
              <a:gd name="T8" fmla="*/ 200 w 496"/>
              <a:gd name="T9" fmla="*/ 59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0753" name="Freeform 38"/>
          <p:cNvSpPr>
            <a:spLocks/>
          </p:cNvSpPr>
          <p:nvPr/>
        </p:nvSpPr>
        <p:spPr bwMode="auto">
          <a:xfrm>
            <a:off x="7467600" y="4572000"/>
            <a:ext cx="787400" cy="939800"/>
          </a:xfrm>
          <a:custGeom>
            <a:avLst/>
            <a:gdLst>
              <a:gd name="T0" fmla="*/ 296 w 496"/>
              <a:gd name="T1" fmla="*/ 592 h 592"/>
              <a:gd name="T2" fmla="*/ 488 w 496"/>
              <a:gd name="T3" fmla="*/ 256 h 592"/>
              <a:gd name="T4" fmla="*/ 248 w 496"/>
              <a:gd name="T5" fmla="*/ 16 h 592"/>
              <a:gd name="T6" fmla="*/ 8 w 496"/>
              <a:gd name="T7" fmla="*/ 160 h 592"/>
              <a:gd name="T8" fmla="*/ 200 w 496"/>
              <a:gd name="T9" fmla="*/ 592 h 592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96"/>
              <a:gd name="T16" fmla="*/ 0 h 592"/>
              <a:gd name="T17" fmla="*/ 496 w 496"/>
              <a:gd name="T18" fmla="*/ 592 h 592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96" h="592">
                <a:moveTo>
                  <a:pt x="296" y="592"/>
                </a:moveTo>
                <a:cubicBezTo>
                  <a:pt x="396" y="472"/>
                  <a:pt x="496" y="352"/>
                  <a:pt x="488" y="256"/>
                </a:cubicBezTo>
                <a:cubicBezTo>
                  <a:pt x="480" y="160"/>
                  <a:pt x="328" y="32"/>
                  <a:pt x="248" y="16"/>
                </a:cubicBezTo>
                <a:cubicBezTo>
                  <a:pt x="168" y="0"/>
                  <a:pt x="16" y="64"/>
                  <a:pt x="8" y="160"/>
                </a:cubicBezTo>
                <a:cubicBezTo>
                  <a:pt x="0" y="256"/>
                  <a:pt x="100" y="424"/>
                  <a:pt x="200" y="592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0732" name="Object 39"/>
          <p:cNvGraphicFramePr>
            <a:graphicFrameLocks noChangeAspect="1"/>
          </p:cNvGraphicFramePr>
          <p:nvPr/>
        </p:nvGraphicFramePr>
        <p:xfrm>
          <a:off x="2743200" y="4191000"/>
          <a:ext cx="10795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079280" imgH="393480" progId="Equation.3">
                  <p:embed/>
                </p:oleObj>
              </mc:Choice>
              <mc:Fallback>
                <p:oleObj name="Equation" r:id="rId18" imgW="1079280" imgH="393480" progId="Equation.3">
                  <p:embed/>
                  <p:pic>
                    <p:nvPicPr>
                      <p:cNvPr id="0" name="Object 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191000"/>
                        <a:ext cx="10795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3" name="Object 40"/>
          <p:cNvGraphicFramePr>
            <a:graphicFrameLocks noChangeAspect="1"/>
          </p:cNvGraphicFramePr>
          <p:nvPr/>
        </p:nvGraphicFramePr>
        <p:xfrm>
          <a:off x="7467600" y="4191000"/>
          <a:ext cx="9779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977760" imgH="393480" progId="Equation.3">
                  <p:embed/>
                </p:oleObj>
              </mc:Choice>
              <mc:Fallback>
                <p:oleObj name="Equation" r:id="rId20" imgW="977760" imgH="393480" progId="Equation.3">
                  <p:embed/>
                  <p:pic>
                    <p:nvPicPr>
                      <p:cNvPr id="0" name="Object 40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4191000"/>
                        <a:ext cx="9779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4" name="Object 41"/>
          <p:cNvGraphicFramePr>
            <a:graphicFrameLocks noChangeAspect="1"/>
          </p:cNvGraphicFramePr>
          <p:nvPr/>
        </p:nvGraphicFramePr>
        <p:xfrm>
          <a:off x="5105400" y="4724400"/>
          <a:ext cx="1041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041120" imgH="393480" progId="Equation.3">
                  <p:embed/>
                </p:oleObj>
              </mc:Choice>
              <mc:Fallback>
                <p:oleObj name="Equation" r:id="rId22" imgW="1041120" imgH="393480" progId="Equation.3">
                  <p:embed/>
                  <p:pic>
                    <p:nvPicPr>
                      <p:cNvPr id="0" name="Object 41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4724400"/>
                        <a:ext cx="10414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35" name="Object 42"/>
          <p:cNvGraphicFramePr>
            <a:graphicFrameLocks noChangeAspect="1"/>
          </p:cNvGraphicFramePr>
          <p:nvPr/>
        </p:nvGraphicFramePr>
        <p:xfrm>
          <a:off x="5105400" y="6096000"/>
          <a:ext cx="10160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015920" imgH="393480" progId="Equation.3">
                  <p:embed/>
                </p:oleObj>
              </mc:Choice>
              <mc:Fallback>
                <p:oleObj name="Equation" r:id="rId24" imgW="1015920" imgH="393480" progId="Equation.3">
                  <p:embed/>
                  <p:pic>
                    <p:nvPicPr>
                      <p:cNvPr id="0" name="Object 42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6096000"/>
                        <a:ext cx="1016000" cy="392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54" name="AutoShape 44"/>
          <p:cNvSpPr>
            <a:spLocks noChangeArrowheads="1"/>
          </p:cNvSpPr>
          <p:nvPr/>
        </p:nvSpPr>
        <p:spPr bwMode="auto">
          <a:xfrm>
            <a:off x="5410200" y="3276600"/>
            <a:ext cx="485775" cy="976313"/>
          </a:xfrm>
          <a:prstGeom prst="downArrow">
            <a:avLst>
              <a:gd name="adj1" fmla="val 50000"/>
              <a:gd name="adj2" fmla="val 50245"/>
            </a:avLst>
          </a:prstGeom>
          <a:solidFill>
            <a:schemeClr val="accent1">
              <a:alpha val="50195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6BCEDE-E2C2-406F-B9A8-AC493A991737}" type="slidenum">
              <a:rPr lang="en-US"/>
              <a:pPr/>
              <a:t>2</a:t>
            </a:fld>
            <a:endParaRPr lang="en-US"/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4495800" y="152400"/>
          <a:ext cx="4302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571320" progId="Equation.3">
                  <p:embed/>
                </p:oleObj>
              </mc:Choice>
              <mc:Fallback>
                <p:oleObj name="Equation" r:id="rId2" imgW="43164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95800" y="152400"/>
                        <a:ext cx="4302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6019800" y="152400"/>
          <a:ext cx="508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571320" progId="Equation.3">
                  <p:embed/>
                </p:oleObj>
              </mc:Choice>
              <mc:Fallback>
                <p:oleObj name="Equation" r:id="rId4" imgW="50796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19800" y="152400"/>
                        <a:ext cx="508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22"/>
          <p:cNvGrpSpPr>
            <a:grpSpLocks/>
          </p:cNvGrpSpPr>
          <p:nvPr/>
        </p:nvGrpSpPr>
        <p:grpSpPr bwMode="auto">
          <a:xfrm>
            <a:off x="609600" y="2514600"/>
            <a:ext cx="4159250" cy="604838"/>
            <a:chOff x="384" y="1952"/>
            <a:chExt cx="2620" cy="381"/>
          </a:xfrm>
        </p:grpSpPr>
        <p:graphicFrame>
          <p:nvGraphicFramePr>
            <p:cNvPr id="1033" name="Object 7"/>
            <p:cNvGraphicFramePr>
              <a:graphicFrameLocks noChangeAspect="1"/>
            </p:cNvGraphicFramePr>
            <p:nvPr/>
          </p:nvGraphicFramePr>
          <p:xfrm>
            <a:off x="2420" y="1952"/>
            <a:ext cx="584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927000" imgH="571320" progId="Equation.3">
                    <p:embed/>
                  </p:oleObj>
                </mc:Choice>
                <mc:Fallback>
                  <p:oleObj name="Equation" r:id="rId6" imgW="927000" imgH="57132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20" y="1952"/>
                          <a:ext cx="584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7" name="Text Box 11"/>
            <p:cNvSpPr txBox="1">
              <a:spLocks noChangeArrowheads="1"/>
            </p:cNvSpPr>
            <p:nvPr/>
          </p:nvSpPr>
          <p:spPr bwMode="auto">
            <a:xfrm>
              <a:off x="384" y="1968"/>
              <a:ext cx="186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Concatenation:</a:t>
              </a:r>
            </a:p>
          </p:txBody>
        </p:sp>
      </p:grpSp>
      <p:graphicFrame>
        <p:nvGraphicFramePr>
          <p:cNvPr id="1028" name="Object 8"/>
          <p:cNvGraphicFramePr>
            <a:graphicFrameLocks noChangeAspect="1"/>
          </p:cNvGraphicFramePr>
          <p:nvPr/>
        </p:nvGraphicFramePr>
        <p:xfrm>
          <a:off x="3733800" y="3429000"/>
          <a:ext cx="762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761760" imgH="571320" progId="Equation.3">
                  <p:embed/>
                </p:oleObj>
              </mc:Choice>
              <mc:Fallback>
                <p:oleObj name="Equation" r:id="rId8" imgW="761760" imgH="57132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429000"/>
                        <a:ext cx="762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7" name="Text Box 12"/>
          <p:cNvSpPr txBox="1">
            <a:spLocks noChangeArrowheads="1"/>
          </p:cNvSpPr>
          <p:nvPr/>
        </p:nvSpPr>
        <p:spPr bwMode="auto">
          <a:xfrm>
            <a:off x="2286000" y="3378200"/>
            <a:ext cx="118427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Star:</a:t>
            </a:r>
          </a:p>
        </p:txBody>
      </p:sp>
      <p:grpSp>
        <p:nvGrpSpPr>
          <p:cNvPr id="3" name="Group 27"/>
          <p:cNvGrpSpPr>
            <a:grpSpLocks/>
          </p:cNvGrpSpPr>
          <p:nvPr/>
        </p:nvGrpSpPr>
        <p:grpSpPr bwMode="auto">
          <a:xfrm>
            <a:off x="2133600" y="1676400"/>
            <a:ext cx="3117850" cy="590550"/>
            <a:chOff x="1388" y="1668"/>
            <a:chExt cx="1964" cy="372"/>
          </a:xfrm>
        </p:grpSpPr>
        <p:graphicFrame>
          <p:nvGraphicFramePr>
            <p:cNvPr id="1032" name="Object 6"/>
            <p:cNvGraphicFramePr>
              <a:graphicFrameLocks noChangeAspect="1"/>
            </p:cNvGraphicFramePr>
            <p:nvPr/>
          </p:nvGraphicFramePr>
          <p:xfrm>
            <a:off x="2400" y="1680"/>
            <a:ext cx="952" cy="3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0" imgW="1511280" imgH="571320" progId="Equation.3">
                    <p:embed/>
                  </p:oleObj>
                </mc:Choice>
                <mc:Fallback>
                  <p:oleObj name="Equation" r:id="rId10" imgW="1511280" imgH="57132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00" y="1680"/>
                          <a:ext cx="952" cy="3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046" name="Text Box 10"/>
            <p:cNvSpPr txBox="1">
              <a:spLocks noChangeArrowheads="1"/>
            </p:cNvSpPr>
            <p:nvPr/>
          </p:nvSpPr>
          <p:spPr bwMode="auto">
            <a:xfrm>
              <a:off x="1388" y="1668"/>
              <a:ext cx="857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>
                  <a:solidFill>
                    <a:srgbClr val="FF0000"/>
                  </a:solidFill>
                </a:rPr>
                <a:t>Union:</a:t>
              </a:r>
            </a:p>
          </p:txBody>
        </p:sp>
      </p:grpSp>
      <p:grpSp>
        <p:nvGrpSpPr>
          <p:cNvPr id="4" name="Group 28"/>
          <p:cNvGrpSpPr>
            <a:grpSpLocks/>
          </p:cNvGrpSpPr>
          <p:nvPr/>
        </p:nvGrpSpPr>
        <p:grpSpPr bwMode="auto">
          <a:xfrm>
            <a:off x="5486400" y="1676400"/>
            <a:ext cx="3236913" cy="4876800"/>
            <a:chOff x="3504" y="1680"/>
            <a:chExt cx="1992" cy="2304"/>
          </a:xfrm>
        </p:grpSpPr>
        <p:sp>
          <p:nvSpPr>
            <p:cNvPr id="1044" name="AutoShape 9"/>
            <p:cNvSpPr>
              <a:spLocks/>
            </p:cNvSpPr>
            <p:nvPr/>
          </p:nvSpPr>
          <p:spPr bwMode="auto">
            <a:xfrm>
              <a:off x="3504" y="1680"/>
              <a:ext cx="336" cy="2304"/>
            </a:xfrm>
            <a:prstGeom prst="rightBrace">
              <a:avLst>
                <a:gd name="adj1" fmla="val 5714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45" name="Text Box 13"/>
            <p:cNvSpPr txBox="1">
              <a:spLocks noChangeArrowheads="1"/>
            </p:cNvSpPr>
            <p:nvPr/>
          </p:nvSpPr>
          <p:spPr bwMode="auto">
            <a:xfrm>
              <a:off x="4032" y="2400"/>
              <a:ext cx="1464" cy="5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Are regular</a:t>
              </a:r>
            </a:p>
            <a:p>
              <a:r>
                <a:rPr lang="en-US"/>
                <a:t>Languages</a:t>
              </a:r>
            </a:p>
          </p:txBody>
        </p:sp>
      </p:grpSp>
      <p:sp>
        <p:nvSpPr>
          <p:cNvPr id="1040" name="Text Box 26"/>
          <p:cNvSpPr txBox="1">
            <a:spLocks noChangeArrowheads="1"/>
          </p:cNvSpPr>
          <p:nvPr/>
        </p:nvSpPr>
        <p:spPr bwMode="auto">
          <a:xfrm>
            <a:off x="152400" y="152400"/>
            <a:ext cx="6680034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dirty="0"/>
              <a:t>For regular languages       and       </a:t>
            </a:r>
          </a:p>
        </p:txBody>
      </p:sp>
      <p:graphicFrame>
        <p:nvGraphicFramePr>
          <p:cNvPr id="1029" name="Object 29"/>
          <p:cNvGraphicFramePr>
            <a:graphicFrameLocks noChangeAspect="1"/>
          </p:cNvGraphicFramePr>
          <p:nvPr/>
        </p:nvGraphicFramePr>
        <p:xfrm>
          <a:off x="3733800" y="5257800"/>
          <a:ext cx="482600" cy="596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482400" imgH="596880" progId="Equation.3">
                  <p:embed/>
                </p:oleObj>
              </mc:Choice>
              <mc:Fallback>
                <p:oleObj name="Equation" r:id="rId12" imgW="482400" imgH="596880" progId="Equation.3">
                  <p:embed/>
                  <p:pic>
                    <p:nvPicPr>
                      <p:cNvPr id="0" name="Object 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5257800"/>
                        <a:ext cx="482600" cy="596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30" name="Object 30"/>
          <p:cNvGraphicFramePr>
            <a:graphicFrameLocks noChangeAspect="1"/>
          </p:cNvGraphicFramePr>
          <p:nvPr/>
        </p:nvGraphicFramePr>
        <p:xfrm>
          <a:off x="3657600" y="6096000"/>
          <a:ext cx="15113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511280" imgH="571320" progId="Equation.3">
                  <p:embed/>
                </p:oleObj>
              </mc:Choice>
              <mc:Fallback>
                <p:oleObj name="Equation" r:id="rId14" imgW="1511280" imgH="57132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7600" y="6096000"/>
                        <a:ext cx="15113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1" name="Text Box 32"/>
          <p:cNvSpPr txBox="1">
            <a:spLocks noChangeArrowheads="1"/>
          </p:cNvSpPr>
          <p:nvPr/>
        </p:nvSpPr>
        <p:spPr bwMode="auto">
          <a:xfrm>
            <a:off x="838200" y="5257800"/>
            <a:ext cx="25749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Complement:</a:t>
            </a:r>
          </a:p>
        </p:txBody>
      </p:sp>
      <p:sp>
        <p:nvSpPr>
          <p:cNvPr id="1042" name="Text Box 33"/>
          <p:cNvSpPr txBox="1">
            <a:spLocks noChangeArrowheads="1"/>
          </p:cNvSpPr>
          <p:nvPr/>
        </p:nvSpPr>
        <p:spPr bwMode="auto">
          <a:xfrm>
            <a:off x="762000" y="6019800"/>
            <a:ext cx="27146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Intersection:</a:t>
            </a:r>
          </a:p>
        </p:txBody>
      </p:sp>
      <p:graphicFrame>
        <p:nvGraphicFramePr>
          <p:cNvPr id="1031" name="Object 34"/>
          <p:cNvGraphicFramePr>
            <a:graphicFrameLocks noChangeAspect="1"/>
          </p:cNvGraphicFramePr>
          <p:nvPr/>
        </p:nvGraphicFramePr>
        <p:xfrm>
          <a:off x="3733800" y="4191000"/>
          <a:ext cx="7239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723600" imgH="736560" progId="Equation.3">
                  <p:embed/>
                </p:oleObj>
              </mc:Choice>
              <mc:Fallback>
                <p:oleObj name="Equation" r:id="rId16" imgW="723600" imgH="73656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4191000"/>
                        <a:ext cx="7239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3" name="Text Box 35"/>
          <p:cNvSpPr txBox="1">
            <a:spLocks noChangeArrowheads="1"/>
          </p:cNvSpPr>
          <p:nvPr/>
        </p:nvSpPr>
        <p:spPr bwMode="auto">
          <a:xfrm>
            <a:off x="1644650" y="4260850"/>
            <a:ext cx="1917700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FF0000"/>
                </a:solidFill>
              </a:rPr>
              <a:t>Reversal: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7239000" y="24825"/>
            <a:ext cx="1752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9900"/>
                </a:solidFill>
              </a:rPr>
              <a:t>RECAP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5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F920A98-33C9-4F22-B8E2-56761219EFBD}" type="slidenum">
              <a:rPr lang="en-US"/>
              <a:pPr/>
              <a:t>20</a:t>
            </a:fld>
            <a:endParaRPr lang="en-US"/>
          </a:p>
        </p:txBody>
      </p:sp>
      <p:sp>
        <p:nvSpPr>
          <p:cNvPr id="31756" name="Oval 4"/>
          <p:cNvSpPr>
            <a:spLocks noChangeArrowheads="1"/>
          </p:cNvSpPr>
          <p:nvPr/>
        </p:nvSpPr>
        <p:spPr bwMode="auto">
          <a:xfrm>
            <a:off x="57150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7" name="Oval 5"/>
          <p:cNvSpPr>
            <a:spLocks noChangeArrowheads="1"/>
          </p:cNvSpPr>
          <p:nvPr/>
        </p:nvSpPr>
        <p:spPr bwMode="auto">
          <a:xfrm>
            <a:off x="7924800" y="3048000"/>
            <a:ext cx="609600" cy="6096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58" name="Oval 6"/>
          <p:cNvSpPr>
            <a:spLocks noChangeArrowheads="1"/>
          </p:cNvSpPr>
          <p:nvPr/>
        </p:nvSpPr>
        <p:spPr bwMode="auto">
          <a:xfrm>
            <a:off x="7848600" y="2971800"/>
            <a:ext cx="762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46" name="Object 7"/>
          <p:cNvGraphicFramePr>
            <a:graphicFrameLocks noChangeAspect="1"/>
          </p:cNvGraphicFramePr>
          <p:nvPr/>
        </p:nvGraphicFramePr>
        <p:xfrm>
          <a:off x="5791200" y="3048000"/>
          <a:ext cx="4302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31640" imgH="533160" progId="Equation.3">
                  <p:embed/>
                </p:oleObj>
              </mc:Choice>
              <mc:Fallback>
                <p:oleObj name="Equation" r:id="rId2" imgW="431640" imgH="533160" progId="Equation.3">
                  <p:embed/>
                  <p:pic>
                    <p:nvPicPr>
                      <p:cNvPr id="0" name="Object 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91200" y="3048000"/>
                        <a:ext cx="4302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7" name="Object 8"/>
          <p:cNvGraphicFramePr>
            <a:graphicFrameLocks noChangeAspect="1"/>
          </p:cNvGraphicFramePr>
          <p:nvPr/>
        </p:nvGraphicFramePr>
        <p:xfrm>
          <a:off x="8001000" y="3048000"/>
          <a:ext cx="508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07960" imgH="609480" progId="Equation.3">
                  <p:embed/>
                </p:oleObj>
              </mc:Choice>
              <mc:Fallback>
                <p:oleObj name="Equation" r:id="rId4" imgW="507960" imgH="609480" progId="Equation.3">
                  <p:embed/>
                  <p:pic>
                    <p:nvPicPr>
                      <p:cNvPr id="0" name="Object 8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3048000"/>
                        <a:ext cx="508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59" name="Freeform 9"/>
          <p:cNvSpPr>
            <a:spLocks/>
          </p:cNvSpPr>
          <p:nvPr/>
        </p:nvSpPr>
        <p:spPr bwMode="auto">
          <a:xfrm>
            <a:off x="6248400" y="3581400"/>
            <a:ext cx="1676400" cy="393700"/>
          </a:xfrm>
          <a:custGeom>
            <a:avLst/>
            <a:gdLst>
              <a:gd name="T0" fmla="*/ 0 w 1056"/>
              <a:gd name="T1" fmla="*/ 0 h 248"/>
              <a:gd name="T2" fmla="*/ 528 w 1056"/>
              <a:gd name="T3" fmla="*/ 240 h 248"/>
              <a:gd name="T4" fmla="*/ 1056 w 1056"/>
              <a:gd name="T5" fmla="*/ 48 h 248"/>
              <a:gd name="T6" fmla="*/ 0 60000 65536"/>
              <a:gd name="T7" fmla="*/ 0 60000 65536"/>
              <a:gd name="T8" fmla="*/ 0 60000 65536"/>
              <a:gd name="T9" fmla="*/ 0 w 1056"/>
              <a:gd name="T10" fmla="*/ 0 h 248"/>
              <a:gd name="T11" fmla="*/ 1056 w 1056"/>
              <a:gd name="T12" fmla="*/ 248 h 24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48">
                <a:moveTo>
                  <a:pt x="0" y="0"/>
                </a:moveTo>
                <a:cubicBezTo>
                  <a:pt x="176" y="116"/>
                  <a:pt x="352" y="232"/>
                  <a:pt x="528" y="240"/>
                </a:cubicBezTo>
                <a:cubicBezTo>
                  <a:pt x="704" y="248"/>
                  <a:pt x="880" y="148"/>
                  <a:pt x="1056" y="48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0" name="Freeform 10"/>
          <p:cNvSpPr>
            <a:spLocks/>
          </p:cNvSpPr>
          <p:nvPr/>
        </p:nvSpPr>
        <p:spPr bwMode="auto">
          <a:xfrm>
            <a:off x="6248400" y="2743200"/>
            <a:ext cx="1676400" cy="381000"/>
          </a:xfrm>
          <a:custGeom>
            <a:avLst/>
            <a:gdLst>
              <a:gd name="T0" fmla="*/ 1056 w 1056"/>
              <a:gd name="T1" fmla="*/ 240 h 240"/>
              <a:gd name="T2" fmla="*/ 576 w 1056"/>
              <a:gd name="T3" fmla="*/ 0 h 240"/>
              <a:gd name="T4" fmla="*/ 0 w 1056"/>
              <a:gd name="T5" fmla="*/ 240 h 240"/>
              <a:gd name="T6" fmla="*/ 0 60000 65536"/>
              <a:gd name="T7" fmla="*/ 0 60000 65536"/>
              <a:gd name="T8" fmla="*/ 0 60000 65536"/>
              <a:gd name="T9" fmla="*/ 0 w 1056"/>
              <a:gd name="T10" fmla="*/ 0 h 240"/>
              <a:gd name="T11" fmla="*/ 1056 w 1056"/>
              <a:gd name="T12" fmla="*/ 240 h 24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56" h="240">
                <a:moveTo>
                  <a:pt x="1056" y="240"/>
                </a:moveTo>
                <a:cubicBezTo>
                  <a:pt x="904" y="120"/>
                  <a:pt x="752" y="0"/>
                  <a:pt x="576" y="0"/>
                </a:cubicBezTo>
                <a:cubicBezTo>
                  <a:pt x="400" y="0"/>
                  <a:pt x="200" y="120"/>
                  <a:pt x="0" y="240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1" name="Freeform 11"/>
          <p:cNvSpPr>
            <a:spLocks/>
          </p:cNvSpPr>
          <p:nvPr/>
        </p:nvSpPr>
        <p:spPr bwMode="auto">
          <a:xfrm>
            <a:off x="5689600" y="2184400"/>
            <a:ext cx="647700" cy="863600"/>
          </a:xfrm>
          <a:custGeom>
            <a:avLst/>
            <a:gdLst>
              <a:gd name="T0" fmla="*/ 304 w 408"/>
              <a:gd name="T1" fmla="*/ 544 h 544"/>
              <a:gd name="T2" fmla="*/ 400 w 408"/>
              <a:gd name="T3" fmla="*/ 208 h 544"/>
              <a:gd name="T4" fmla="*/ 256 w 408"/>
              <a:gd name="T5" fmla="*/ 16 h 544"/>
              <a:gd name="T6" fmla="*/ 16 w 408"/>
              <a:gd name="T7" fmla="*/ 112 h 544"/>
              <a:gd name="T8" fmla="*/ 160 w 408"/>
              <a:gd name="T9" fmla="*/ 54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544"/>
              <a:gd name="T17" fmla="*/ 408 w 40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2" name="Freeform 12"/>
          <p:cNvSpPr>
            <a:spLocks/>
          </p:cNvSpPr>
          <p:nvPr/>
        </p:nvSpPr>
        <p:spPr bwMode="auto">
          <a:xfrm>
            <a:off x="7924800" y="2133600"/>
            <a:ext cx="647700" cy="863600"/>
          </a:xfrm>
          <a:custGeom>
            <a:avLst/>
            <a:gdLst>
              <a:gd name="T0" fmla="*/ 304 w 408"/>
              <a:gd name="T1" fmla="*/ 544 h 544"/>
              <a:gd name="T2" fmla="*/ 400 w 408"/>
              <a:gd name="T3" fmla="*/ 208 h 544"/>
              <a:gd name="T4" fmla="*/ 256 w 408"/>
              <a:gd name="T5" fmla="*/ 16 h 544"/>
              <a:gd name="T6" fmla="*/ 16 w 408"/>
              <a:gd name="T7" fmla="*/ 112 h 544"/>
              <a:gd name="T8" fmla="*/ 160 w 408"/>
              <a:gd name="T9" fmla="*/ 544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08"/>
              <a:gd name="T16" fmla="*/ 0 h 544"/>
              <a:gd name="T17" fmla="*/ 408 w 408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08" h="544">
                <a:moveTo>
                  <a:pt x="304" y="544"/>
                </a:moveTo>
                <a:cubicBezTo>
                  <a:pt x="356" y="420"/>
                  <a:pt x="408" y="296"/>
                  <a:pt x="400" y="208"/>
                </a:cubicBezTo>
                <a:cubicBezTo>
                  <a:pt x="392" y="120"/>
                  <a:pt x="320" y="32"/>
                  <a:pt x="256" y="16"/>
                </a:cubicBezTo>
                <a:cubicBezTo>
                  <a:pt x="192" y="0"/>
                  <a:pt x="32" y="24"/>
                  <a:pt x="16" y="112"/>
                </a:cubicBezTo>
                <a:cubicBezTo>
                  <a:pt x="0" y="200"/>
                  <a:pt x="80" y="372"/>
                  <a:pt x="160" y="544"/>
                </a:cubicBezTo>
              </a:path>
            </a:pathLst>
          </a:cu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3" name="Line 13"/>
          <p:cNvSpPr>
            <a:spLocks noChangeShapeType="1"/>
          </p:cNvSpPr>
          <p:nvPr/>
        </p:nvSpPr>
        <p:spPr bwMode="auto">
          <a:xfrm>
            <a:off x="5181600" y="33528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</p:spPr>
        <p:txBody>
          <a:bodyPr wrap="none" anchor="ctr"/>
          <a:lstStyle/>
          <a:p>
            <a:endParaRPr lang="en-US"/>
          </a:p>
        </p:txBody>
      </p:sp>
      <p:graphicFrame>
        <p:nvGraphicFramePr>
          <p:cNvPr id="31748" name="Object 14"/>
          <p:cNvGraphicFramePr>
            <a:graphicFrameLocks noChangeAspect="1"/>
          </p:cNvGraphicFramePr>
          <p:nvPr/>
        </p:nvGraphicFramePr>
        <p:xfrm>
          <a:off x="5867400" y="1676400"/>
          <a:ext cx="279400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79360" imgH="520560" progId="Equation.3">
                  <p:embed/>
                </p:oleObj>
              </mc:Choice>
              <mc:Fallback>
                <p:oleObj name="Equation" r:id="rId6" imgW="279360" imgH="520560" progId="Equation.3">
                  <p:embed/>
                  <p:pic>
                    <p:nvPicPr>
                      <p:cNvPr id="0" name="Object 14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676400"/>
                        <a:ext cx="279400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9" name="Object 15"/>
          <p:cNvGraphicFramePr>
            <a:graphicFrameLocks noChangeAspect="1"/>
          </p:cNvGraphicFramePr>
          <p:nvPr/>
        </p:nvGraphicFramePr>
        <p:xfrm>
          <a:off x="6934200" y="34290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342720" imgH="520560" progId="Equation.3">
                  <p:embed/>
                </p:oleObj>
              </mc:Choice>
              <mc:Fallback>
                <p:oleObj name="Equation" r:id="rId8" imgW="342720" imgH="520560" progId="Equation.3">
                  <p:embed/>
                  <p:pic>
                    <p:nvPicPr>
                      <p:cNvPr id="0" name="Object 15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3429000"/>
                        <a:ext cx="3413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0" name="Object 16"/>
          <p:cNvGraphicFramePr>
            <a:graphicFrameLocks noChangeAspect="1"/>
          </p:cNvGraphicFramePr>
          <p:nvPr/>
        </p:nvGraphicFramePr>
        <p:xfrm>
          <a:off x="6934200" y="2209800"/>
          <a:ext cx="315913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17160" imgH="533160" progId="Equation.3">
                  <p:embed/>
                </p:oleObj>
              </mc:Choice>
              <mc:Fallback>
                <p:oleObj name="Equation" r:id="rId10" imgW="317160" imgH="533160" progId="Equation.3">
                  <p:embed/>
                  <p:pic>
                    <p:nvPicPr>
                      <p:cNvPr id="0" name="Object 16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4200" y="2209800"/>
                        <a:ext cx="315913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1" name="Object 17"/>
          <p:cNvGraphicFramePr>
            <a:graphicFrameLocks noChangeAspect="1"/>
          </p:cNvGraphicFramePr>
          <p:nvPr/>
        </p:nvGraphicFramePr>
        <p:xfrm>
          <a:off x="8001000" y="1676400"/>
          <a:ext cx="341313" cy="520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342720" imgH="520560" progId="Equation.3">
                  <p:embed/>
                </p:oleObj>
              </mc:Choice>
              <mc:Fallback>
                <p:oleObj name="Equation" r:id="rId12" imgW="342720" imgH="520560" progId="Equation.3">
                  <p:embed/>
                  <p:pic>
                    <p:nvPicPr>
                      <p:cNvPr id="0" name="Object 17"/>
                      <p:cNvPicPr preferRelativeResize="0"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01000" y="1676400"/>
                        <a:ext cx="341313" cy="520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2" name="Object 18"/>
          <p:cNvGraphicFramePr>
            <a:graphicFrameLocks noChangeAspect="1"/>
          </p:cNvGraphicFramePr>
          <p:nvPr/>
        </p:nvGraphicFramePr>
        <p:xfrm>
          <a:off x="3048000" y="4800600"/>
          <a:ext cx="4775200" cy="582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775040" imgH="583920" progId="Equation.3">
                  <p:embed/>
                </p:oleObj>
              </mc:Choice>
              <mc:Fallback>
                <p:oleObj name="Equation" r:id="rId14" imgW="4775040" imgH="58392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4800600"/>
                        <a:ext cx="4775200" cy="582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53" name="Object 19"/>
          <p:cNvGraphicFramePr>
            <a:graphicFrameLocks noChangeAspect="1"/>
          </p:cNvGraphicFramePr>
          <p:nvPr/>
        </p:nvGraphicFramePr>
        <p:xfrm>
          <a:off x="3048000" y="5562600"/>
          <a:ext cx="34163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3416040" imgH="533160" progId="Equation.3">
                  <p:embed/>
                </p:oleObj>
              </mc:Choice>
              <mc:Fallback>
                <p:oleObj name="Equation" r:id="rId16" imgW="3416040" imgH="53316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0" y="5562600"/>
                        <a:ext cx="34163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64" name="Text Box 20"/>
          <p:cNvSpPr txBox="1">
            <a:spLocks noChangeArrowheads="1"/>
          </p:cNvSpPr>
          <p:nvPr/>
        </p:nvSpPr>
        <p:spPr bwMode="auto">
          <a:xfrm>
            <a:off x="0" y="4114800"/>
            <a:ext cx="64738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The resulting regular expression:</a:t>
            </a:r>
          </a:p>
        </p:txBody>
      </p:sp>
      <p:sp>
        <p:nvSpPr>
          <p:cNvPr id="31765" name="Text Box 21"/>
          <p:cNvSpPr txBox="1">
            <a:spLocks noChangeArrowheads="1"/>
          </p:cNvSpPr>
          <p:nvPr/>
        </p:nvSpPr>
        <p:spPr bwMode="auto">
          <a:xfrm>
            <a:off x="0" y="0"/>
            <a:ext cx="8112125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By repeating the process until </a:t>
            </a:r>
          </a:p>
          <a:p>
            <a:r>
              <a:rPr lang="en-US"/>
              <a:t>two states are left, the resulting graph is</a:t>
            </a:r>
          </a:p>
        </p:txBody>
      </p:sp>
      <p:sp>
        <p:nvSpPr>
          <p:cNvPr id="31766" name="Oval 22"/>
          <p:cNvSpPr>
            <a:spLocks noChangeArrowheads="1"/>
          </p:cNvSpPr>
          <p:nvPr/>
        </p:nvSpPr>
        <p:spPr bwMode="auto">
          <a:xfrm>
            <a:off x="381000" y="1905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7" name="Oval 23"/>
          <p:cNvSpPr>
            <a:spLocks noChangeArrowheads="1"/>
          </p:cNvSpPr>
          <p:nvPr/>
        </p:nvSpPr>
        <p:spPr bwMode="auto">
          <a:xfrm>
            <a:off x="914400" y="2514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8" name="Oval 24"/>
          <p:cNvSpPr>
            <a:spLocks noChangeArrowheads="1"/>
          </p:cNvSpPr>
          <p:nvPr/>
        </p:nvSpPr>
        <p:spPr bwMode="auto">
          <a:xfrm>
            <a:off x="12954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69" name="Oval 26"/>
          <p:cNvSpPr>
            <a:spLocks noChangeArrowheads="1"/>
          </p:cNvSpPr>
          <p:nvPr/>
        </p:nvSpPr>
        <p:spPr bwMode="auto">
          <a:xfrm>
            <a:off x="2057400" y="2667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0" name="Oval 27"/>
          <p:cNvSpPr>
            <a:spLocks noChangeArrowheads="1"/>
          </p:cNvSpPr>
          <p:nvPr/>
        </p:nvSpPr>
        <p:spPr bwMode="auto">
          <a:xfrm>
            <a:off x="914400" y="3352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1" name="Oval 28"/>
          <p:cNvSpPr>
            <a:spLocks noChangeArrowheads="1"/>
          </p:cNvSpPr>
          <p:nvPr/>
        </p:nvSpPr>
        <p:spPr bwMode="auto">
          <a:xfrm>
            <a:off x="2133600" y="1828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2" name="Oval 29"/>
          <p:cNvSpPr>
            <a:spLocks noChangeArrowheads="1"/>
          </p:cNvSpPr>
          <p:nvPr/>
        </p:nvSpPr>
        <p:spPr bwMode="auto">
          <a:xfrm>
            <a:off x="1905000" y="3505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73" name="Line 30"/>
          <p:cNvSpPr>
            <a:spLocks noChangeShapeType="1"/>
          </p:cNvSpPr>
          <p:nvPr/>
        </p:nvSpPr>
        <p:spPr bwMode="auto">
          <a:xfrm>
            <a:off x="762000" y="2057400"/>
            <a:ext cx="533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4" name="Line 31"/>
          <p:cNvSpPr>
            <a:spLocks noChangeShapeType="1"/>
          </p:cNvSpPr>
          <p:nvPr/>
        </p:nvSpPr>
        <p:spPr bwMode="auto">
          <a:xfrm>
            <a:off x="1676400" y="19812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5" name="Line 32"/>
          <p:cNvSpPr>
            <a:spLocks noChangeShapeType="1"/>
          </p:cNvSpPr>
          <p:nvPr/>
        </p:nvSpPr>
        <p:spPr bwMode="auto">
          <a:xfrm flipV="1">
            <a:off x="1219200" y="2209800"/>
            <a:ext cx="1524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6" name="Line 33"/>
          <p:cNvSpPr>
            <a:spLocks noChangeShapeType="1"/>
          </p:cNvSpPr>
          <p:nvPr/>
        </p:nvSpPr>
        <p:spPr bwMode="auto">
          <a:xfrm flipH="1" flipV="1">
            <a:off x="1295400" y="2667000"/>
            <a:ext cx="7620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7" name="Line 34"/>
          <p:cNvSpPr>
            <a:spLocks noChangeShapeType="1"/>
          </p:cNvSpPr>
          <p:nvPr/>
        </p:nvSpPr>
        <p:spPr bwMode="auto">
          <a:xfrm flipV="1">
            <a:off x="2286000" y="22098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8" name="Line 35"/>
          <p:cNvSpPr>
            <a:spLocks noChangeShapeType="1"/>
          </p:cNvSpPr>
          <p:nvPr/>
        </p:nvSpPr>
        <p:spPr bwMode="auto">
          <a:xfrm flipV="1">
            <a:off x="1219200" y="29718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79" name="Line 36"/>
          <p:cNvSpPr>
            <a:spLocks noChangeShapeType="1"/>
          </p:cNvSpPr>
          <p:nvPr/>
        </p:nvSpPr>
        <p:spPr bwMode="auto">
          <a:xfrm flipH="1" flipV="1">
            <a:off x="1219200" y="2819400"/>
            <a:ext cx="7620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0" name="Line 37"/>
          <p:cNvSpPr>
            <a:spLocks noChangeShapeType="1"/>
          </p:cNvSpPr>
          <p:nvPr/>
        </p:nvSpPr>
        <p:spPr bwMode="auto">
          <a:xfrm>
            <a:off x="685800" y="2209800"/>
            <a:ext cx="304800" cy="381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1" name="Oval 38"/>
          <p:cNvSpPr>
            <a:spLocks noChangeArrowheads="1"/>
          </p:cNvSpPr>
          <p:nvPr/>
        </p:nvSpPr>
        <p:spPr bwMode="auto">
          <a:xfrm>
            <a:off x="2819400" y="22860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2" name="Oval 39"/>
          <p:cNvSpPr>
            <a:spLocks noChangeArrowheads="1"/>
          </p:cNvSpPr>
          <p:nvPr/>
        </p:nvSpPr>
        <p:spPr bwMode="auto">
          <a:xfrm>
            <a:off x="2667000" y="31242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3" name="Line 40"/>
          <p:cNvSpPr>
            <a:spLocks noChangeShapeType="1"/>
          </p:cNvSpPr>
          <p:nvPr/>
        </p:nvSpPr>
        <p:spPr bwMode="auto">
          <a:xfrm>
            <a:off x="2438400" y="2133600"/>
            <a:ext cx="457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4" name="Line 41"/>
          <p:cNvSpPr>
            <a:spLocks noChangeShapeType="1"/>
          </p:cNvSpPr>
          <p:nvPr/>
        </p:nvSpPr>
        <p:spPr bwMode="auto">
          <a:xfrm flipV="1">
            <a:off x="2895600" y="2667000"/>
            <a:ext cx="1524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5" name="Line 42"/>
          <p:cNvSpPr>
            <a:spLocks noChangeShapeType="1"/>
          </p:cNvSpPr>
          <p:nvPr/>
        </p:nvSpPr>
        <p:spPr bwMode="auto">
          <a:xfrm flipV="1">
            <a:off x="2209800" y="30480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6" name="Line 43"/>
          <p:cNvSpPr>
            <a:spLocks noChangeShapeType="1"/>
          </p:cNvSpPr>
          <p:nvPr/>
        </p:nvSpPr>
        <p:spPr bwMode="auto">
          <a:xfrm>
            <a:off x="2362200" y="2971800"/>
            <a:ext cx="3048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7" name="AutoShape 44"/>
          <p:cNvSpPr>
            <a:spLocks noChangeArrowheads="1"/>
          </p:cNvSpPr>
          <p:nvPr/>
        </p:nvSpPr>
        <p:spPr bwMode="auto">
          <a:xfrm>
            <a:off x="3810000" y="2514600"/>
            <a:ext cx="976313" cy="485775"/>
          </a:xfrm>
          <a:prstGeom prst="rightArrow">
            <a:avLst>
              <a:gd name="adj1" fmla="val 50000"/>
              <a:gd name="adj2" fmla="val 50245"/>
            </a:avLst>
          </a:prstGeom>
          <a:solidFill>
            <a:srgbClr val="FF99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88" name="Line 45"/>
          <p:cNvSpPr>
            <a:spLocks noChangeShapeType="1"/>
          </p:cNvSpPr>
          <p:nvPr/>
        </p:nvSpPr>
        <p:spPr bwMode="auto">
          <a:xfrm>
            <a:off x="0" y="20574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en-US"/>
          </a:p>
        </p:txBody>
      </p:sp>
      <p:sp>
        <p:nvSpPr>
          <p:cNvPr id="31789" name="Oval 46"/>
          <p:cNvSpPr>
            <a:spLocks noChangeArrowheads="1"/>
          </p:cNvSpPr>
          <p:nvPr/>
        </p:nvSpPr>
        <p:spPr bwMode="auto">
          <a:xfrm>
            <a:off x="2590800" y="3048000"/>
            <a:ext cx="533400" cy="5334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1790" name="Text Box 47"/>
          <p:cNvSpPr txBox="1">
            <a:spLocks noChangeArrowheads="1"/>
          </p:cNvSpPr>
          <p:nvPr/>
        </p:nvSpPr>
        <p:spPr bwMode="auto">
          <a:xfrm>
            <a:off x="533400" y="1295400"/>
            <a:ext cx="1958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Initial graph</a:t>
            </a:r>
          </a:p>
        </p:txBody>
      </p:sp>
      <p:sp>
        <p:nvSpPr>
          <p:cNvPr id="31791" name="Text Box 48"/>
          <p:cNvSpPr txBox="1">
            <a:spLocks noChangeArrowheads="1"/>
          </p:cNvSpPr>
          <p:nvPr/>
        </p:nvSpPr>
        <p:spPr bwMode="auto">
          <a:xfrm>
            <a:off x="5943600" y="1295400"/>
            <a:ext cx="23780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chemeClr val="tx2"/>
                </a:solidFill>
              </a:rPr>
              <a:t>Resulting graph</a:t>
            </a:r>
          </a:p>
        </p:txBody>
      </p:sp>
      <p:sp>
        <p:nvSpPr>
          <p:cNvPr id="31792" name="Text Box 49"/>
          <p:cNvSpPr txBox="1">
            <a:spLocks noChangeArrowheads="1"/>
          </p:cNvSpPr>
          <p:nvPr/>
        </p:nvSpPr>
        <p:spPr bwMode="auto">
          <a:xfrm>
            <a:off x="5470525" y="6294438"/>
            <a:ext cx="2998788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400">
                <a:solidFill>
                  <a:srgbClr val="FF9933"/>
                </a:solidFill>
              </a:rPr>
              <a:t>End of Proof-Part 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C36CE4-8367-4552-BEDF-61E5FA756055}" type="slidenum">
              <a:rPr lang="en-US"/>
              <a:pPr/>
              <a:t>21</a:t>
            </a:fld>
            <a:endParaRPr lang="en-US"/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228600"/>
            <a:ext cx="8839200" cy="609600"/>
          </a:xfrm>
        </p:spPr>
        <p:txBody>
          <a:bodyPr/>
          <a:lstStyle/>
          <a:p>
            <a:r>
              <a:rPr lang="en-US" dirty="0"/>
              <a:t>Summary: Standard Representations </a:t>
            </a:r>
            <a:br>
              <a:rPr lang="en-US" dirty="0"/>
            </a:br>
            <a:r>
              <a:rPr lang="en-US" dirty="0"/>
              <a:t>of Regular Languages</a:t>
            </a:r>
          </a:p>
        </p:txBody>
      </p:sp>
      <p:sp>
        <p:nvSpPr>
          <p:cNvPr id="36869" name="Text Box 3"/>
          <p:cNvSpPr txBox="1">
            <a:spLocks noChangeArrowheads="1"/>
          </p:cNvSpPr>
          <p:nvPr/>
        </p:nvSpPr>
        <p:spPr bwMode="auto">
          <a:xfrm>
            <a:off x="2819400" y="1447800"/>
            <a:ext cx="3762375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3300"/>
                </a:solidFill>
              </a:rPr>
              <a:t>Regular Languages</a:t>
            </a:r>
          </a:p>
        </p:txBody>
      </p:sp>
      <p:sp>
        <p:nvSpPr>
          <p:cNvPr id="36870" name="Text Box 4"/>
          <p:cNvSpPr txBox="1">
            <a:spLocks noChangeArrowheads="1"/>
          </p:cNvSpPr>
          <p:nvPr/>
        </p:nvSpPr>
        <p:spPr bwMode="auto">
          <a:xfrm>
            <a:off x="1600200" y="3505200"/>
            <a:ext cx="1219200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DFAs</a:t>
            </a:r>
            <a:endParaRPr lang="en-US" b="1"/>
          </a:p>
        </p:txBody>
      </p:sp>
      <p:sp>
        <p:nvSpPr>
          <p:cNvPr id="36871" name="Text Box 5"/>
          <p:cNvSpPr txBox="1">
            <a:spLocks noChangeArrowheads="1"/>
          </p:cNvSpPr>
          <p:nvPr/>
        </p:nvSpPr>
        <p:spPr bwMode="auto">
          <a:xfrm>
            <a:off x="3429000" y="4800600"/>
            <a:ext cx="1249363" cy="5794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NFAs</a:t>
            </a:r>
            <a:endParaRPr lang="en-US" b="1"/>
          </a:p>
        </p:txBody>
      </p:sp>
      <p:sp>
        <p:nvSpPr>
          <p:cNvPr id="36872" name="Text Box 6"/>
          <p:cNvSpPr txBox="1">
            <a:spLocks noChangeArrowheads="1"/>
          </p:cNvSpPr>
          <p:nvPr/>
        </p:nvSpPr>
        <p:spPr bwMode="auto">
          <a:xfrm>
            <a:off x="6096000" y="4419600"/>
            <a:ext cx="2449513" cy="1163638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lg"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Expressions</a:t>
            </a:r>
            <a:endParaRPr lang="en-US" b="1"/>
          </a:p>
        </p:txBody>
      </p:sp>
      <p:sp>
        <p:nvSpPr>
          <p:cNvPr id="36873" name="AutoShape 8"/>
          <p:cNvSpPr>
            <a:spLocks noChangeArrowheads="1"/>
          </p:cNvSpPr>
          <p:nvPr/>
        </p:nvSpPr>
        <p:spPr bwMode="auto">
          <a:xfrm>
            <a:off x="2743200" y="1295400"/>
            <a:ext cx="39624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36874" name="AutoShape 9"/>
          <p:cNvSpPr>
            <a:spLocks noChangeArrowheads="1"/>
          </p:cNvSpPr>
          <p:nvPr/>
        </p:nvSpPr>
        <p:spPr bwMode="auto">
          <a:xfrm>
            <a:off x="1524000" y="3276600"/>
            <a:ext cx="14478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5" name="AutoShape 10"/>
          <p:cNvSpPr>
            <a:spLocks noChangeArrowheads="1"/>
          </p:cNvSpPr>
          <p:nvPr/>
        </p:nvSpPr>
        <p:spPr bwMode="auto">
          <a:xfrm>
            <a:off x="3200400" y="4648200"/>
            <a:ext cx="1600200" cy="9144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6" name="AutoShape 11"/>
          <p:cNvSpPr>
            <a:spLocks noChangeArrowheads="1"/>
          </p:cNvSpPr>
          <p:nvPr/>
        </p:nvSpPr>
        <p:spPr bwMode="auto">
          <a:xfrm>
            <a:off x="5943600" y="4419600"/>
            <a:ext cx="2743200" cy="1143000"/>
          </a:xfrm>
          <a:prstGeom prst="roundRect">
            <a:avLst>
              <a:gd name="adj" fmla="val 16667"/>
            </a:avLst>
          </a:prstGeom>
          <a:noFill/>
          <a:ln w="9525">
            <a:solidFill>
              <a:schemeClr val="tx1"/>
            </a:solidFill>
            <a:round/>
            <a:headEnd/>
            <a:tailEnd type="non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7" name="Line 13"/>
          <p:cNvSpPr>
            <a:spLocks noChangeShapeType="1"/>
          </p:cNvSpPr>
          <p:nvPr/>
        </p:nvSpPr>
        <p:spPr bwMode="auto">
          <a:xfrm flipH="1">
            <a:off x="2286000" y="2209800"/>
            <a:ext cx="9144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8" name="Line 14"/>
          <p:cNvSpPr>
            <a:spLocks noChangeShapeType="1"/>
          </p:cNvSpPr>
          <p:nvPr/>
        </p:nvSpPr>
        <p:spPr bwMode="auto">
          <a:xfrm flipH="1">
            <a:off x="3962400" y="2209800"/>
            <a:ext cx="381000" cy="2438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  <p:sp>
        <p:nvSpPr>
          <p:cNvPr id="36879" name="Line 15"/>
          <p:cNvSpPr>
            <a:spLocks noChangeShapeType="1"/>
          </p:cNvSpPr>
          <p:nvPr/>
        </p:nvSpPr>
        <p:spPr bwMode="auto">
          <a:xfrm>
            <a:off x="6096000" y="2209800"/>
            <a:ext cx="1143000" cy="2209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lg" len="lg"/>
            <a:tailEnd type="triangle" w="lg" len="lg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611022-3B43-44CF-BD23-039DBB98114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352800" y="2362200"/>
            <a:ext cx="2667000" cy="23575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chemeClr val="tx1"/>
                </a:solidFill>
              </a:rPr>
              <a:t>Questions?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Thank You!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4D1479-56FD-4829-AF81-DC16322D69CA}" type="slidenum">
              <a:rPr lang="en-US"/>
              <a:pPr/>
              <a:t>3</a:t>
            </a:fld>
            <a:endParaRPr lang="en-US"/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Theorem</a:t>
            </a:r>
          </a:p>
        </p:txBody>
      </p:sp>
      <p:sp>
        <p:nvSpPr>
          <p:cNvPr id="14342" name="AutoShape 10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3" name="Text Box 11"/>
          <p:cNvSpPr txBox="1">
            <a:spLocks noChangeArrowheads="1"/>
          </p:cNvSpPr>
          <p:nvPr/>
        </p:nvSpPr>
        <p:spPr bwMode="auto">
          <a:xfrm>
            <a:off x="457200" y="1447800"/>
            <a:ext cx="399097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4344" name="AutoShape 12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5" name="AutoShape 13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6" name="AutoShape 14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347" name="Text Box 15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14338" name="Object 18"/>
          <p:cNvGraphicFramePr>
            <a:graphicFrameLocks noChangeAspect="1"/>
          </p:cNvGraphicFramePr>
          <p:nvPr/>
        </p:nvGraphicFramePr>
        <p:xfrm>
          <a:off x="4953000" y="1905000"/>
          <a:ext cx="7620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177480" progId="Equation.3">
                  <p:embed/>
                </p:oleObj>
              </mc:Choice>
              <mc:Fallback>
                <p:oleObj name="Equation" r:id="rId2" imgW="304560" imgH="17748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905000"/>
                        <a:ext cx="762000" cy="609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CCBE5F9-6555-4987-B45A-A43E3536B2A0}" type="slidenum">
              <a:rPr lang="en-US"/>
              <a:pPr/>
              <a:t>4</a:t>
            </a:fld>
            <a:endParaRPr lang="en-US"/>
          </a:p>
        </p:txBody>
      </p:sp>
      <p:sp>
        <p:nvSpPr>
          <p:cNvPr id="15366" name="AutoShape 7"/>
          <p:cNvSpPr>
            <a:spLocks/>
          </p:cNvSpPr>
          <p:nvPr/>
        </p:nvSpPr>
        <p:spPr bwMode="auto">
          <a:xfrm>
            <a:off x="0" y="1117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7" name="Text Box 8"/>
          <p:cNvSpPr txBox="1">
            <a:spLocks noChangeArrowheads="1"/>
          </p:cNvSpPr>
          <p:nvPr/>
        </p:nvSpPr>
        <p:spPr bwMode="auto">
          <a:xfrm>
            <a:off x="288925" y="1143000"/>
            <a:ext cx="399097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5368" name="AutoShape 9"/>
          <p:cNvSpPr>
            <a:spLocks/>
          </p:cNvSpPr>
          <p:nvPr/>
        </p:nvSpPr>
        <p:spPr bwMode="auto">
          <a:xfrm flipH="1">
            <a:off x="4098925" y="1066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69" name="AutoShape 10"/>
          <p:cNvSpPr>
            <a:spLocks/>
          </p:cNvSpPr>
          <p:nvPr/>
        </p:nvSpPr>
        <p:spPr bwMode="auto">
          <a:xfrm>
            <a:off x="5943600" y="1066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0" name="AutoShape 11"/>
          <p:cNvSpPr>
            <a:spLocks/>
          </p:cNvSpPr>
          <p:nvPr/>
        </p:nvSpPr>
        <p:spPr bwMode="auto">
          <a:xfrm flipH="1">
            <a:off x="8442325" y="1066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1" name="Text Box 12"/>
          <p:cNvSpPr txBox="1">
            <a:spLocks noChangeArrowheads="1"/>
          </p:cNvSpPr>
          <p:nvPr/>
        </p:nvSpPr>
        <p:spPr bwMode="auto">
          <a:xfrm>
            <a:off x="6308725" y="13716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15362" name="Object 13"/>
          <p:cNvGraphicFramePr>
            <a:graphicFrameLocks noChangeAspect="1"/>
          </p:cNvGraphicFramePr>
          <p:nvPr/>
        </p:nvGraphicFramePr>
        <p:xfrm>
          <a:off x="4784725" y="15240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3480" imgH="368280" progId="Equation.3">
                  <p:embed/>
                </p:oleObj>
              </mc:Choice>
              <mc:Fallback>
                <p:oleObj name="Equation" r:id="rId2" imgW="393480" imgH="36828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1524000"/>
                        <a:ext cx="8286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2" name="AutoShape 14"/>
          <p:cNvSpPr>
            <a:spLocks/>
          </p:cNvSpPr>
          <p:nvPr/>
        </p:nvSpPr>
        <p:spPr bwMode="auto">
          <a:xfrm>
            <a:off x="0" y="4165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3" name="Text Box 15"/>
          <p:cNvSpPr txBox="1">
            <a:spLocks noChangeArrowheads="1"/>
          </p:cNvSpPr>
          <p:nvPr/>
        </p:nvSpPr>
        <p:spPr bwMode="auto">
          <a:xfrm>
            <a:off x="288925" y="4191000"/>
            <a:ext cx="399097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5374" name="AutoShape 16"/>
          <p:cNvSpPr>
            <a:spLocks/>
          </p:cNvSpPr>
          <p:nvPr/>
        </p:nvSpPr>
        <p:spPr bwMode="auto">
          <a:xfrm flipH="1">
            <a:off x="4098925" y="4114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5" name="AutoShape 17"/>
          <p:cNvSpPr>
            <a:spLocks/>
          </p:cNvSpPr>
          <p:nvPr/>
        </p:nvSpPr>
        <p:spPr bwMode="auto">
          <a:xfrm>
            <a:off x="5927725" y="4114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6" name="AutoShape 18"/>
          <p:cNvSpPr>
            <a:spLocks/>
          </p:cNvSpPr>
          <p:nvPr/>
        </p:nvSpPr>
        <p:spPr bwMode="auto">
          <a:xfrm flipH="1">
            <a:off x="8442325" y="41148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377" name="Text Box 19"/>
          <p:cNvSpPr txBox="1">
            <a:spLocks noChangeArrowheads="1"/>
          </p:cNvSpPr>
          <p:nvPr/>
        </p:nvSpPr>
        <p:spPr bwMode="auto">
          <a:xfrm>
            <a:off x="6308725" y="44196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15363" name="Object 20"/>
          <p:cNvGraphicFramePr>
            <a:graphicFrameLocks noChangeAspect="1"/>
          </p:cNvGraphicFramePr>
          <p:nvPr/>
        </p:nvGraphicFramePr>
        <p:xfrm>
          <a:off x="4784725" y="45720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93480" imgH="368280" progId="Equation.3">
                  <p:embed/>
                </p:oleObj>
              </mc:Choice>
              <mc:Fallback>
                <p:oleObj name="Equation" r:id="rId4" imgW="393480" imgH="368280" progId="Equation.3">
                  <p:embed/>
                  <p:pic>
                    <p:nvPicPr>
                      <p:cNvPr id="0" name="Object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84725" y="4572000"/>
                        <a:ext cx="8286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78" name="Text Box 21"/>
          <p:cNvSpPr txBox="1">
            <a:spLocks noChangeArrowheads="1"/>
          </p:cNvSpPr>
          <p:nvPr/>
        </p:nvSpPr>
        <p:spPr bwMode="auto">
          <a:xfrm>
            <a:off x="152400" y="152400"/>
            <a:ext cx="1406525" cy="5794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Proof: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1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BC5D8E-A986-46EC-B203-110CAD192ED8}" type="slidenum">
              <a:rPr lang="en-US"/>
              <a:pPr/>
              <a:t>5</a:t>
            </a:fld>
            <a:endParaRPr lang="en-US"/>
          </a:p>
        </p:txBody>
      </p:sp>
      <p:sp>
        <p:nvSpPr>
          <p:cNvPr id="16392" name="Rectangle 2"/>
          <p:cNvSpPr>
            <a:spLocks noChangeArrowheads="1"/>
          </p:cNvSpPr>
          <p:nvPr/>
        </p:nvSpPr>
        <p:spPr bwMode="auto">
          <a:xfrm>
            <a:off x="152400" y="152400"/>
            <a:ext cx="8839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spcBef>
                <a:spcPct val="0"/>
              </a:spcBef>
            </a:pPr>
            <a:r>
              <a:rPr lang="en-US" sz="3600">
                <a:solidFill>
                  <a:srgbClr val="FF0000"/>
                </a:solidFill>
              </a:rPr>
              <a:t>Proof - Part 1</a:t>
            </a:r>
          </a:p>
        </p:txBody>
      </p:sp>
      <p:grpSp>
        <p:nvGrpSpPr>
          <p:cNvPr id="16393" name="Group 3"/>
          <p:cNvGrpSpPr>
            <a:grpSpLocks/>
          </p:cNvGrpSpPr>
          <p:nvPr/>
        </p:nvGrpSpPr>
        <p:grpSpPr bwMode="auto">
          <a:xfrm>
            <a:off x="1295400" y="3657600"/>
            <a:ext cx="6310313" cy="1293813"/>
            <a:chOff x="96" y="912"/>
            <a:chExt cx="3975" cy="815"/>
          </a:xfrm>
        </p:grpSpPr>
        <p:graphicFrame>
          <p:nvGraphicFramePr>
            <p:cNvPr id="16388" name="Object 4"/>
            <p:cNvGraphicFramePr>
              <a:graphicFrameLocks noChangeAspect="1"/>
            </p:cNvGraphicFramePr>
            <p:nvPr/>
          </p:nvGraphicFramePr>
          <p:xfrm>
            <a:off x="3840" y="1056"/>
            <a:ext cx="159" cy="1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53800" imgH="291960" progId="Equation.3">
                    <p:embed/>
                  </p:oleObj>
                </mc:Choice>
                <mc:Fallback>
                  <p:oleObj name="Equation" r:id="rId2" imgW="253800" imgH="291960" progId="Equation.3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0" y="1056"/>
                          <a:ext cx="159" cy="183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89" name="Object 5"/>
            <p:cNvGraphicFramePr>
              <a:graphicFrameLocks noChangeAspect="1"/>
            </p:cNvGraphicFramePr>
            <p:nvPr/>
          </p:nvGraphicFramePr>
          <p:xfrm>
            <a:off x="2160" y="1392"/>
            <a:ext cx="584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927000" imgH="533160" progId="Equation.3">
                    <p:embed/>
                  </p:oleObj>
                </mc:Choice>
                <mc:Fallback>
                  <p:oleObj name="Equation" r:id="rId4" imgW="927000" imgH="533160" progId="Equation.3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60" y="1392"/>
                          <a:ext cx="584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6402" name="Text Box 6"/>
            <p:cNvSpPr txBox="1">
              <a:spLocks noChangeArrowheads="1"/>
            </p:cNvSpPr>
            <p:nvPr/>
          </p:nvSpPr>
          <p:spPr bwMode="auto">
            <a:xfrm>
              <a:off x="96" y="912"/>
              <a:ext cx="3975" cy="8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sz="4000">
                  <a:solidFill>
                    <a:srgbClr val="FF0000"/>
                  </a:solidFill>
                </a:rPr>
                <a:t>  </a:t>
              </a:r>
              <a:r>
                <a:rPr lang="en-US"/>
                <a:t>  For any regular expression</a:t>
              </a:r>
            </a:p>
            <a:p>
              <a:r>
                <a:rPr lang="en-US"/>
                <a:t>     the language           is regular</a:t>
              </a:r>
            </a:p>
          </p:txBody>
        </p:sp>
      </p:grpSp>
      <p:sp>
        <p:nvSpPr>
          <p:cNvPr id="16394" name="AutoShape 27"/>
          <p:cNvSpPr>
            <a:spLocks/>
          </p:cNvSpPr>
          <p:nvPr/>
        </p:nvSpPr>
        <p:spPr bwMode="auto">
          <a:xfrm>
            <a:off x="168275" y="14224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5" name="Text Box 28"/>
          <p:cNvSpPr txBox="1">
            <a:spLocks noChangeArrowheads="1"/>
          </p:cNvSpPr>
          <p:nvPr/>
        </p:nvSpPr>
        <p:spPr bwMode="auto">
          <a:xfrm>
            <a:off x="457200" y="1447800"/>
            <a:ext cx="3990975" cy="17478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Languages</a:t>
            </a:r>
          </a:p>
          <a:p>
            <a:r>
              <a:rPr lang="en-US"/>
              <a:t>Generated by</a:t>
            </a:r>
          </a:p>
          <a:p>
            <a:r>
              <a:rPr lang="en-US"/>
              <a:t>Regular Expressions</a:t>
            </a:r>
          </a:p>
        </p:txBody>
      </p:sp>
      <p:sp>
        <p:nvSpPr>
          <p:cNvPr id="16396" name="AutoShape 29"/>
          <p:cNvSpPr>
            <a:spLocks/>
          </p:cNvSpPr>
          <p:nvPr/>
        </p:nvSpPr>
        <p:spPr bwMode="auto">
          <a:xfrm flipH="1">
            <a:off x="42672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7" name="AutoShape 30"/>
          <p:cNvSpPr>
            <a:spLocks/>
          </p:cNvSpPr>
          <p:nvPr/>
        </p:nvSpPr>
        <p:spPr bwMode="auto">
          <a:xfrm>
            <a:off x="60960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8" name="AutoShape 31"/>
          <p:cNvSpPr>
            <a:spLocks/>
          </p:cNvSpPr>
          <p:nvPr/>
        </p:nvSpPr>
        <p:spPr bwMode="auto">
          <a:xfrm flipH="1">
            <a:off x="8610600" y="1371600"/>
            <a:ext cx="304800" cy="1828800"/>
          </a:xfrm>
          <a:prstGeom prst="leftBrace">
            <a:avLst>
              <a:gd name="adj1" fmla="val 500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399" name="Text Box 32"/>
          <p:cNvSpPr txBox="1">
            <a:spLocks noChangeArrowheads="1"/>
          </p:cNvSpPr>
          <p:nvPr/>
        </p:nvSpPr>
        <p:spPr bwMode="auto">
          <a:xfrm>
            <a:off x="6477000" y="1676400"/>
            <a:ext cx="21002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Regular</a:t>
            </a:r>
          </a:p>
          <a:p>
            <a:r>
              <a:rPr lang="en-US"/>
              <a:t>Languages</a:t>
            </a:r>
          </a:p>
        </p:txBody>
      </p:sp>
      <p:graphicFrame>
        <p:nvGraphicFramePr>
          <p:cNvPr id="16386" name="Object 33"/>
          <p:cNvGraphicFramePr>
            <a:graphicFrameLocks noChangeAspect="1"/>
          </p:cNvGraphicFramePr>
          <p:nvPr/>
        </p:nvGraphicFramePr>
        <p:xfrm>
          <a:off x="4953000" y="1828800"/>
          <a:ext cx="828675" cy="78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93480" imgH="368280" progId="Equation.3">
                  <p:embed/>
                </p:oleObj>
              </mc:Choice>
              <mc:Fallback>
                <p:oleObj name="Equation" r:id="rId6" imgW="393480" imgH="36828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0" y="1828800"/>
                        <a:ext cx="828675" cy="7842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6400" name="Group 34"/>
          <p:cNvGrpSpPr>
            <a:grpSpLocks/>
          </p:cNvGrpSpPr>
          <p:nvPr/>
        </p:nvGrpSpPr>
        <p:grpSpPr bwMode="auto">
          <a:xfrm>
            <a:off x="1447800" y="5638800"/>
            <a:ext cx="6823075" cy="579438"/>
            <a:chOff x="518" y="2608"/>
            <a:chExt cx="4298" cy="365"/>
          </a:xfrm>
        </p:grpSpPr>
        <p:sp>
          <p:nvSpPr>
            <p:cNvPr id="16401" name="Text Box 35"/>
            <p:cNvSpPr txBox="1">
              <a:spLocks noChangeArrowheads="1"/>
            </p:cNvSpPr>
            <p:nvPr/>
          </p:nvSpPr>
          <p:spPr bwMode="auto">
            <a:xfrm>
              <a:off x="518" y="2608"/>
              <a:ext cx="4020" cy="36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Proof by induction on the size of</a:t>
              </a:r>
            </a:p>
          </p:txBody>
        </p:sp>
        <p:graphicFrame>
          <p:nvGraphicFramePr>
            <p:cNvPr id="16387" name="Object 36"/>
            <p:cNvGraphicFramePr>
              <a:graphicFrameLocks noChangeAspect="1"/>
            </p:cNvGraphicFramePr>
            <p:nvPr/>
          </p:nvGraphicFramePr>
          <p:xfrm>
            <a:off x="4656" y="2736"/>
            <a:ext cx="160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253800" imgH="291960" progId="Equation.3">
                    <p:embed/>
                  </p:oleObj>
                </mc:Choice>
                <mc:Fallback>
                  <p:oleObj name="Equation" r:id="rId8" imgW="253800" imgH="29196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736"/>
                          <a:ext cx="160" cy="184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C7FFB3C-BEEC-4C66-AA5F-C5C46B138237}" type="slidenum">
              <a:rPr lang="en-US"/>
              <a:pPr/>
              <a:t>6</a:t>
            </a:fld>
            <a:endParaRPr lang="en-US"/>
          </a:p>
        </p:txBody>
      </p:sp>
      <p:sp>
        <p:nvSpPr>
          <p:cNvPr id="174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Induction Basis</a:t>
            </a:r>
          </a:p>
        </p:txBody>
      </p:sp>
      <p:sp>
        <p:nvSpPr>
          <p:cNvPr id="1741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Primitive Regular Expressions:</a:t>
            </a:r>
          </a:p>
        </p:txBody>
      </p:sp>
      <p:graphicFrame>
        <p:nvGraphicFramePr>
          <p:cNvPr id="17410" name="Object 4"/>
          <p:cNvGraphicFramePr>
            <a:graphicFrameLocks noChangeAspect="1"/>
          </p:cNvGraphicFramePr>
          <p:nvPr/>
        </p:nvGraphicFramePr>
        <p:xfrm>
          <a:off x="6216650" y="889000"/>
          <a:ext cx="2082800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82600" imgH="533160" progId="Equation.3">
                  <p:embed/>
                </p:oleObj>
              </mc:Choice>
              <mc:Fallback>
                <p:oleObj name="Equation" r:id="rId2" imgW="2082600" imgH="53316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6650" y="889000"/>
                        <a:ext cx="2082800" cy="5318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9" name="Text Box 5"/>
          <p:cNvSpPr txBox="1">
            <a:spLocks noChangeArrowheads="1"/>
          </p:cNvSpPr>
          <p:nvPr/>
        </p:nvSpPr>
        <p:spPr bwMode="auto">
          <a:xfrm>
            <a:off x="304800" y="1447800"/>
            <a:ext cx="3001963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>
                <a:solidFill>
                  <a:srgbClr val="009900"/>
                </a:solidFill>
              </a:rPr>
              <a:t>Corresponding </a:t>
            </a:r>
          </a:p>
          <a:p>
            <a:r>
              <a:rPr lang="en-US">
                <a:solidFill>
                  <a:srgbClr val="009900"/>
                </a:solidFill>
              </a:rPr>
              <a:t>NFAs</a:t>
            </a:r>
          </a:p>
        </p:txBody>
      </p:sp>
      <p:grpSp>
        <p:nvGrpSpPr>
          <p:cNvPr id="17420" name="Group 25"/>
          <p:cNvGrpSpPr>
            <a:grpSpLocks/>
          </p:cNvGrpSpPr>
          <p:nvPr/>
        </p:nvGrpSpPr>
        <p:grpSpPr bwMode="auto">
          <a:xfrm>
            <a:off x="152400" y="2590800"/>
            <a:ext cx="6362700" cy="762000"/>
            <a:chOff x="96" y="1632"/>
            <a:chExt cx="4008" cy="480"/>
          </a:xfrm>
        </p:grpSpPr>
        <p:sp>
          <p:nvSpPr>
            <p:cNvPr id="17436" name="Oval 7"/>
            <p:cNvSpPr>
              <a:spLocks noChangeArrowheads="1"/>
            </p:cNvSpPr>
            <p:nvPr/>
          </p:nvSpPr>
          <p:spPr bwMode="auto">
            <a:xfrm>
              <a:off x="480" y="1728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7" name="Line 8"/>
            <p:cNvSpPr>
              <a:spLocks noChangeShapeType="1"/>
            </p:cNvSpPr>
            <p:nvPr/>
          </p:nvSpPr>
          <p:spPr bwMode="auto">
            <a:xfrm>
              <a:off x="96" y="1872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4" name="Object 16"/>
            <p:cNvGraphicFramePr>
              <a:graphicFrameLocks noChangeAspect="1"/>
            </p:cNvGraphicFramePr>
            <p:nvPr/>
          </p:nvGraphicFramePr>
          <p:xfrm>
            <a:off x="1920" y="1680"/>
            <a:ext cx="2184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3466800" imgH="520560" progId="Equation.3">
                    <p:embed/>
                  </p:oleObj>
                </mc:Choice>
                <mc:Fallback>
                  <p:oleObj name="Equation" r:id="rId4" imgW="3466800" imgH="52056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920" y="1680"/>
                          <a:ext cx="2184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7438" name="Rectangle 19"/>
            <p:cNvSpPr>
              <a:spLocks noChangeArrowheads="1"/>
            </p:cNvSpPr>
            <p:nvPr/>
          </p:nvSpPr>
          <p:spPr bwMode="auto">
            <a:xfrm>
              <a:off x="288" y="1632"/>
              <a:ext cx="672" cy="480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7421" name="Group 26"/>
          <p:cNvGrpSpPr>
            <a:grpSpLocks/>
          </p:cNvGrpSpPr>
          <p:nvPr/>
        </p:nvGrpSpPr>
        <p:grpSpPr bwMode="auto">
          <a:xfrm>
            <a:off x="152400" y="3733800"/>
            <a:ext cx="6413500" cy="914400"/>
            <a:chOff x="96" y="2352"/>
            <a:chExt cx="4040" cy="576"/>
          </a:xfrm>
        </p:grpSpPr>
        <p:sp>
          <p:nvSpPr>
            <p:cNvPr id="17432" name="Oval 9"/>
            <p:cNvSpPr>
              <a:spLocks noChangeArrowheads="1"/>
            </p:cNvSpPr>
            <p:nvPr/>
          </p:nvSpPr>
          <p:spPr bwMode="auto">
            <a:xfrm>
              <a:off x="480" y="2496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3" name="Line 10"/>
            <p:cNvSpPr>
              <a:spLocks noChangeShapeType="1"/>
            </p:cNvSpPr>
            <p:nvPr/>
          </p:nvSpPr>
          <p:spPr bwMode="auto">
            <a:xfrm>
              <a:off x="96" y="2640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4" name="Oval 18"/>
            <p:cNvSpPr>
              <a:spLocks noChangeArrowheads="1"/>
            </p:cNvSpPr>
            <p:nvPr/>
          </p:nvSpPr>
          <p:spPr bwMode="auto">
            <a:xfrm>
              <a:off x="432" y="2448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5" name="Rectangle 20"/>
            <p:cNvSpPr>
              <a:spLocks noChangeArrowheads="1"/>
            </p:cNvSpPr>
            <p:nvPr/>
          </p:nvSpPr>
          <p:spPr bwMode="auto">
            <a:xfrm>
              <a:off x="288" y="2352"/>
              <a:ext cx="672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3" name="Object 21"/>
            <p:cNvGraphicFramePr>
              <a:graphicFrameLocks noChangeAspect="1"/>
            </p:cNvGraphicFramePr>
            <p:nvPr/>
          </p:nvGraphicFramePr>
          <p:xfrm>
            <a:off x="1824" y="2496"/>
            <a:ext cx="2312" cy="3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3670200" imgH="520560" progId="Equation.3">
                    <p:embed/>
                  </p:oleObj>
                </mc:Choice>
                <mc:Fallback>
                  <p:oleObj name="Equation" r:id="rId6" imgW="3670200" imgH="520560" progId="Equation.3">
                    <p:embed/>
                    <p:pic>
                      <p:nvPicPr>
                        <p:cNvPr id="0" name="Object 2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4" y="2496"/>
                          <a:ext cx="2312" cy="328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2" name="Group 27"/>
          <p:cNvGrpSpPr>
            <a:grpSpLocks/>
          </p:cNvGrpSpPr>
          <p:nvPr/>
        </p:nvGrpSpPr>
        <p:grpSpPr bwMode="auto">
          <a:xfrm>
            <a:off x="152400" y="5105400"/>
            <a:ext cx="6400800" cy="914400"/>
            <a:chOff x="96" y="3216"/>
            <a:chExt cx="4032" cy="576"/>
          </a:xfrm>
        </p:grpSpPr>
        <p:sp>
          <p:nvSpPr>
            <p:cNvPr id="17426" name="Oval 11"/>
            <p:cNvSpPr>
              <a:spLocks noChangeArrowheads="1"/>
            </p:cNvSpPr>
            <p:nvPr/>
          </p:nvSpPr>
          <p:spPr bwMode="auto">
            <a:xfrm>
              <a:off x="480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7" name="Line 12"/>
            <p:cNvSpPr>
              <a:spLocks noChangeShapeType="1"/>
            </p:cNvSpPr>
            <p:nvPr/>
          </p:nvSpPr>
          <p:spPr bwMode="auto">
            <a:xfrm>
              <a:off x="96" y="3504"/>
              <a:ext cx="38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8" name="Oval 13"/>
            <p:cNvSpPr>
              <a:spLocks noChangeArrowheads="1"/>
            </p:cNvSpPr>
            <p:nvPr/>
          </p:nvSpPr>
          <p:spPr bwMode="auto">
            <a:xfrm>
              <a:off x="1296" y="3360"/>
              <a:ext cx="288" cy="2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9" name="Oval 14"/>
            <p:cNvSpPr>
              <a:spLocks noChangeArrowheads="1"/>
            </p:cNvSpPr>
            <p:nvPr/>
          </p:nvSpPr>
          <p:spPr bwMode="auto">
            <a:xfrm>
              <a:off x="1248" y="3312"/>
              <a:ext cx="384" cy="38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0" name="Line 15"/>
            <p:cNvSpPr>
              <a:spLocks noChangeShapeType="1"/>
            </p:cNvSpPr>
            <p:nvPr/>
          </p:nvSpPr>
          <p:spPr bwMode="auto">
            <a:xfrm>
              <a:off x="768" y="3504"/>
              <a:ext cx="48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31" name="Rectangle 17"/>
            <p:cNvSpPr>
              <a:spLocks noChangeArrowheads="1"/>
            </p:cNvSpPr>
            <p:nvPr/>
          </p:nvSpPr>
          <p:spPr bwMode="auto">
            <a:xfrm>
              <a:off x="288" y="3216"/>
              <a:ext cx="1440" cy="576"/>
            </a:xfrm>
            <a:prstGeom prst="rect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graphicFrame>
          <p:nvGraphicFramePr>
            <p:cNvPr id="17412" name="Object 22"/>
            <p:cNvGraphicFramePr>
              <a:graphicFrameLocks noChangeAspect="1"/>
            </p:cNvGraphicFramePr>
            <p:nvPr/>
          </p:nvGraphicFramePr>
          <p:xfrm>
            <a:off x="1872" y="3360"/>
            <a:ext cx="2256" cy="33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581280" imgH="533160" progId="Equation.3">
                    <p:embed/>
                  </p:oleObj>
                </mc:Choice>
                <mc:Fallback>
                  <p:oleObj name="Equation" r:id="rId8" imgW="3581280" imgH="53316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72" y="3360"/>
                          <a:ext cx="2256" cy="335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7423" name="Group 28"/>
          <p:cNvGrpSpPr>
            <a:grpSpLocks/>
          </p:cNvGrpSpPr>
          <p:nvPr/>
        </p:nvGrpSpPr>
        <p:grpSpPr bwMode="auto">
          <a:xfrm>
            <a:off x="6553200" y="2590800"/>
            <a:ext cx="2590800" cy="3276600"/>
            <a:chOff x="4128" y="1632"/>
            <a:chExt cx="1632" cy="2064"/>
          </a:xfrm>
        </p:grpSpPr>
        <p:sp>
          <p:nvSpPr>
            <p:cNvPr id="17424" name="AutoShape 23"/>
            <p:cNvSpPr>
              <a:spLocks/>
            </p:cNvSpPr>
            <p:nvPr/>
          </p:nvSpPr>
          <p:spPr bwMode="auto">
            <a:xfrm>
              <a:off x="4128" y="1632"/>
              <a:ext cx="336" cy="2064"/>
            </a:xfrm>
            <a:prstGeom prst="rightBrace">
              <a:avLst>
                <a:gd name="adj1" fmla="val 51190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425" name="Text Box 24"/>
            <p:cNvSpPr txBox="1">
              <a:spLocks noChangeArrowheads="1"/>
            </p:cNvSpPr>
            <p:nvPr/>
          </p:nvSpPr>
          <p:spPr bwMode="auto">
            <a:xfrm>
              <a:off x="4508" y="2304"/>
              <a:ext cx="1252" cy="7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/>
                <a:t>regular</a:t>
              </a:r>
            </a:p>
            <a:p>
              <a:r>
                <a:rPr lang="en-US"/>
                <a:t>languages</a:t>
              </a:r>
            </a:p>
          </p:txBody>
        </p:sp>
      </p:grpSp>
      <p:graphicFrame>
        <p:nvGraphicFramePr>
          <p:cNvPr id="17411" name="Object 30"/>
          <p:cNvGraphicFramePr>
            <a:graphicFrameLocks noChangeAspect="1"/>
          </p:cNvGraphicFramePr>
          <p:nvPr/>
        </p:nvGraphicFramePr>
        <p:xfrm>
          <a:off x="1447800" y="5257800"/>
          <a:ext cx="241300" cy="254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41200" imgH="253800" progId="Equation.3">
                  <p:embed/>
                </p:oleObj>
              </mc:Choice>
              <mc:Fallback>
                <p:oleObj name="Equation" r:id="rId10" imgW="241200" imgH="253800" progId="Equation.3">
                  <p:embed/>
                  <p:pic>
                    <p:nvPicPr>
                      <p:cNvPr id="0" name="Object 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5257800"/>
                        <a:ext cx="241300" cy="254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2328C89-4B5D-42D4-BF3E-D317421B8EBF}" type="slidenum">
              <a:rPr lang="en-US"/>
              <a:pPr/>
              <a:t>7</a:t>
            </a:fld>
            <a:endParaRPr lang="en-US"/>
          </a:p>
        </p:txBody>
      </p:sp>
      <p:sp>
        <p:nvSpPr>
          <p:cNvPr id="184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Hypothesis</a:t>
            </a:r>
          </a:p>
        </p:txBody>
      </p:sp>
      <p:sp>
        <p:nvSpPr>
          <p:cNvPr id="1844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>
                <a:solidFill>
                  <a:srgbClr val="009900"/>
                </a:solidFill>
              </a:rPr>
              <a:t>Suppose</a:t>
            </a:r>
            <a:r>
              <a:rPr lang="en-US"/>
              <a:t> </a:t>
            </a:r>
          </a:p>
          <a:p>
            <a:pPr>
              <a:buFontTx/>
              <a:buNone/>
            </a:pPr>
            <a:r>
              <a:rPr lang="en-US"/>
              <a:t>that for regular expressions        and     ,  </a:t>
            </a:r>
          </a:p>
          <a:p>
            <a:pPr>
              <a:buFontTx/>
              <a:buNone/>
            </a:pPr>
            <a:r>
              <a:rPr lang="en-US"/>
              <a:t>           and             are regular languages</a:t>
            </a:r>
          </a:p>
          <a:p>
            <a:pPr>
              <a:buFontTx/>
              <a:buNone/>
            </a:pPr>
            <a:endParaRPr lang="en-US"/>
          </a:p>
          <a:p>
            <a:pPr>
              <a:buFontTx/>
              <a:buNone/>
            </a:pPr>
            <a:r>
              <a:rPr lang="en-US"/>
              <a:t>   </a:t>
            </a:r>
          </a:p>
        </p:txBody>
      </p:sp>
      <p:graphicFrame>
        <p:nvGraphicFramePr>
          <p:cNvPr id="18434" name="Object 4"/>
          <p:cNvGraphicFramePr>
            <a:graphicFrameLocks noChangeAspect="1"/>
          </p:cNvGraphicFramePr>
          <p:nvPr/>
        </p:nvGraphicFramePr>
        <p:xfrm>
          <a:off x="5867400" y="1981200"/>
          <a:ext cx="3048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04560" imgH="571320" progId="Equation.3">
                  <p:embed/>
                </p:oleObj>
              </mc:Choice>
              <mc:Fallback>
                <p:oleObj name="Equation" r:id="rId2" imgW="304560" imgH="57132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1981200"/>
                        <a:ext cx="3048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Object 5"/>
          <p:cNvGraphicFramePr>
            <a:graphicFrameLocks noChangeAspect="1"/>
          </p:cNvGraphicFramePr>
          <p:nvPr/>
        </p:nvGraphicFramePr>
        <p:xfrm>
          <a:off x="7467600" y="1981200"/>
          <a:ext cx="379413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80880" imgH="571320" progId="Equation.3">
                  <p:embed/>
                </p:oleObj>
              </mc:Choice>
              <mc:Fallback>
                <p:oleObj name="Equation" r:id="rId4" imgW="380880" imgH="57132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67600" y="1981200"/>
                        <a:ext cx="379413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6" name="Object 6"/>
          <p:cNvGraphicFramePr>
            <a:graphicFrameLocks noChangeAspect="1"/>
          </p:cNvGraphicFramePr>
          <p:nvPr/>
        </p:nvGraphicFramePr>
        <p:xfrm>
          <a:off x="304800" y="2590800"/>
          <a:ext cx="10160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015920" imgH="571320" progId="Equation.3">
                  <p:embed/>
                </p:oleObj>
              </mc:Choice>
              <mc:Fallback>
                <p:oleObj name="Equation" r:id="rId6" imgW="1015920" imgH="57132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2590800"/>
                        <a:ext cx="10160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7" name="Object 7"/>
          <p:cNvGraphicFramePr>
            <a:graphicFrameLocks noChangeAspect="1"/>
          </p:cNvGraphicFramePr>
          <p:nvPr/>
        </p:nvGraphicFramePr>
        <p:xfrm>
          <a:off x="2438400" y="2590800"/>
          <a:ext cx="10922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91880" imgH="571320" progId="Equation.3">
                  <p:embed/>
                </p:oleObj>
              </mc:Choice>
              <mc:Fallback>
                <p:oleObj name="Equation" r:id="rId8" imgW="1091880" imgH="57132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38400" y="2590800"/>
                        <a:ext cx="1092200" cy="5715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357CBB7-221C-452B-996D-B38D8C77A9A5}" type="slidenum">
              <a:rPr lang="en-US"/>
              <a:pPr/>
              <a:t>8</a:t>
            </a:fld>
            <a:endParaRPr lang="en-US"/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Inductive Step</a:t>
            </a:r>
          </a:p>
        </p:txBody>
      </p:sp>
      <p:sp>
        <p:nvSpPr>
          <p:cNvPr id="1946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/>
              <a:t>We will prove: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19458" name="Object 4"/>
          <p:cNvGraphicFramePr>
            <a:graphicFrameLocks noChangeAspect="1"/>
          </p:cNvGraphicFramePr>
          <p:nvPr/>
        </p:nvGraphicFramePr>
        <p:xfrm>
          <a:off x="3181350" y="1422400"/>
          <a:ext cx="1854200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854000" imgH="5168880" progId="Equation.3">
                  <p:embed/>
                </p:oleObj>
              </mc:Choice>
              <mc:Fallback>
                <p:oleObj name="Equation" r:id="rId2" imgW="1854000" imgH="5168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81350" y="1422400"/>
                        <a:ext cx="1854200" cy="516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3" name="AutoShape 5"/>
          <p:cNvSpPr>
            <a:spLocks/>
          </p:cNvSpPr>
          <p:nvPr/>
        </p:nvSpPr>
        <p:spPr bwMode="auto">
          <a:xfrm>
            <a:off x="5105400" y="1371600"/>
            <a:ext cx="457200" cy="5257800"/>
          </a:xfrm>
          <a:prstGeom prst="rightBrace">
            <a:avLst>
              <a:gd name="adj1" fmla="val 95833"/>
              <a:gd name="adj2" fmla="val 50000"/>
            </a:avLst>
          </a:prstGeom>
          <a:noFill/>
          <a:ln w="25400">
            <a:solidFill>
              <a:schemeClr val="accent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464" name="Text Box 6"/>
          <p:cNvSpPr txBox="1">
            <a:spLocks noChangeArrowheads="1"/>
          </p:cNvSpPr>
          <p:nvPr/>
        </p:nvSpPr>
        <p:spPr bwMode="auto">
          <a:xfrm>
            <a:off x="5943600" y="3352800"/>
            <a:ext cx="2501900" cy="1163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/>
              <a:t>Are regular </a:t>
            </a:r>
          </a:p>
          <a:p>
            <a:r>
              <a:rPr lang="en-US"/>
              <a:t>Languages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4676594-210B-476B-9111-65B9B98E7BF2}" type="slidenum">
              <a:rPr lang="en-US"/>
              <a:pPr/>
              <a:t>9</a:t>
            </a:fld>
            <a:endParaRPr lang="en-US"/>
          </a:p>
        </p:txBody>
      </p:sp>
      <p:sp>
        <p:nvSpPr>
          <p:cNvPr id="204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8839200" cy="5486400"/>
          </a:xfrm>
        </p:spPr>
        <p:txBody>
          <a:bodyPr/>
          <a:lstStyle/>
          <a:p>
            <a:pPr>
              <a:buFontTx/>
              <a:buNone/>
            </a:pPr>
            <a:r>
              <a:rPr lang="en-US"/>
              <a:t>By definition of regular expressions:</a:t>
            </a:r>
          </a:p>
          <a:p>
            <a:pPr>
              <a:buFontTx/>
              <a:buNone/>
            </a:pPr>
            <a:endParaRPr lang="en-US"/>
          </a:p>
        </p:txBody>
      </p:sp>
      <p:graphicFrame>
        <p:nvGraphicFramePr>
          <p:cNvPr id="20482" name="Object 4"/>
          <p:cNvGraphicFramePr>
            <a:graphicFrameLocks noChangeAspect="1"/>
          </p:cNvGraphicFramePr>
          <p:nvPr/>
        </p:nvGraphicFramePr>
        <p:xfrm>
          <a:off x="1828800" y="1143000"/>
          <a:ext cx="4902200" cy="516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902120" imgH="5168880" progId="Equation.3">
                  <p:embed/>
                </p:oleObj>
              </mc:Choice>
              <mc:Fallback>
                <p:oleObj name="Equation" r:id="rId2" imgW="4902120" imgH="516888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143000"/>
                        <a:ext cx="4902200" cy="51689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class">
  <a:themeElements>
    <a:clrScheme name="class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lass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lg" len="lg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20000"/>
          </a:spcBef>
          <a:spcAft>
            <a:spcPct val="0"/>
          </a:spcAft>
          <a:buClrTx/>
          <a:buSzTx/>
          <a:buFontTx/>
          <a:buNone/>
          <a:tabLst/>
          <a:defRPr kumimoji="0" lang="en-US" sz="3200" b="0" i="0" u="none" strike="noStrike" cap="none" normalizeH="0" baseline="0" smtClean="0">
            <a:ln>
              <a:noFill/>
            </a:ln>
            <a:solidFill>
              <a:schemeClr val="accent2"/>
            </a:solidFill>
            <a:effectLst/>
            <a:latin typeface="Comic Sans MS" pitchFamily="66" charset="0"/>
          </a:defRPr>
        </a:defPPr>
      </a:lstStyle>
    </a:lnDef>
  </a:objectDefaults>
  <a:extraClrSchemeLst>
    <a:extraClrScheme>
      <a:clrScheme name="clas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lass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lass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Office\Templates\class.pot</Template>
  <TotalTime>12106</TotalTime>
  <Words>378</Words>
  <Application>Microsoft Macintosh PowerPoint</Application>
  <PresentationFormat>On-screen Show (4:3)</PresentationFormat>
  <Paragraphs>145</Paragraphs>
  <Slides>22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Comic Sans MS</vt:lpstr>
      <vt:lpstr>Times New Roman</vt:lpstr>
      <vt:lpstr>class</vt:lpstr>
      <vt:lpstr>Equation</vt:lpstr>
      <vt:lpstr>Regular Expressions and Regular Languages</vt:lpstr>
      <vt:lpstr>PowerPoint Presentation</vt:lpstr>
      <vt:lpstr>Theorem</vt:lpstr>
      <vt:lpstr>PowerPoint Presentation</vt:lpstr>
      <vt:lpstr>PowerPoint Presentation</vt:lpstr>
      <vt:lpstr>Induction Basis</vt:lpstr>
      <vt:lpstr>Inductive Hypothesis</vt:lpstr>
      <vt:lpstr>Inductive Step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 General</vt:lpstr>
      <vt:lpstr>PowerPoint Presentation</vt:lpstr>
      <vt:lpstr>Summary: Standard Representations  of Regular Languages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Languages and Finite Automata</dc:title>
  <dc:creator>Costas Busch</dc:creator>
  <cp:lastModifiedBy>Sohail Iqbal</cp:lastModifiedBy>
  <cp:revision>695</cp:revision>
  <cp:lastPrinted>2019-03-07T13:09:45Z</cp:lastPrinted>
  <dcterms:created xsi:type="dcterms:W3CDTF">2000-08-31T01:12:33Z</dcterms:created>
  <dcterms:modified xsi:type="dcterms:W3CDTF">2025-02-24T17:41:25Z</dcterms:modified>
</cp:coreProperties>
</file>