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469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461" r:id="rId23"/>
    <p:sldId id="462" r:id="rId24"/>
    <p:sldId id="463" r:id="rId25"/>
    <p:sldId id="464" r:id="rId26"/>
    <p:sldId id="465" r:id="rId27"/>
    <p:sldId id="466" r:id="rId28"/>
    <p:sldId id="468" r:id="rId29"/>
    <p:sldId id="474" r:id="rId30"/>
    <p:sldId id="350" r:id="rId31"/>
    <p:sldId id="47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8" r:id="rId49"/>
    <p:sldId id="369" r:id="rId50"/>
    <p:sldId id="370" r:id="rId51"/>
    <p:sldId id="371" r:id="rId52"/>
    <p:sldId id="472" r:id="rId53"/>
    <p:sldId id="473" r:id="rId54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CCCC00"/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0981"/>
  </p:normalViewPr>
  <p:slideViewPr>
    <p:cSldViewPr>
      <p:cViewPr varScale="1">
        <p:scale>
          <a:sx n="79" d="100"/>
          <a:sy n="79" d="100"/>
        </p:scale>
        <p:origin x="1753" y="8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1B99FFF-6C39-4F6C-8DAA-9F3B10E527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E8F287B4-601A-4DA4-9576-AE84F42477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C27CD-B187-44B2-B239-63818AA57897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construct of PDA that require $ --&gt; $ to reach to the final state. You change the construct for stack and that could</a:t>
            </a:r>
            <a:r>
              <a:rPr lang="en-US" baseline="0" dirty="0"/>
              <a:t> be a different PDA.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87B4-601A-4DA4-9576-AE84F424775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2BC06-F73D-474E-B663-DF1A81CD02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1CA0B-E1A7-48D6-87DA-2E7A3D820A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E2673-5FD5-4628-8509-869B64AEF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152400"/>
            <a:ext cx="8839200" cy="617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2EF27-7204-4F7C-AA2C-CBC92E2BE1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BFD80-9BA5-49D9-9A37-E446A20BA5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1A77D-73F1-4CA6-889E-3FCA6A5E1D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88E21-0355-4BCB-A09E-5BA6E680D7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0AA-7A04-4D28-A666-10E21816D3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8B558-F5E0-4CA6-B1AF-70A3723FB9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C59C5-36A0-4C3D-81C6-D794E52E62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7CBFD-8E38-44CE-9573-A153FA8C1A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9BF05-8BFB-4A76-959A-E68867A619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Costas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D424CCC-00E5-477E-A7AA-9D6B16BA25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.wmf"/><Relationship Id="rId18" Type="http://schemas.openxmlformats.org/officeDocument/2006/relationships/image" Target="../media/image25.wmf"/><Relationship Id="rId3" Type="http://schemas.openxmlformats.org/officeDocument/2006/relationships/image" Target="../media/image21.wmf"/><Relationship Id="rId21" Type="http://schemas.openxmlformats.org/officeDocument/2006/relationships/oleObject" Target="../embeddings/oleObject65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3.bin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.wmf"/><Relationship Id="rId5" Type="http://schemas.openxmlformats.org/officeDocument/2006/relationships/image" Target="../media/image22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4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61.bin"/><Relationship Id="rId22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5.wmf"/><Relationship Id="rId18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71.bin"/><Relationship Id="rId17" Type="http://schemas.openxmlformats.org/officeDocument/2006/relationships/oleObject" Target="../embeddings/oleObject74.bin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20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4.wmf"/><Relationship Id="rId5" Type="http://schemas.openxmlformats.org/officeDocument/2006/relationships/image" Target="../media/image22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22.wmf"/><Relationship Id="rId21" Type="http://schemas.openxmlformats.org/officeDocument/2006/relationships/image" Target="../media/image21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.wmf"/><Relationship Id="rId25" Type="http://schemas.openxmlformats.org/officeDocument/2006/relationships/image" Target="../media/image2.wmf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88.bin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80.bin"/><Relationship Id="rId19" Type="http://schemas.openxmlformats.org/officeDocument/2006/relationships/oleObject" Target="../embeddings/oleObject85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97.bin"/><Relationship Id="rId3" Type="http://schemas.openxmlformats.org/officeDocument/2006/relationships/image" Target="../media/image22.wmf"/><Relationship Id="rId21" Type="http://schemas.openxmlformats.org/officeDocument/2006/relationships/image" Target="../media/image2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.wmf"/><Relationship Id="rId25" Type="http://schemas.openxmlformats.org/officeDocument/2006/relationships/image" Target="../media/image2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93.bin"/><Relationship Id="rId19" Type="http://schemas.openxmlformats.org/officeDocument/2006/relationships/oleObject" Target="../embeddings/oleObject98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10.bin"/><Relationship Id="rId26" Type="http://schemas.openxmlformats.org/officeDocument/2006/relationships/image" Target="../media/image25.wmf"/><Relationship Id="rId3" Type="http://schemas.openxmlformats.org/officeDocument/2006/relationships/image" Target="../media/image22.wmf"/><Relationship Id="rId21" Type="http://schemas.openxmlformats.org/officeDocument/2006/relationships/oleObject" Target="../embeddings/oleObject112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15.bin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9.bin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5.wmf"/><Relationship Id="rId24" Type="http://schemas.openxmlformats.org/officeDocument/2006/relationships/image" Target="../media/image21.wmf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14.bin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1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30.bin"/><Relationship Id="rId3" Type="http://schemas.openxmlformats.org/officeDocument/2006/relationships/image" Target="../media/image22.wmf"/><Relationship Id="rId21" Type="http://schemas.openxmlformats.org/officeDocument/2006/relationships/oleObject" Target="../embeddings/oleObject126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9.wmf"/><Relationship Id="rId25" Type="http://schemas.openxmlformats.org/officeDocument/2006/relationships/image" Target="../media/image21.wmf"/><Relationship Id="rId2" Type="http://schemas.openxmlformats.org/officeDocument/2006/relationships/oleObject" Target="../embeddings/oleObject116.bin"/><Relationship Id="rId16" Type="http://schemas.openxmlformats.org/officeDocument/2006/relationships/oleObject" Target="../embeddings/oleObject123.bin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9.bin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28.bin"/><Relationship Id="rId10" Type="http://schemas.openxmlformats.org/officeDocument/2006/relationships/oleObject" Target="../embeddings/oleObject120.bin"/><Relationship Id="rId19" Type="http://schemas.openxmlformats.org/officeDocument/2006/relationships/oleObject" Target="../embeddings/oleObject125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7.bin"/><Relationship Id="rId27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9.bin"/><Relationship Id="rId26" Type="http://schemas.openxmlformats.org/officeDocument/2006/relationships/oleObject" Target="../embeddings/oleObject145.bin"/><Relationship Id="rId3" Type="http://schemas.openxmlformats.org/officeDocument/2006/relationships/image" Target="../media/image22.wmf"/><Relationship Id="rId21" Type="http://schemas.openxmlformats.org/officeDocument/2006/relationships/oleObject" Target="../embeddings/oleObject141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9.wmf"/><Relationship Id="rId25" Type="http://schemas.openxmlformats.org/officeDocument/2006/relationships/image" Target="../media/image21.w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44.bin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43.bin"/><Relationship Id="rId10" Type="http://schemas.openxmlformats.org/officeDocument/2006/relationships/oleObject" Target="../embeddings/oleObject135.bin"/><Relationship Id="rId19" Type="http://schemas.openxmlformats.org/officeDocument/2006/relationships/oleObject" Target="../embeddings/oleObject140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2.bin"/><Relationship Id="rId27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60.bin"/><Relationship Id="rId3" Type="http://schemas.openxmlformats.org/officeDocument/2006/relationships/image" Target="../media/image22.wmf"/><Relationship Id="rId21" Type="http://schemas.openxmlformats.org/officeDocument/2006/relationships/oleObject" Target="../embeddings/oleObject156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9.wmf"/><Relationship Id="rId25" Type="http://schemas.openxmlformats.org/officeDocument/2006/relationships/image" Target="../media/image21.w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59.bin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58.bin"/><Relationship Id="rId10" Type="http://schemas.openxmlformats.org/officeDocument/2006/relationships/oleObject" Target="../embeddings/oleObject150.bin"/><Relationship Id="rId19" Type="http://schemas.openxmlformats.org/officeDocument/2006/relationships/oleObject" Target="../embeddings/oleObject155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69.bin"/><Relationship Id="rId26" Type="http://schemas.openxmlformats.org/officeDocument/2006/relationships/image" Target="../media/image25.wmf"/><Relationship Id="rId3" Type="http://schemas.openxmlformats.org/officeDocument/2006/relationships/image" Target="../media/image22.wmf"/><Relationship Id="rId21" Type="http://schemas.openxmlformats.org/officeDocument/2006/relationships/oleObject" Target="../embeddings/oleObject171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74.bin"/><Relationship Id="rId2" Type="http://schemas.openxmlformats.org/officeDocument/2006/relationships/oleObject" Target="../embeddings/oleObject161.bin"/><Relationship Id="rId16" Type="http://schemas.openxmlformats.org/officeDocument/2006/relationships/oleObject" Target="../embeddings/oleObject168.bin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5.wmf"/><Relationship Id="rId24" Type="http://schemas.openxmlformats.org/officeDocument/2006/relationships/image" Target="../media/image21.wmf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73.bin"/><Relationship Id="rId10" Type="http://schemas.openxmlformats.org/officeDocument/2006/relationships/oleObject" Target="../embeddings/oleObject165.bin"/><Relationship Id="rId19" Type="http://schemas.openxmlformats.org/officeDocument/2006/relationships/oleObject" Target="../embeddings/oleObject170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83.bin"/><Relationship Id="rId26" Type="http://schemas.openxmlformats.org/officeDocument/2006/relationships/image" Target="../media/image25.wmf"/><Relationship Id="rId3" Type="http://schemas.openxmlformats.org/officeDocument/2006/relationships/image" Target="../media/image22.wmf"/><Relationship Id="rId21" Type="http://schemas.openxmlformats.org/officeDocument/2006/relationships/image" Target="../media/image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88.bin"/><Relationship Id="rId2" Type="http://schemas.openxmlformats.org/officeDocument/2006/relationships/oleObject" Target="../embeddings/oleObject175.bin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5.wmf"/><Relationship Id="rId24" Type="http://schemas.openxmlformats.org/officeDocument/2006/relationships/image" Target="../media/image21.wmf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187.bin"/><Relationship Id="rId10" Type="http://schemas.openxmlformats.org/officeDocument/2006/relationships/oleObject" Target="../embeddings/oleObject179.bin"/><Relationship Id="rId19" Type="http://schemas.openxmlformats.org/officeDocument/2006/relationships/oleObject" Target="../embeddings/oleObject184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6.bin"/><Relationship Id="rId27" Type="http://schemas.openxmlformats.org/officeDocument/2006/relationships/oleObject" Target="../embeddings/oleObject18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8.bin"/><Relationship Id="rId3" Type="http://schemas.openxmlformats.org/officeDocument/2006/relationships/image" Target="../media/image22.wmf"/><Relationship Id="rId21" Type="http://schemas.openxmlformats.org/officeDocument/2006/relationships/image" Target="../media/image2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9.wmf"/><Relationship Id="rId25" Type="http://schemas.openxmlformats.org/officeDocument/2006/relationships/image" Target="../media/image2.wmf"/><Relationship Id="rId2" Type="http://schemas.openxmlformats.org/officeDocument/2006/relationships/oleObject" Target="../embeddings/oleObject190.bin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2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202.bin"/><Relationship Id="rId5" Type="http://schemas.openxmlformats.org/officeDocument/2006/relationships/image" Target="../media/image23.wmf"/><Relationship Id="rId15" Type="http://schemas.openxmlformats.org/officeDocument/2006/relationships/image" Target="../media/image7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194.bin"/><Relationship Id="rId19" Type="http://schemas.openxmlformats.org/officeDocument/2006/relationships/oleObject" Target="../embeddings/oleObject199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1.bin"/><Relationship Id="rId3" Type="http://schemas.openxmlformats.org/officeDocument/2006/relationships/image" Target="../media/image28.wmf"/><Relationship Id="rId21" Type="http://schemas.openxmlformats.org/officeDocument/2006/relationships/oleObject" Target="../embeddings/oleObject213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8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203.bin"/><Relationship Id="rId16" Type="http://schemas.openxmlformats.org/officeDocument/2006/relationships/oleObject" Target="../embeddings/oleObject210.bin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5.wmf"/><Relationship Id="rId24" Type="http://schemas.openxmlformats.org/officeDocument/2006/relationships/image" Target="../media/image2.wmf"/><Relationship Id="rId5" Type="http://schemas.openxmlformats.org/officeDocument/2006/relationships/image" Target="../media/image2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214.bin"/><Relationship Id="rId10" Type="http://schemas.openxmlformats.org/officeDocument/2006/relationships/oleObject" Target="../embeddings/oleObject207.bin"/><Relationship Id="rId19" Type="http://schemas.openxmlformats.org/officeDocument/2006/relationships/oleObject" Target="../embeddings/oleObject212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09.bin"/><Relationship Id="rId22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23.bin"/><Relationship Id="rId3" Type="http://schemas.openxmlformats.org/officeDocument/2006/relationships/image" Target="../media/image28.wmf"/><Relationship Id="rId21" Type="http://schemas.openxmlformats.org/officeDocument/2006/relationships/oleObject" Target="../embeddings/oleObject225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5.wmf"/><Relationship Id="rId24" Type="http://schemas.openxmlformats.org/officeDocument/2006/relationships/image" Target="../media/image2.wmf"/><Relationship Id="rId5" Type="http://schemas.openxmlformats.org/officeDocument/2006/relationships/image" Target="../media/image2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226.bin"/><Relationship Id="rId10" Type="http://schemas.openxmlformats.org/officeDocument/2006/relationships/oleObject" Target="../embeddings/oleObject219.bin"/><Relationship Id="rId19" Type="http://schemas.openxmlformats.org/officeDocument/2006/relationships/oleObject" Target="../embeddings/oleObject224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21.bin"/><Relationship Id="rId22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35.bin"/><Relationship Id="rId3" Type="http://schemas.openxmlformats.org/officeDocument/2006/relationships/image" Target="../media/image28.wmf"/><Relationship Id="rId21" Type="http://schemas.openxmlformats.org/officeDocument/2006/relationships/oleObject" Target="../embeddings/oleObject237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227.bin"/><Relationship Id="rId16" Type="http://schemas.openxmlformats.org/officeDocument/2006/relationships/oleObject" Target="../embeddings/oleObject234.bin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5.wmf"/><Relationship Id="rId24" Type="http://schemas.openxmlformats.org/officeDocument/2006/relationships/image" Target="../media/image2.wmf"/><Relationship Id="rId5" Type="http://schemas.openxmlformats.org/officeDocument/2006/relationships/image" Target="../media/image2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238.bin"/><Relationship Id="rId10" Type="http://schemas.openxmlformats.org/officeDocument/2006/relationships/oleObject" Target="../embeddings/oleObject231.bin"/><Relationship Id="rId19" Type="http://schemas.openxmlformats.org/officeDocument/2006/relationships/oleObject" Target="../embeddings/oleObject236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33.bin"/><Relationship Id="rId22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47.bin"/><Relationship Id="rId3" Type="http://schemas.openxmlformats.org/officeDocument/2006/relationships/image" Target="../media/image28.wmf"/><Relationship Id="rId21" Type="http://schemas.openxmlformats.org/officeDocument/2006/relationships/oleObject" Target="../embeddings/oleObject249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251.bin"/><Relationship Id="rId2" Type="http://schemas.openxmlformats.org/officeDocument/2006/relationships/oleObject" Target="../embeddings/oleObject239.bin"/><Relationship Id="rId16" Type="http://schemas.openxmlformats.org/officeDocument/2006/relationships/oleObject" Target="../embeddings/oleObject246.bin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5.wmf"/><Relationship Id="rId24" Type="http://schemas.openxmlformats.org/officeDocument/2006/relationships/image" Target="../media/image2.wmf"/><Relationship Id="rId5" Type="http://schemas.openxmlformats.org/officeDocument/2006/relationships/image" Target="../media/image2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250.bin"/><Relationship Id="rId10" Type="http://schemas.openxmlformats.org/officeDocument/2006/relationships/oleObject" Target="../embeddings/oleObject243.bin"/><Relationship Id="rId19" Type="http://schemas.openxmlformats.org/officeDocument/2006/relationships/oleObject" Target="../embeddings/oleObject248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45.bin"/><Relationship Id="rId22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60.bin"/><Relationship Id="rId3" Type="http://schemas.openxmlformats.org/officeDocument/2006/relationships/image" Target="../media/image28.wmf"/><Relationship Id="rId21" Type="http://schemas.openxmlformats.org/officeDocument/2006/relationships/oleObject" Target="../embeddings/oleObject262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252.bin"/><Relationship Id="rId16" Type="http://schemas.openxmlformats.org/officeDocument/2006/relationships/oleObject" Target="../embeddings/oleObject259.bin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5.wmf"/><Relationship Id="rId24" Type="http://schemas.openxmlformats.org/officeDocument/2006/relationships/image" Target="../media/image2.wmf"/><Relationship Id="rId5" Type="http://schemas.openxmlformats.org/officeDocument/2006/relationships/image" Target="../media/image22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263.bin"/><Relationship Id="rId10" Type="http://schemas.openxmlformats.org/officeDocument/2006/relationships/oleObject" Target="../embeddings/oleObject256.bin"/><Relationship Id="rId19" Type="http://schemas.openxmlformats.org/officeDocument/2006/relationships/oleObject" Target="../embeddings/oleObject261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58.bin"/><Relationship Id="rId22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264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71.bin"/><Relationship Id="rId25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27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8.bin"/><Relationship Id="rId24" Type="http://schemas.openxmlformats.org/officeDocument/2006/relationships/oleObject" Target="../embeddings/oleObject275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image" Target="../media/image25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7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image" Target="../media/image5.wmf"/><Relationship Id="rId18" Type="http://schemas.openxmlformats.org/officeDocument/2006/relationships/image" Target="../media/image21.wmf"/><Relationship Id="rId3" Type="http://schemas.openxmlformats.org/officeDocument/2006/relationships/image" Target="../media/image29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81.bin"/><Relationship Id="rId17" Type="http://schemas.openxmlformats.org/officeDocument/2006/relationships/oleObject" Target="../embeddings/oleObject284.bin"/><Relationship Id="rId2" Type="http://schemas.openxmlformats.org/officeDocument/2006/relationships/oleObject" Target="../embeddings/oleObject276.bin"/><Relationship Id="rId16" Type="http://schemas.openxmlformats.org/officeDocument/2006/relationships/oleObject" Target="../embeddings/oleObject283.bin"/><Relationship Id="rId20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4.wmf"/><Relationship Id="rId5" Type="http://schemas.openxmlformats.org/officeDocument/2006/relationships/image" Target="../media/image22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280.bin"/><Relationship Id="rId19" Type="http://schemas.openxmlformats.org/officeDocument/2006/relationships/oleObject" Target="../embeddings/oleObject285.bin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8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94.bin"/><Relationship Id="rId3" Type="http://schemas.openxmlformats.org/officeDocument/2006/relationships/image" Target="../media/image25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286.bin"/><Relationship Id="rId16" Type="http://schemas.openxmlformats.org/officeDocument/2006/relationships/oleObject" Target="../embeddings/oleObject29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1.wmf"/><Relationship Id="rId5" Type="http://schemas.openxmlformats.org/officeDocument/2006/relationships/image" Target="../media/image4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90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9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303.bin"/><Relationship Id="rId3" Type="http://schemas.openxmlformats.org/officeDocument/2006/relationships/image" Target="../media/image25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00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295.bin"/><Relationship Id="rId16" Type="http://schemas.openxmlformats.org/officeDocument/2006/relationships/oleObject" Target="../embeddings/oleObject30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1.wmf"/><Relationship Id="rId5" Type="http://schemas.openxmlformats.org/officeDocument/2006/relationships/image" Target="../media/image4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99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0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12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09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04.bin"/><Relationship Id="rId16" Type="http://schemas.openxmlformats.org/officeDocument/2006/relationships/oleObject" Target="../embeddings/oleObject311.bin"/><Relationship Id="rId20" Type="http://schemas.openxmlformats.org/officeDocument/2006/relationships/oleObject" Target="../embeddings/oleObject3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6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08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0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1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322.bin"/><Relationship Id="rId3" Type="http://schemas.openxmlformats.org/officeDocument/2006/relationships/image" Target="../media/image7.wmf"/><Relationship Id="rId21" Type="http://schemas.openxmlformats.org/officeDocument/2006/relationships/image" Target="../media/image31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314.bin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4.wmf"/><Relationship Id="rId5" Type="http://schemas.openxmlformats.org/officeDocument/2006/relationships/image" Target="../media/image9.wmf"/><Relationship Id="rId15" Type="http://schemas.openxmlformats.org/officeDocument/2006/relationships/image" Target="../media/image30.wmf"/><Relationship Id="rId23" Type="http://schemas.openxmlformats.org/officeDocument/2006/relationships/oleObject" Target="../embeddings/oleObject325.bin"/><Relationship Id="rId10" Type="http://schemas.openxmlformats.org/officeDocument/2006/relationships/oleObject" Target="../embeddings/oleObject318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20.bin"/><Relationship Id="rId22" Type="http://schemas.openxmlformats.org/officeDocument/2006/relationships/oleObject" Target="../embeddings/oleObject3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3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26.bin"/><Relationship Id="rId16" Type="http://schemas.openxmlformats.org/officeDocument/2006/relationships/oleObject" Target="../embeddings/oleObject333.bin"/><Relationship Id="rId20" Type="http://schemas.openxmlformats.org/officeDocument/2006/relationships/oleObject" Target="../embeddings/oleObject3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3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3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4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4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36.bin"/><Relationship Id="rId16" Type="http://schemas.openxmlformats.org/officeDocument/2006/relationships/oleObject" Target="../embeddings/oleObject343.bin"/><Relationship Id="rId20" Type="http://schemas.openxmlformats.org/officeDocument/2006/relationships/oleObject" Target="../embeddings/oleObject3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4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4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5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5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46.bin"/><Relationship Id="rId16" Type="http://schemas.openxmlformats.org/officeDocument/2006/relationships/oleObject" Target="../embeddings/oleObject353.bin"/><Relationship Id="rId20" Type="http://schemas.openxmlformats.org/officeDocument/2006/relationships/oleObject" Target="../embeddings/oleObject3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5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5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6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6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56.bin"/><Relationship Id="rId16" Type="http://schemas.openxmlformats.org/officeDocument/2006/relationships/oleObject" Target="../embeddings/oleObject363.bin"/><Relationship Id="rId20" Type="http://schemas.openxmlformats.org/officeDocument/2006/relationships/oleObject" Target="../embeddings/oleObject3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6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5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6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374.bin"/><Relationship Id="rId3" Type="http://schemas.openxmlformats.org/officeDocument/2006/relationships/image" Target="../media/image2.wmf"/><Relationship Id="rId21" Type="http://schemas.openxmlformats.org/officeDocument/2006/relationships/image" Target="../media/image5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71.bin"/><Relationship Id="rId17" Type="http://schemas.openxmlformats.org/officeDocument/2006/relationships/image" Target="../media/image7.wmf"/><Relationship Id="rId2" Type="http://schemas.openxmlformats.org/officeDocument/2006/relationships/oleObject" Target="../embeddings/oleObject366.bin"/><Relationship Id="rId16" Type="http://schemas.openxmlformats.org/officeDocument/2006/relationships/oleObject" Target="../embeddings/oleObject373.bin"/><Relationship Id="rId20" Type="http://schemas.openxmlformats.org/officeDocument/2006/relationships/oleObject" Target="../embeddings/oleObject3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8.bin"/><Relationship Id="rId11" Type="http://schemas.openxmlformats.org/officeDocument/2006/relationships/image" Target="../media/image21.wmf"/><Relationship Id="rId5" Type="http://schemas.openxmlformats.org/officeDocument/2006/relationships/image" Target="../media/image25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70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36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7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8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8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76.bin"/><Relationship Id="rId16" Type="http://schemas.openxmlformats.org/officeDocument/2006/relationships/oleObject" Target="../embeddings/oleObject383.bin"/><Relationship Id="rId20" Type="http://schemas.openxmlformats.org/officeDocument/2006/relationships/oleObject" Target="../embeddings/oleObject3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8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7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8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39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9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86.bin"/><Relationship Id="rId16" Type="http://schemas.openxmlformats.org/officeDocument/2006/relationships/oleObject" Target="../embeddings/oleObject393.bin"/><Relationship Id="rId20" Type="http://schemas.openxmlformats.org/officeDocument/2006/relationships/oleObject" Target="../embeddings/oleObject3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9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8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9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0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0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396.bin"/><Relationship Id="rId16" Type="http://schemas.openxmlformats.org/officeDocument/2006/relationships/oleObject" Target="../embeddings/oleObject403.bin"/><Relationship Id="rId20" Type="http://schemas.openxmlformats.org/officeDocument/2006/relationships/oleObject" Target="../embeddings/oleObject4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40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9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0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1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1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406.bin"/><Relationship Id="rId16" Type="http://schemas.openxmlformats.org/officeDocument/2006/relationships/oleObject" Target="../embeddings/oleObject413.bin"/><Relationship Id="rId20" Type="http://schemas.openxmlformats.org/officeDocument/2006/relationships/oleObject" Target="../embeddings/oleObject4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41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40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1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2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2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416.bin"/><Relationship Id="rId16" Type="http://schemas.openxmlformats.org/officeDocument/2006/relationships/oleObject" Target="../embeddings/oleObject423.bin"/><Relationship Id="rId20" Type="http://schemas.openxmlformats.org/officeDocument/2006/relationships/oleObject" Target="../embeddings/oleObject4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42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41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2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3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3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426.bin"/><Relationship Id="rId16" Type="http://schemas.openxmlformats.org/officeDocument/2006/relationships/oleObject" Target="../embeddings/oleObject433.bin"/><Relationship Id="rId20" Type="http://schemas.openxmlformats.org/officeDocument/2006/relationships/oleObject" Target="../embeddings/oleObject4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43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42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3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4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4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436.bin"/><Relationship Id="rId16" Type="http://schemas.openxmlformats.org/officeDocument/2006/relationships/oleObject" Target="../embeddings/oleObject443.bin"/><Relationship Id="rId20" Type="http://schemas.openxmlformats.org/officeDocument/2006/relationships/oleObject" Target="../embeddings/oleObject4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44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43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4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5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5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446.bin"/><Relationship Id="rId16" Type="http://schemas.openxmlformats.org/officeDocument/2006/relationships/oleObject" Target="../embeddings/oleObject453.bin"/><Relationship Id="rId20" Type="http://schemas.openxmlformats.org/officeDocument/2006/relationships/oleObject" Target="../embeddings/oleObject4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45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44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5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64.bin"/><Relationship Id="rId3" Type="http://schemas.openxmlformats.org/officeDocument/2006/relationships/image" Target="../media/image2.wmf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61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456.bin"/><Relationship Id="rId16" Type="http://schemas.openxmlformats.org/officeDocument/2006/relationships/oleObject" Target="../embeddings/oleObject463.bin"/><Relationship Id="rId20" Type="http://schemas.openxmlformats.org/officeDocument/2006/relationships/oleObject" Target="../embeddings/oleObject4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8.bin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460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45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6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9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474.bin"/><Relationship Id="rId3" Type="http://schemas.openxmlformats.org/officeDocument/2006/relationships/image" Target="../media/image2.wmf"/><Relationship Id="rId21" Type="http://schemas.openxmlformats.org/officeDocument/2006/relationships/image" Target="../media/image31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71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466.bin"/><Relationship Id="rId16" Type="http://schemas.openxmlformats.org/officeDocument/2006/relationships/oleObject" Target="../embeddings/oleObject473.bin"/><Relationship Id="rId20" Type="http://schemas.openxmlformats.org/officeDocument/2006/relationships/oleObject" Target="../embeddings/oleObject4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8.bin"/><Relationship Id="rId11" Type="http://schemas.openxmlformats.org/officeDocument/2006/relationships/image" Target="../media/image4.wmf"/><Relationship Id="rId5" Type="http://schemas.openxmlformats.org/officeDocument/2006/relationships/image" Target="../media/image7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470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46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47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9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484.bin"/><Relationship Id="rId3" Type="http://schemas.openxmlformats.org/officeDocument/2006/relationships/image" Target="../media/image7.wmf"/><Relationship Id="rId21" Type="http://schemas.openxmlformats.org/officeDocument/2006/relationships/image" Target="../media/image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481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476.bin"/><Relationship Id="rId16" Type="http://schemas.openxmlformats.org/officeDocument/2006/relationships/oleObject" Target="../embeddings/oleObject483.bin"/><Relationship Id="rId20" Type="http://schemas.openxmlformats.org/officeDocument/2006/relationships/oleObject" Target="../embeddings/oleObject4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8.bin"/><Relationship Id="rId11" Type="http://schemas.openxmlformats.org/officeDocument/2006/relationships/image" Target="../media/image5.wmf"/><Relationship Id="rId5" Type="http://schemas.openxmlformats.org/officeDocument/2006/relationships/image" Target="../media/image9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480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47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48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3" Type="http://schemas.openxmlformats.org/officeDocument/2006/relationships/image" Target="../media/image4.wmf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" Type="http://schemas.openxmlformats.org/officeDocument/2006/relationships/oleObject" Target="../embeddings/oleObject6.bin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wmf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9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494.bin"/><Relationship Id="rId3" Type="http://schemas.openxmlformats.org/officeDocument/2006/relationships/image" Target="../media/image7.wmf"/><Relationship Id="rId21" Type="http://schemas.openxmlformats.org/officeDocument/2006/relationships/image" Target="../media/image31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91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486.bin"/><Relationship Id="rId16" Type="http://schemas.openxmlformats.org/officeDocument/2006/relationships/oleObject" Target="../embeddings/oleObject493.bin"/><Relationship Id="rId20" Type="http://schemas.openxmlformats.org/officeDocument/2006/relationships/oleObject" Target="../embeddings/oleObject4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8.bin"/><Relationship Id="rId11" Type="http://schemas.openxmlformats.org/officeDocument/2006/relationships/image" Target="../media/image4.wmf"/><Relationship Id="rId5" Type="http://schemas.openxmlformats.org/officeDocument/2006/relationships/image" Target="../media/image9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490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48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49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504.bin"/><Relationship Id="rId3" Type="http://schemas.openxmlformats.org/officeDocument/2006/relationships/image" Target="../media/image25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01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496.bin"/><Relationship Id="rId16" Type="http://schemas.openxmlformats.org/officeDocument/2006/relationships/oleObject" Target="../embeddings/oleObject5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8.bin"/><Relationship Id="rId11" Type="http://schemas.openxmlformats.org/officeDocument/2006/relationships/image" Target="../media/image21.wmf"/><Relationship Id="rId5" Type="http://schemas.openxmlformats.org/officeDocument/2006/relationships/image" Target="../media/image4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500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49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502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4.wmf"/><Relationship Id="rId21" Type="http://schemas.openxmlformats.org/officeDocument/2006/relationships/image" Target="../media/image13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4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1.wmf"/><Relationship Id="rId3" Type="http://schemas.openxmlformats.org/officeDocument/2006/relationships/image" Target="../media/image4.wmf"/><Relationship Id="rId21" Type="http://schemas.openxmlformats.org/officeDocument/2006/relationships/oleObject" Target="../embeddings/oleObject46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4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7.wmf"/><Relationship Id="rId14" Type="http://schemas.openxmlformats.org/officeDocument/2006/relationships/image" Target="../media/image9.wmf"/><Relationship Id="rId22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1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95814-C8F5-49EA-AA07-446A4D07D18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 dirty="0"/>
              <a:t>Pushdown Automata</a:t>
            </a:r>
            <a:br>
              <a:rPr lang="en-US" altLang="en-US" sz="4400" dirty="0"/>
            </a:br>
            <a:r>
              <a:rPr lang="en-US" altLang="en-US" sz="4400" dirty="0"/>
              <a:t>PDAs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895600" y="6172200"/>
            <a:ext cx="31242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Book: Prof. </a:t>
            </a:r>
            <a:r>
              <a:rPr lang="en-US" sz="1800" dirty="0" err="1">
                <a:solidFill>
                  <a:schemeClr val="tx1"/>
                </a:solidFill>
              </a:rPr>
              <a:t>Sipser</a:t>
            </a:r>
            <a:r>
              <a:rPr lang="en-US" sz="1800" dirty="0">
                <a:solidFill>
                  <a:schemeClr val="tx1"/>
                </a:solidFill>
              </a:rPr>
              <a:t>-MIT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Slides: Prof. Busch - LSU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Dr. </a:t>
            </a:r>
            <a:r>
              <a:rPr lang="en-US" dirty="0" err="1"/>
              <a:t>Sohail</a:t>
            </a:r>
            <a:r>
              <a:rPr lang="en-US" dirty="0"/>
              <a:t> </a:t>
            </a:r>
            <a:r>
              <a:rPr lang="en-US" dirty="0" err="1"/>
              <a:t>Iqbal</a:t>
            </a:r>
            <a:endParaRPr lang="en-US" dirty="0"/>
          </a:p>
        </p:txBody>
      </p:sp>
      <p:sp>
        <p:nvSpPr>
          <p:cNvPr id="4103" name="AutoShape 7" descr="Image result for pushdown automata"/>
          <p:cNvSpPr>
            <a:spLocks noChangeAspect="1" noChangeArrowheads="1"/>
          </p:cNvSpPr>
          <p:nvPr/>
        </p:nvSpPr>
        <p:spPr bwMode="auto">
          <a:xfrm>
            <a:off x="214313" y="-2428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81000"/>
            <a:ext cx="2590800" cy="1333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6C016-0118-4DF4-9A58-2428CF2444D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PDA</a:t>
            </a:r>
          </a:p>
        </p:txBody>
      </p:sp>
      <p:sp>
        <p:nvSpPr>
          <p:cNvPr id="14341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5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6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4349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1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2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3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4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4355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304800" y="2209800"/>
            <a:ext cx="2085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PDA       : </a:t>
            </a:r>
          </a:p>
        </p:txBody>
      </p:sp>
      <p:graphicFrame>
        <p:nvGraphicFramePr>
          <p:cNvPr id="14364" name="Object 26"/>
          <p:cNvGraphicFramePr>
            <a:graphicFrameLocks noChangeAspect="1"/>
          </p:cNvGraphicFramePr>
          <p:nvPr/>
        </p:nvGraphicFramePr>
        <p:xfrm>
          <a:off x="1524000" y="2286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863" imgH="393529" progId="Equation.3">
                  <p:embed/>
                </p:oleObj>
              </mc:Choice>
              <mc:Fallback>
                <p:oleObj name="Equation" r:id="rId19" imgW="545863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3581400" y="2057400"/>
          <a:ext cx="495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33500" imgH="228600" progId="Equation.3">
                  <p:embed/>
                </p:oleObj>
              </mc:Choice>
              <mc:Fallback>
                <p:oleObj name="Equation" r:id="rId21" imgW="13335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4953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25D0E6-0DAB-43E2-9F56-59CA06FEB3C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2438400" y="0"/>
          <a:ext cx="4495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33500" imgH="228600" progId="Equation.3">
                  <p:embed/>
                </p:oleObj>
              </mc:Choice>
              <mc:Fallback>
                <p:oleObj name="Equation" r:id="rId19" imgW="13335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44958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Text Box 32"/>
          <p:cNvSpPr txBox="1">
            <a:spLocks noChangeArrowheads="1"/>
          </p:cNvSpPr>
          <p:nvPr/>
        </p:nvSpPr>
        <p:spPr bwMode="auto">
          <a:xfrm>
            <a:off x="228600" y="762000"/>
            <a:ext cx="2305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99"/>
                </a:solidFill>
              </a:rPr>
              <a:t>Basic Idea:</a:t>
            </a:r>
          </a:p>
        </p:txBody>
      </p:sp>
      <p:sp>
        <p:nvSpPr>
          <p:cNvPr id="15388" name="Text Box 33"/>
          <p:cNvSpPr txBox="1">
            <a:spLocks noChangeArrowheads="1"/>
          </p:cNvSpPr>
          <p:nvPr/>
        </p:nvSpPr>
        <p:spPr bwMode="auto">
          <a:xfrm>
            <a:off x="0" y="1600200"/>
            <a:ext cx="30210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altLang="en-US"/>
              <a:t>Push the a’s 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en-US"/>
              <a:t>    on the stack</a:t>
            </a:r>
          </a:p>
        </p:txBody>
      </p:sp>
      <p:sp>
        <p:nvSpPr>
          <p:cNvPr id="15389" name="Text Box 37"/>
          <p:cNvSpPr txBox="1">
            <a:spLocks noChangeArrowheads="1"/>
          </p:cNvSpPr>
          <p:nvPr/>
        </p:nvSpPr>
        <p:spPr bwMode="auto">
          <a:xfrm>
            <a:off x="3810000" y="1676400"/>
            <a:ext cx="50069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2. Match the b’s on input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    with a’s on stack </a:t>
            </a:r>
          </a:p>
        </p:txBody>
      </p:sp>
      <p:sp>
        <p:nvSpPr>
          <p:cNvPr id="15390" name="Line 41"/>
          <p:cNvSpPr>
            <a:spLocks noChangeShapeType="1"/>
          </p:cNvSpPr>
          <p:nvPr/>
        </p:nvSpPr>
        <p:spPr bwMode="auto">
          <a:xfrm>
            <a:off x="1371600" y="2743200"/>
            <a:ext cx="16764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1" name="Line 42"/>
          <p:cNvSpPr>
            <a:spLocks noChangeShapeType="1"/>
          </p:cNvSpPr>
          <p:nvPr/>
        </p:nvSpPr>
        <p:spPr bwMode="auto">
          <a:xfrm>
            <a:off x="5943600" y="2819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92" name="Text Box 43"/>
          <p:cNvSpPr txBox="1">
            <a:spLocks noChangeArrowheads="1"/>
          </p:cNvSpPr>
          <p:nvPr/>
        </p:nvSpPr>
        <p:spPr bwMode="auto">
          <a:xfrm>
            <a:off x="7285038" y="3276600"/>
            <a:ext cx="1858962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3. Match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    found</a:t>
            </a:r>
          </a:p>
        </p:txBody>
      </p:sp>
      <p:sp>
        <p:nvSpPr>
          <p:cNvPr id="15393" name="Line 44"/>
          <p:cNvSpPr>
            <a:spLocks noChangeShapeType="1"/>
          </p:cNvSpPr>
          <p:nvPr/>
        </p:nvSpPr>
        <p:spPr bwMode="auto">
          <a:xfrm flipH="1">
            <a:off x="7543800" y="4572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8C50F-5A16-4AE0-AB95-FA9F98666E1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388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2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3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397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398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399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400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6401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sp>
        <p:nvSpPr>
          <p:cNvPr id="16408" name="Rectangle 22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10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12" name="Line 26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13" name="Line 27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16415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1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2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3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4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1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2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current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state</a:t>
            </a:r>
          </a:p>
        </p:txBody>
      </p:sp>
      <p:graphicFrame>
        <p:nvGraphicFramePr>
          <p:cNvPr id="16423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16425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7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6428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16429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0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64B12-974F-49C1-B2C6-B7381C56BF5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412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6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7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20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21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22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23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24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7425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6"/>
          <p:cNvGraphicFramePr>
            <a:graphicFrameLocks noChangeAspect="1"/>
          </p:cNvGraphicFramePr>
          <p:nvPr/>
        </p:nvGraphicFramePr>
        <p:xfrm>
          <a:off x="41148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7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Rectangle 21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32" name="Line 22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3" name="Line 23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4" name="Line 24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5" name="Line 25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6" name="Line 26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17438" name="Object 28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29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0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1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2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3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4" name="Line 34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445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6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graphicFrame>
        <p:nvGraphicFramePr>
          <p:cNvPr id="17447" name="Object 37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Object 38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9" name="Oval 39"/>
          <p:cNvSpPr>
            <a:spLocks noChangeArrowheads="1"/>
          </p:cNvSpPr>
          <p:nvPr/>
        </p:nvSpPr>
        <p:spPr bwMode="auto">
          <a:xfrm>
            <a:off x="1143000" y="5181600"/>
            <a:ext cx="2057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50" name="Rectangle 40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51" name="Text Box 41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17452" name="Object 42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3" name="Line 43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FB0467-C1B3-4899-8A29-C41466F30D2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436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0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1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44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45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46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47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48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8449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56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0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1" name="Rectangle 27"/>
          <p:cNvSpPr>
            <a:spLocks noChangeArrowheads="1"/>
          </p:cNvSpPr>
          <p:nvPr/>
        </p:nvSpPr>
        <p:spPr bwMode="auto">
          <a:xfrm>
            <a:off x="7239000" y="15240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62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18463" name="Text Box 29"/>
          <p:cNvSpPr txBox="1">
            <a:spLocks noChangeArrowheads="1"/>
          </p:cNvSpPr>
          <p:nvPr/>
        </p:nvSpPr>
        <p:spPr bwMode="auto">
          <a:xfrm>
            <a:off x="7086600" y="2971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18464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8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9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0" name="Line 36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71" name="Object 37"/>
          <p:cNvGraphicFramePr>
            <a:graphicFrameLocks noChangeAspect="1"/>
          </p:cNvGraphicFramePr>
          <p:nvPr/>
        </p:nvGraphicFramePr>
        <p:xfrm>
          <a:off x="76200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419100" progId="Equation.3">
                  <p:embed/>
                </p:oleObj>
              </mc:Choice>
              <mc:Fallback>
                <p:oleObj name="Equation" r:id="rId19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Line 38"/>
          <p:cNvSpPr>
            <a:spLocks noChangeShapeType="1"/>
          </p:cNvSpPr>
          <p:nvPr/>
        </p:nvSpPr>
        <p:spPr bwMode="auto">
          <a:xfrm>
            <a:off x="72437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73" name="Object 39"/>
          <p:cNvGraphicFramePr>
            <a:graphicFrameLocks noChangeAspect="1"/>
          </p:cNvGraphicFramePr>
          <p:nvPr/>
        </p:nvGraphicFramePr>
        <p:xfrm>
          <a:off x="76200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4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graphicFrame>
        <p:nvGraphicFramePr>
          <p:cNvPr id="18476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7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8" name="Oval 44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8479" name="Line 45"/>
          <p:cNvSpPr>
            <a:spLocks noChangeShapeType="1"/>
          </p:cNvSpPr>
          <p:nvPr/>
        </p:nvSpPr>
        <p:spPr bwMode="auto">
          <a:xfrm flipH="1">
            <a:off x="8153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6D7852-90C0-47CE-9DAE-8C1B74EDBCB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6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6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6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6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7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7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7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9473" name="Object 1024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025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026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1027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1028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1029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8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5" name="Rectangle 27"/>
          <p:cNvSpPr>
            <a:spLocks noChangeArrowheads="1"/>
          </p:cNvSpPr>
          <p:nvPr/>
        </p:nvSpPr>
        <p:spPr bwMode="auto">
          <a:xfrm>
            <a:off x="73152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86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19487" name="Text Box 29"/>
          <p:cNvSpPr txBox="1">
            <a:spLocks noChangeArrowheads="1"/>
          </p:cNvSpPr>
          <p:nvPr/>
        </p:nvSpPr>
        <p:spPr bwMode="auto">
          <a:xfrm>
            <a:off x="7162800" y="2743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19488" name="Object 10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10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10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1" name="Object 10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10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3" name="Object 10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4" name="Line 36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495" name="Object 1036"/>
          <p:cNvGraphicFramePr>
            <a:graphicFrameLocks noChangeAspect="1"/>
          </p:cNvGraphicFramePr>
          <p:nvPr/>
        </p:nvGraphicFramePr>
        <p:xfrm>
          <a:off x="76962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419100" progId="Equation.3">
                  <p:embed/>
                </p:oleObj>
              </mc:Choice>
              <mc:Fallback>
                <p:oleObj name="Equation" r:id="rId19" imgW="228600" imgH="4191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6" name="Line 38"/>
          <p:cNvSpPr>
            <a:spLocks noChangeShapeType="1"/>
          </p:cNvSpPr>
          <p:nvPr/>
        </p:nvSpPr>
        <p:spPr bwMode="auto">
          <a:xfrm>
            <a:off x="73199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97" name="Object 1037"/>
          <p:cNvGraphicFramePr>
            <a:graphicFrameLocks noChangeAspect="1"/>
          </p:cNvGraphicFramePr>
          <p:nvPr/>
        </p:nvGraphicFramePr>
        <p:xfrm>
          <a:off x="76962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8" name="Line 40"/>
          <p:cNvSpPr>
            <a:spLocks noChangeShapeType="1"/>
          </p:cNvSpPr>
          <p:nvPr/>
        </p:nvSpPr>
        <p:spPr bwMode="auto">
          <a:xfrm>
            <a:off x="73152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99" name="Object 1038"/>
          <p:cNvGraphicFramePr>
            <a:graphicFrameLocks noChangeAspect="1"/>
          </p:cNvGraphicFramePr>
          <p:nvPr/>
        </p:nvGraphicFramePr>
        <p:xfrm>
          <a:off x="76962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0" name="Object 1039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1" name="Text Box 43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graphicFrame>
        <p:nvGraphicFramePr>
          <p:cNvPr id="19502" name="Object 1040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1041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4" name="Oval 46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505" name="Line 47"/>
          <p:cNvSpPr>
            <a:spLocks noChangeShapeType="1"/>
          </p:cNvSpPr>
          <p:nvPr/>
        </p:nvSpPr>
        <p:spPr bwMode="auto">
          <a:xfrm flipH="1">
            <a:off x="8229600" y="106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030E5-3F0D-4E47-AD20-8AE1648EDF7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9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9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9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9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49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049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50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9" name="Rectangle 27"/>
          <p:cNvSpPr>
            <a:spLocks noChangeArrowheads="1"/>
          </p:cNvSpPr>
          <p:nvPr/>
        </p:nvSpPr>
        <p:spPr bwMode="auto">
          <a:xfrm>
            <a:off x="7315200" y="4572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510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20511" name="Text Box 29"/>
          <p:cNvSpPr txBox="1">
            <a:spLocks noChangeArrowheads="1"/>
          </p:cNvSpPr>
          <p:nvPr/>
        </p:nvSpPr>
        <p:spPr bwMode="auto">
          <a:xfrm>
            <a:off x="7162800" y="2971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0512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5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8" name="Line 36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519" name="Object 37"/>
          <p:cNvGraphicFramePr>
            <a:graphicFrameLocks noChangeAspect="1"/>
          </p:cNvGraphicFramePr>
          <p:nvPr/>
        </p:nvGraphicFramePr>
        <p:xfrm>
          <a:off x="76962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419100" progId="Equation.3">
                  <p:embed/>
                </p:oleObj>
              </mc:Choice>
              <mc:Fallback>
                <p:oleObj name="Equation" r:id="rId19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0" name="Line 38"/>
          <p:cNvSpPr>
            <a:spLocks noChangeShapeType="1"/>
          </p:cNvSpPr>
          <p:nvPr/>
        </p:nvSpPr>
        <p:spPr bwMode="auto">
          <a:xfrm>
            <a:off x="7319963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21" name="Object 39"/>
          <p:cNvGraphicFramePr>
            <a:graphicFrameLocks noChangeAspect="1"/>
          </p:cNvGraphicFramePr>
          <p:nvPr/>
        </p:nvGraphicFramePr>
        <p:xfrm>
          <a:off x="7696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Line 40"/>
          <p:cNvSpPr>
            <a:spLocks noChangeShapeType="1"/>
          </p:cNvSpPr>
          <p:nvPr/>
        </p:nvSpPr>
        <p:spPr bwMode="auto">
          <a:xfrm>
            <a:off x="73152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23" name="Object 41"/>
          <p:cNvGraphicFramePr>
            <a:graphicFrameLocks noChangeAspect="1"/>
          </p:cNvGraphicFramePr>
          <p:nvPr/>
        </p:nvGraphicFramePr>
        <p:xfrm>
          <a:off x="7696200" y="1219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4" name="Line 42"/>
          <p:cNvSpPr>
            <a:spLocks noChangeShapeType="1"/>
          </p:cNvSpPr>
          <p:nvPr/>
        </p:nvSpPr>
        <p:spPr bwMode="auto">
          <a:xfrm>
            <a:off x="73152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25" name="Object 43"/>
          <p:cNvGraphicFramePr>
            <a:graphicFrameLocks noChangeAspect="1"/>
          </p:cNvGraphicFramePr>
          <p:nvPr/>
        </p:nvGraphicFramePr>
        <p:xfrm>
          <a:off x="7696200" y="609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6" name="Object 4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7" name="Text Box 45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20528" name="Object 46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9" name="Object 47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Oval 48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0531" name="Line 49"/>
          <p:cNvSpPr>
            <a:spLocks noChangeShapeType="1"/>
          </p:cNvSpPr>
          <p:nvPr/>
        </p:nvSpPr>
        <p:spPr bwMode="auto">
          <a:xfrm flipH="1">
            <a:off x="8229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088C44-0334-4EA7-ACE2-22256355A6C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508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2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3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16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17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18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19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20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1521" name="Object 1024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025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026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1027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1028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1029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28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9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0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1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2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3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21534" name="Object 10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10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10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10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10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9" name="Object 10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Line 34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1" name="Rectangle 35"/>
          <p:cNvSpPr>
            <a:spLocks noChangeArrowheads="1"/>
          </p:cNvSpPr>
          <p:nvPr/>
        </p:nvSpPr>
        <p:spPr bwMode="auto">
          <a:xfrm>
            <a:off x="7162800" y="3810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42" name="Text Box 36"/>
          <p:cNvSpPr txBox="1">
            <a:spLocks noChangeArrowheads="1"/>
          </p:cNvSpPr>
          <p:nvPr/>
        </p:nvSpPr>
        <p:spPr bwMode="auto">
          <a:xfrm>
            <a:off x="7010400" y="2971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1543" name="Object 1036"/>
          <p:cNvGraphicFramePr>
            <a:graphicFrameLocks noChangeAspect="1"/>
          </p:cNvGraphicFramePr>
          <p:nvPr/>
        </p:nvGraphicFramePr>
        <p:xfrm>
          <a:off x="75438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419100" progId="Equation.3">
                  <p:embed/>
                </p:oleObj>
              </mc:Choice>
              <mc:Fallback>
                <p:oleObj name="Equation" r:id="rId19" imgW="228600" imgH="4191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4" name="Line 38"/>
          <p:cNvSpPr>
            <a:spLocks noChangeShapeType="1"/>
          </p:cNvSpPr>
          <p:nvPr/>
        </p:nvSpPr>
        <p:spPr bwMode="auto">
          <a:xfrm>
            <a:off x="71675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45" name="Object 1037"/>
          <p:cNvGraphicFramePr>
            <a:graphicFrameLocks noChangeAspect="1"/>
          </p:cNvGraphicFramePr>
          <p:nvPr/>
        </p:nvGraphicFramePr>
        <p:xfrm>
          <a:off x="75438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6" name="Line 40"/>
          <p:cNvSpPr>
            <a:spLocks noChangeShapeType="1"/>
          </p:cNvSpPr>
          <p:nvPr/>
        </p:nvSpPr>
        <p:spPr bwMode="auto">
          <a:xfrm>
            <a:off x="71628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47" name="Object 1038"/>
          <p:cNvGraphicFramePr>
            <a:graphicFrameLocks noChangeAspect="1"/>
          </p:cNvGraphicFramePr>
          <p:nvPr/>
        </p:nvGraphicFramePr>
        <p:xfrm>
          <a:off x="75438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8" name="Line 42"/>
          <p:cNvSpPr>
            <a:spLocks noChangeShapeType="1"/>
          </p:cNvSpPr>
          <p:nvPr/>
        </p:nvSpPr>
        <p:spPr bwMode="auto">
          <a:xfrm>
            <a:off x="71628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49" name="Object 1039"/>
          <p:cNvGraphicFramePr>
            <a:graphicFrameLocks noChangeAspect="1"/>
          </p:cNvGraphicFramePr>
          <p:nvPr/>
        </p:nvGraphicFramePr>
        <p:xfrm>
          <a:off x="7543800" y="533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0" name="Line 44"/>
          <p:cNvSpPr>
            <a:spLocks noChangeShapeType="1"/>
          </p:cNvSpPr>
          <p:nvPr/>
        </p:nvSpPr>
        <p:spPr bwMode="auto">
          <a:xfrm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51" name="Line 45"/>
          <p:cNvSpPr>
            <a:spLocks noChangeShapeType="1"/>
          </p:cNvSpPr>
          <p:nvPr/>
        </p:nvSpPr>
        <p:spPr bwMode="auto">
          <a:xfrm flipV="1"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52" name="Object 10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12900" imgH="469900" progId="Equation.3">
                  <p:embed/>
                </p:oleObj>
              </mc:Choice>
              <mc:Fallback>
                <p:oleObj name="Equation" r:id="rId23" imgW="1612900" imgH="4699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3" name="Text Box 47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graphicFrame>
        <p:nvGraphicFramePr>
          <p:cNvPr id="21554" name="Object 1041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01800" imgH="469900" progId="Equation.3">
                  <p:embed/>
                </p:oleObj>
              </mc:Choice>
              <mc:Fallback>
                <p:oleObj name="Equation" r:id="rId24" imgW="1701800" imgH="4699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5" name="Object 1042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74800" imgH="469900" progId="Equation.3">
                  <p:embed/>
                </p:oleObj>
              </mc:Choice>
              <mc:Fallback>
                <p:oleObj name="Equation" r:id="rId26" imgW="1574800" imgH="4699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6" name="Oval 50"/>
          <p:cNvSpPr>
            <a:spLocks noChangeArrowheads="1"/>
          </p:cNvSpPr>
          <p:nvPr/>
        </p:nvSpPr>
        <p:spPr bwMode="auto">
          <a:xfrm>
            <a:off x="3657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57" name="Line 51"/>
          <p:cNvSpPr>
            <a:spLocks noChangeShapeType="1"/>
          </p:cNvSpPr>
          <p:nvPr/>
        </p:nvSpPr>
        <p:spPr bwMode="auto">
          <a:xfrm flipH="1">
            <a:off x="80772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50B20-0B9E-4E63-9B9A-6DE54FE5FE4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32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6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7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40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41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42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43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44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2545" name="Object 1024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025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026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1027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1028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1029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52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3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4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5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6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22558" name="Object 10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10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10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10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10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10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Line 34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5" name="Rectangle 35"/>
          <p:cNvSpPr>
            <a:spLocks noChangeArrowheads="1"/>
          </p:cNvSpPr>
          <p:nvPr/>
        </p:nvSpPr>
        <p:spPr bwMode="auto">
          <a:xfrm>
            <a:off x="73914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2566" name="Object 10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419100" progId="Equation.3">
                  <p:embed/>
                </p:oleObj>
              </mc:Choice>
              <mc:Fallback>
                <p:oleObj name="Equation" r:id="rId19" imgW="228600" imgH="4191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7" name="Line 37"/>
          <p:cNvSpPr>
            <a:spLocks noChangeShapeType="1"/>
          </p:cNvSpPr>
          <p:nvPr/>
        </p:nvSpPr>
        <p:spPr bwMode="auto">
          <a:xfrm>
            <a:off x="73961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68" name="Object 1037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" name="Text Box 39"/>
          <p:cNvSpPr txBox="1">
            <a:spLocks noChangeArrowheads="1"/>
          </p:cNvSpPr>
          <p:nvPr/>
        </p:nvSpPr>
        <p:spPr bwMode="auto">
          <a:xfrm>
            <a:off x="7162800" y="28956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2570" name="Object 1038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1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6</a:t>
            </a:r>
          </a:p>
        </p:txBody>
      </p:sp>
      <p:graphicFrame>
        <p:nvGraphicFramePr>
          <p:cNvPr id="22572" name="Object 10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3" name="Object 10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4" name="Oval 44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2575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76" name="Object 1041"/>
          <p:cNvGraphicFramePr>
            <a:graphicFrameLocks noChangeAspect="1"/>
          </p:cNvGraphicFramePr>
          <p:nvPr/>
        </p:nvGraphicFramePr>
        <p:xfrm>
          <a:off x="77724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7" name="Line 47"/>
          <p:cNvSpPr>
            <a:spLocks noChangeShapeType="1"/>
          </p:cNvSpPr>
          <p:nvPr/>
        </p:nvSpPr>
        <p:spPr bwMode="auto">
          <a:xfrm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78" name="Line 48"/>
          <p:cNvSpPr>
            <a:spLocks noChangeShapeType="1"/>
          </p:cNvSpPr>
          <p:nvPr/>
        </p:nvSpPr>
        <p:spPr bwMode="auto">
          <a:xfrm flipH="1"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79" name="Line 49"/>
          <p:cNvSpPr>
            <a:spLocks noChangeShapeType="1"/>
          </p:cNvSpPr>
          <p:nvPr/>
        </p:nvSpPr>
        <p:spPr bwMode="auto">
          <a:xfrm flipH="1">
            <a:off x="83058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9DA021-4F78-40BE-9F5E-5B7A847053F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6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0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1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64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65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66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68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3569" name="Object 1024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025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026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1027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1028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1029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7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8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9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80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81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23582" name="Object 10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10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10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10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10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10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9" name="Rectangle 35"/>
          <p:cNvSpPr>
            <a:spLocks noChangeArrowheads="1"/>
          </p:cNvSpPr>
          <p:nvPr/>
        </p:nvSpPr>
        <p:spPr bwMode="auto">
          <a:xfrm>
            <a:off x="7391400" y="1371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3590" name="Object 10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600" imgH="419100" progId="Equation.3">
                  <p:embed/>
                </p:oleObj>
              </mc:Choice>
              <mc:Fallback>
                <p:oleObj name="Equation" r:id="rId20" imgW="228600" imgH="4191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Text Box 37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3592" name="Object 10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" name="Text Box 39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7</a:t>
            </a:r>
          </a:p>
        </p:txBody>
      </p:sp>
      <p:graphicFrame>
        <p:nvGraphicFramePr>
          <p:cNvPr id="23594" name="Object 103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5" name="Object 103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6" name="Oval 42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3597" name="Line 43"/>
          <p:cNvSpPr>
            <a:spLocks noChangeShapeType="1"/>
          </p:cNvSpPr>
          <p:nvPr/>
        </p:nvSpPr>
        <p:spPr bwMode="auto">
          <a:xfrm>
            <a:off x="7391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98" name="Object 1040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9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600" name="Line 46"/>
          <p:cNvSpPr>
            <a:spLocks noChangeShapeType="1"/>
          </p:cNvSpPr>
          <p:nvPr/>
        </p:nvSpPr>
        <p:spPr bwMode="auto">
          <a:xfrm flipH="1"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601" name="Line 47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8C86B0-BF64-454C-ADD4-CF9ACAFFEA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Pushdown Automaton -- PDA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66800" y="358140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27432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26670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3886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 flipV="1">
            <a:off x="20574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>
            <a:off x="1371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Oval 10"/>
          <p:cNvSpPr>
            <a:spLocks noChangeArrowheads="1"/>
          </p:cNvSpPr>
          <p:nvPr/>
        </p:nvSpPr>
        <p:spPr bwMode="auto">
          <a:xfrm>
            <a:off x="3810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>
            <a:off x="3124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8" name="Oval 12"/>
          <p:cNvSpPr>
            <a:spLocks noChangeArrowheads="1"/>
          </p:cNvSpPr>
          <p:nvPr/>
        </p:nvSpPr>
        <p:spPr bwMode="auto">
          <a:xfrm>
            <a:off x="19812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59" name="Line 13"/>
          <p:cNvSpPr>
            <a:spLocks noChangeShapeType="1"/>
          </p:cNvSpPr>
          <p:nvPr/>
        </p:nvSpPr>
        <p:spPr bwMode="auto">
          <a:xfrm>
            <a:off x="23622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60" name="Line 14"/>
          <p:cNvSpPr>
            <a:spLocks noChangeShapeType="1"/>
          </p:cNvSpPr>
          <p:nvPr/>
        </p:nvSpPr>
        <p:spPr bwMode="auto">
          <a:xfrm>
            <a:off x="2895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1" name="Line 15"/>
          <p:cNvSpPr>
            <a:spLocks noChangeShapeType="1"/>
          </p:cNvSpPr>
          <p:nvPr/>
        </p:nvSpPr>
        <p:spPr bwMode="auto">
          <a:xfrm>
            <a:off x="1905000" y="4800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2" name="Freeform 16"/>
          <p:cNvSpPr>
            <a:spLocks/>
          </p:cNvSpPr>
          <p:nvPr/>
        </p:nvSpPr>
        <p:spPr bwMode="auto">
          <a:xfrm>
            <a:off x="2971800" y="4102100"/>
            <a:ext cx="800100" cy="495300"/>
          </a:xfrm>
          <a:custGeom>
            <a:avLst/>
            <a:gdLst>
              <a:gd name="T0" fmla="*/ 0 w 504"/>
              <a:gd name="T1" fmla="*/ 2147483646 h 312"/>
              <a:gd name="T2" fmla="*/ 2147483646 w 504"/>
              <a:gd name="T3" fmla="*/ 2147483646 h 312"/>
              <a:gd name="T4" fmla="*/ 2147483646 w 504"/>
              <a:gd name="T5" fmla="*/ 2147483646 h 312"/>
              <a:gd name="T6" fmla="*/ 2147483646 w 504"/>
              <a:gd name="T7" fmla="*/ 2147483646 h 312"/>
              <a:gd name="T8" fmla="*/ 2147483646 w 504"/>
              <a:gd name="T9" fmla="*/ 2147483646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312"/>
              <a:gd name="T17" fmla="*/ 504 w 504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63" name="Rectangle 17"/>
          <p:cNvSpPr>
            <a:spLocks noChangeArrowheads="1"/>
          </p:cNvSpPr>
          <p:nvPr/>
        </p:nvSpPr>
        <p:spPr bwMode="auto">
          <a:xfrm>
            <a:off x="6705600" y="2895600"/>
            <a:ext cx="68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64" name="Rectangle 18"/>
          <p:cNvSpPr>
            <a:spLocks noChangeArrowheads="1"/>
          </p:cNvSpPr>
          <p:nvPr/>
        </p:nvSpPr>
        <p:spPr bwMode="auto">
          <a:xfrm>
            <a:off x="914400" y="190500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165" name="Line 19"/>
          <p:cNvSpPr>
            <a:spLocks noChangeShapeType="1"/>
          </p:cNvSpPr>
          <p:nvPr/>
        </p:nvSpPr>
        <p:spPr bwMode="auto">
          <a:xfrm>
            <a:off x="1295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6" name="Line 20"/>
          <p:cNvSpPr>
            <a:spLocks noChangeShapeType="1"/>
          </p:cNvSpPr>
          <p:nvPr/>
        </p:nvSpPr>
        <p:spPr bwMode="auto">
          <a:xfrm>
            <a:off x="1676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Line 21"/>
          <p:cNvSpPr>
            <a:spLocks noChangeShapeType="1"/>
          </p:cNvSpPr>
          <p:nvPr/>
        </p:nvSpPr>
        <p:spPr bwMode="auto">
          <a:xfrm>
            <a:off x="2057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Line 22"/>
          <p:cNvSpPr>
            <a:spLocks noChangeShapeType="1"/>
          </p:cNvSpPr>
          <p:nvPr/>
        </p:nvSpPr>
        <p:spPr bwMode="auto">
          <a:xfrm>
            <a:off x="2438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9" name="Line 23"/>
          <p:cNvSpPr>
            <a:spLocks noChangeShapeType="1"/>
          </p:cNvSpPr>
          <p:nvPr/>
        </p:nvSpPr>
        <p:spPr bwMode="auto">
          <a:xfrm>
            <a:off x="2819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0" name="Line 24"/>
          <p:cNvSpPr>
            <a:spLocks noChangeShapeType="1"/>
          </p:cNvSpPr>
          <p:nvPr/>
        </p:nvSpPr>
        <p:spPr bwMode="auto">
          <a:xfrm>
            <a:off x="3200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1" name="Line 25"/>
          <p:cNvSpPr>
            <a:spLocks noChangeShapeType="1"/>
          </p:cNvSpPr>
          <p:nvPr/>
        </p:nvSpPr>
        <p:spPr bwMode="auto">
          <a:xfrm>
            <a:off x="3581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2" name="Line 26"/>
          <p:cNvSpPr>
            <a:spLocks noChangeShapeType="1"/>
          </p:cNvSpPr>
          <p:nvPr/>
        </p:nvSpPr>
        <p:spPr bwMode="auto">
          <a:xfrm>
            <a:off x="3962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Line 27"/>
          <p:cNvSpPr>
            <a:spLocks noChangeShapeType="1"/>
          </p:cNvSpPr>
          <p:nvPr/>
        </p:nvSpPr>
        <p:spPr bwMode="auto">
          <a:xfrm>
            <a:off x="4343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" name="Line 28"/>
          <p:cNvSpPr>
            <a:spLocks noChangeShapeType="1"/>
          </p:cNvSpPr>
          <p:nvPr/>
        </p:nvSpPr>
        <p:spPr bwMode="auto">
          <a:xfrm>
            <a:off x="4724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5" name="Line 29"/>
          <p:cNvSpPr>
            <a:spLocks noChangeShapeType="1"/>
          </p:cNvSpPr>
          <p:nvPr/>
        </p:nvSpPr>
        <p:spPr bwMode="auto">
          <a:xfrm>
            <a:off x="6705600" y="594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6" name="Line 30"/>
          <p:cNvSpPr>
            <a:spLocks noChangeShapeType="1"/>
          </p:cNvSpPr>
          <p:nvPr/>
        </p:nvSpPr>
        <p:spPr bwMode="auto">
          <a:xfrm>
            <a:off x="6705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7" name="Line 31"/>
          <p:cNvSpPr>
            <a:spLocks noChangeShapeType="1"/>
          </p:cNvSpPr>
          <p:nvPr/>
        </p:nvSpPr>
        <p:spPr bwMode="auto">
          <a:xfrm>
            <a:off x="67056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8" name="Line 32"/>
          <p:cNvSpPr>
            <a:spLocks noChangeShapeType="1"/>
          </p:cNvSpPr>
          <p:nvPr/>
        </p:nvSpPr>
        <p:spPr bwMode="auto">
          <a:xfrm>
            <a:off x="6705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9" name="Line 33"/>
          <p:cNvSpPr>
            <a:spLocks noChangeShapeType="1"/>
          </p:cNvSpPr>
          <p:nvPr/>
        </p:nvSpPr>
        <p:spPr bwMode="auto">
          <a:xfrm>
            <a:off x="67056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0" name="Line 34"/>
          <p:cNvSpPr>
            <a:spLocks noChangeShapeType="1"/>
          </p:cNvSpPr>
          <p:nvPr/>
        </p:nvSpPr>
        <p:spPr bwMode="auto">
          <a:xfrm>
            <a:off x="67056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1" name="Line 35"/>
          <p:cNvSpPr>
            <a:spLocks noChangeShapeType="1"/>
          </p:cNvSpPr>
          <p:nvPr/>
        </p:nvSpPr>
        <p:spPr bwMode="auto">
          <a:xfrm>
            <a:off x="67056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2" name="Line 36"/>
          <p:cNvSpPr>
            <a:spLocks noChangeShapeType="1"/>
          </p:cNvSpPr>
          <p:nvPr/>
        </p:nvSpPr>
        <p:spPr bwMode="auto">
          <a:xfrm>
            <a:off x="67056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3" name="Line 37"/>
          <p:cNvSpPr>
            <a:spLocks noChangeShapeType="1"/>
          </p:cNvSpPr>
          <p:nvPr/>
        </p:nvSpPr>
        <p:spPr bwMode="auto">
          <a:xfrm>
            <a:off x="6705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4" name="Line 38"/>
          <p:cNvSpPr>
            <a:spLocks noChangeShapeType="1"/>
          </p:cNvSpPr>
          <p:nvPr/>
        </p:nvSpPr>
        <p:spPr bwMode="auto">
          <a:xfrm>
            <a:off x="6705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5" name="Line 39"/>
          <p:cNvSpPr>
            <a:spLocks noChangeShapeType="1"/>
          </p:cNvSpPr>
          <p:nvPr/>
        </p:nvSpPr>
        <p:spPr bwMode="auto">
          <a:xfrm>
            <a:off x="2971800" y="2438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6" name="Line 40"/>
          <p:cNvSpPr>
            <a:spLocks noChangeShapeType="1"/>
          </p:cNvSpPr>
          <p:nvPr/>
        </p:nvSpPr>
        <p:spPr bwMode="auto">
          <a:xfrm flipH="1">
            <a:off x="4953000" y="4876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7" name="Text Box 41"/>
          <p:cNvSpPr txBox="1">
            <a:spLocks noChangeArrowheads="1"/>
          </p:cNvSpPr>
          <p:nvPr/>
        </p:nvSpPr>
        <p:spPr bwMode="auto">
          <a:xfrm>
            <a:off x="1905000" y="1066800"/>
            <a:ext cx="2574925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 String</a:t>
            </a:r>
          </a:p>
        </p:txBody>
      </p:sp>
      <p:sp>
        <p:nvSpPr>
          <p:cNvPr id="6188" name="Text Box 42"/>
          <p:cNvSpPr txBox="1">
            <a:spLocks noChangeArrowheads="1"/>
          </p:cNvSpPr>
          <p:nvPr/>
        </p:nvSpPr>
        <p:spPr bwMode="auto">
          <a:xfrm>
            <a:off x="6400800" y="2133600"/>
            <a:ext cx="1295400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6189" name="Text Box 43"/>
          <p:cNvSpPr txBox="1">
            <a:spLocks noChangeArrowheads="1"/>
          </p:cNvSpPr>
          <p:nvPr/>
        </p:nvSpPr>
        <p:spPr bwMode="auto">
          <a:xfrm>
            <a:off x="1066800" y="3581400"/>
            <a:ext cx="1479550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D6A84-685B-480B-9079-16E51A7C67F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458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8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8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9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9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59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4593" name="Object 0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2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3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4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5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60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24606" name="Object 6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7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8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9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10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11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4613" name="Object 12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4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8</a:t>
            </a:r>
          </a:p>
        </p:txBody>
      </p:sp>
      <p:sp>
        <p:nvSpPr>
          <p:cNvPr id="24615" name="Text Box 37"/>
          <p:cNvSpPr txBox="1">
            <a:spLocks noChangeArrowheads="1"/>
          </p:cNvSpPr>
          <p:nvPr/>
        </p:nvSpPr>
        <p:spPr bwMode="auto">
          <a:xfrm>
            <a:off x="7700963" y="4724400"/>
            <a:ext cx="1443037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accept</a:t>
            </a:r>
          </a:p>
        </p:txBody>
      </p:sp>
      <p:graphicFrame>
        <p:nvGraphicFramePr>
          <p:cNvPr id="24616" name="Object 1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" name="Object 1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8" name="Rectangle 40"/>
          <p:cNvSpPr>
            <a:spLocks noChangeArrowheads="1"/>
          </p:cNvSpPr>
          <p:nvPr/>
        </p:nvSpPr>
        <p:spPr bwMode="auto">
          <a:xfrm>
            <a:off x="7391400" y="1981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4619" name="Object 15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0" name="Text Box 42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24621" name="Oval 43"/>
          <p:cNvSpPr>
            <a:spLocks noChangeArrowheads="1"/>
          </p:cNvSpPr>
          <p:nvPr/>
        </p:nvSpPr>
        <p:spPr bwMode="auto">
          <a:xfrm>
            <a:off x="6324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4622" name="Line 44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E9BAC-B315-4630-859F-34B885A5413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517525" y="115888"/>
            <a:ext cx="6197600" cy="1163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99"/>
                </a:solidFill>
              </a:rPr>
              <a:t>A string is accepted if there is 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99"/>
                </a:solidFill>
              </a:rPr>
              <a:t>a computation such that: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704373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 All the input is consumed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                   </a:t>
            </a:r>
            <a:r>
              <a:rPr lang="en-US" altLang="en-US" b="1"/>
              <a:t>AND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 The last state is an accepting state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85800" y="4953000"/>
            <a:ext cx="78438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CCCC00"/>
                </a:solidFill>
              </a:rPr>
              <a:t>we do not care about the stack contents</a:t>
            </a: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CCCC00"/>
                </a:solidFill>
              </a:rPr>
              <a:t>at the end of the accepting computation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ED42EC-2157-42A2-92A9-E7E1F435044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628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6629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583947" progId="Equation.3">
                  <p:embed/>
                </p:oleObj>
              </mc:Choice>
              <mc:Fallback>
                <p:oleObj name="Equation" r:id="rId2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31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2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3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4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5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6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37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38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39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40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41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6642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6648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49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0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51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26652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2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56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current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state</a:t>
            </a:r>
          </a:p>
        </p:txBody>
      </p:sp>
      <p:graphicFrame>
        <p:nvGraphicFramePr>
          <p:cNvPr id="26657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12900" imgH="469900" progId="Equation.3">
                  <p:embed/>
                </p:oleObj>
              </mc:Choice>
              <mc:Fallback>
                <p:oleObj name="Equation" r:id="rId18" imgW="16129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graphicFrame>
        <p:nvGraphicFramePr>
          <p:cNvPr id="26659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01800" imgH="469900" progId="Equation.3">
                  <p:embed/>
                </p:oleObj>
              </mc:Choice>
              <mc:Fallback>
                <p:oleObj name="Equation" r:id="rId19" imgW="1701800" imgH="469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74800" imgH="469900" progId="Equation.3">
                  <p:embed/>
                </p:oleObj>
              </mc:Choice>
              <mc:Fallback>
                <p:oleObj name="Equation" r:id="rId21" imgW="15748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1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6662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6663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4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CD557-7AD6-4C41-B2B9-3B9847CD4B3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652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583947" progId="Equation.3">
                  <p:embed/>
                </p:oleObj>
              </mc:Choice>
              <mc:Fallback>
                <p:oleObj name="Equation" r:id="rId2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8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9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62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63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64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65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7666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7672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73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4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27676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9" name="Line 29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80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current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state</a:t>
            </a:r>
          </a:p>
        </p:txBody>
      </p:sp>
      <p:graphicFrame>
        <p:nvGraphicFramePr>
          <p:cNvPr id="27681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12900" imgH="469900" progId="Equation.3">
                  <p:embed/>
                </p:oleObj>
              </mc:Choice>
              <mc:Fallback>
                <p:oleObj name="Equation" r:id="rId18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graphicFrame>
        <p:nvGraphicFramePr>
          <p:cNvPr id="27683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01800" imgH="469900" progId="Equation.3">
                  <p:embed/>
                </p:oleObj>
              </mc:Choice>
              <mc:Fallback>
                <p:oleObj name="Equation" r:id="rId19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74800" imgH="469900" progId="Equation.3">
                  <p:embed/>
                </p:oleObj>
              </mc:Choice>
              <mc:Fallback>
                <p:oleObj name="Equation" r:id="rId21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5" name="Rectangle 35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7686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7687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017FD-C0C0-42C9-822F-71B0DC20C23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676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583947" progId="Equation.3">
                  <p:embed/>
                </p:oleObj>
              </mc:Choice>
              <mc:Fallback>
                <p:oleObj name="Equation" r:id="rId2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2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3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4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88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89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8690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8696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97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8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9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28700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Line 29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04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current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state</a:t>
            </a:r>
          </a:p>
        </p:txBody>
      </p:sp>
      <p:graphicFrame>
        <p:nvGraphicFramePr>
          <p:cNvPr id="28705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12900" imgH="469900" progId="Equation.3">
                  <p:embed/>
                </p:oleObj>
              </mc:Choice>
              <mc:Fallback>
                <p:oleObj name="Equation" r:id="rId18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6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graphicFrame>
        <p:nvGraphicFramePr>
          <p:cNvPr id="28707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01800" imgH="469900" progId="Equation.3">
                  <p:embed/>
                </p:oleObj>
              </mc:Choice>
              <mc:Fallback>
                <p:oleObj name="Equation" r:id="rId19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8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74800" imgH="469900" progId="Equation.3">
                  <p:embed/>
                </p:oleObj>
              </mc:Choice>
              <mc:Fallback>
                <p:oleObj name="Equation" r:id="rId21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9" name="Rectangle 35"/>
          <p:cNvSpPr>
            <a:spLocks noChangeArrowheads="1"/>
          </p:cNvSpPr>
          <p:nvPr/>
        </p:nvSpPr>
        <p:spPr bwMode="auto">
          <a:xfrm>
            <a:off x="7315200" y="12954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710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8711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713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714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715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51087B-EF9D-48FA-A3A0-40FD3BAF562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9700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583947" progId="Equation.3">
                  <p:embed/>
                </p:oleObj>
              </mc:Choice>
              <mc:Fallback>
                <p:oleObj name="Equation" r:id="rId2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6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7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10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11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12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13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9714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2972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3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29724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Line 29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8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current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state</a:t>
            </a:r>
          </a:p>
        </p:txBody>
      </p:sp>
      <p:graphicFrame>
        <p:nvGraphicFramePr>
          <p:cNvPr id="29729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12900" imgH="469900" progId="Equation.3">
                  <p:embed/>
                </p:oleObj>
              </mc:Choice>
              <mc:Fallback>
                <p:oleObj name="Equation" r:id="rId18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graphicFrame>
        <p:nvGraphicFramePr>
          <p:cNvPr id="29731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01800" imgH="469900" progId="Equation.3">
                  <p:embed/>
                </p:oleObj>
              </mc:Choice>
              <mc:Fallback>
                <p:oleObj name="Equation" r:id="rId19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2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74800" imgH="469900" progId="Equation.3">
                  <p:embed/>
                </p:oleObj>
              </mc:Choice>
              <mc:Fallback>
                <p:oleObj name="Equation" r:id="rId21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3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34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29735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6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37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38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9739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0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1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CFA44-72DB-471C-8C12-C31BC56D736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72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583947" progId="Equation.3">
                  <p:embed/>
                </p:oleObj>
              </mc:Choice>
              <mc:Fallback>
                <p:oleObj name="Equation" r:id="rId2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3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3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3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3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073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3074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4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3074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5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current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state</a:t>
            </a:r>
          </a:p>
        </p:txBody>
      </p:sp>
      <p:graphicFrame>
        <p:nvGraphicFramePr>
          <p:cNvPr id="3075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12900" imgH="469900" progId="Equation.3">
                  <p:embed/>
                </p:oleObj>
              </mc:Choice>
              <mc:Fallback>
                <p:oleObj name="Equation" r:id="rId18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3075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01800" imgH="469900" progId="Equation.3">
                  <p:embed/>
                </p:oleObj>
              </mc:Choice>
              <mc:Fallback>
                <p:oleObj name="Equation" r:id="rId19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74800" imgH="469900" progId="Equation.3">
                  <p:embed/>
                </p:oleObj>
              </mc:Choice>
              <mc:Fallback>
                <p:oleObj name="Equation" r:id="rId21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7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5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3075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8600" imgH="419100" progId="Equation.3">
                  <p:embed/>
                </p:oleObj>
              </mc:Choice>
              <mc:Fallback>
                <p:oleObj name="Equation" r:id="rId23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61" name="Oval 39"/>
          <p:cNvSpPr>
            <a:spLocks noChangeArrowheads="1"/>
          </p:cNvSpPr>
          <p:nvPr/>
        </p:nvSpPr>
        <p:spPr bwMode="auto">
          <a:xfrm>
            <a:off x="37338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0762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30763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4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5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66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67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808D8-350A-44AF-AF9E-105C1821ACF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1748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58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59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60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61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1762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1000" imgH="457200" progId="Equation.3">
                  <p:embed/>
                </p:oleObj>
              </mc:Choice>
              <mc:Fallback>
                <p:oleObj name="Equation" r:id="rId9" imgW="381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31768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69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0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1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31772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6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current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state</a:t>
            </a:r>
          </a:p>
        </p:txBody>
      </p:sp>
      <p:graphicFrame>
        <p:nvGraphicFramePr>
          <p:cNvPr id="31777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graphicFrame>
        <p:nvGraphicFramePr>
          <p:cNvPr id="31779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1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1782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31783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4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85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31786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7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4000" imgH="254000" progId="Equation.3">
                  <p:embed/>
                </p:oleObj>
              </mc:Choice>
              <mc:Fallback>
                <p:oleObj name="Equation" r:id="rId15" imgW="254000" imgH="254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8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89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90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5181600" y="3124200"/>
            <a:ext cx="15398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>
                <a:solidFill>
                  <a:srgbClr val="FF3300"/>
                </a:solidFill>
              </a:rPr>
              <a:t>reject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62B09F-C5F5-413C-A8DA-484394AE396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7883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The string           is rejected by the PDA</a:t>
            </a:r>
          </a:p>
        </p:txBody>
      </p:sp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2667000" y="1371600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158" imgH="177646" progId="Equation.3">
                  <p:embed/>
                </p:oleObj>
              </mc:Choice>
              <mc:Fallback>
                <p:oleObj name="Equation" r:id="rId2" imgW="279158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1143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8" name="Freeform 8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79" name="Freeform 9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2782" name="Oval 12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2783" name="Oval 13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2784" name="Oval 14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2785" name="Oval 15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2786" name="Oval 16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2787" name="Object 17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18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19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20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1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2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3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2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74800" imgH="469900" progId="Equation.3">
                  <p:embed/>
                </p:oleObj>
              </mc:Choice>
              <mc:Fallback>
                <p:oleObj name="Equation" r:id="rId19" imgW="15748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Text Box 26"/>
          <p:cNvSpPr txBox="1">
            <a:spLocks noChangeArrowheads="1"/>
          </p:cNvSpPr>
          <p:nvPr/>
        </p:nvSpPr>
        <p:spPr bwMode="auto">
          <a:xfrm>
            <a:off x="365125" y="330200"/>
            <a:ext cx="74056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There is no accepting computation for</a:t>
            </a:r>
          </a:p>
        </p:txBody>
      </p:sp>
      <p:graphicFrame>
        <p:nvGraphicFramePr>
          <p:cNvPr id="32797" name="Object 27"/>
          <p:cNvGraphicFramePr>
            <a:graphicFrameLocks noChangeAspect="1"/>
          </p:cNvGraphicFramePr>
          <p:nvPr/>
        </p:nvGraphicFramePr>
        <p:xfrm>
          <a:off x="7848600" y="228600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158" imgH="177646" progId="Equation.3">
                  <p:embed/>
                </p:oleObj>
              </mc:Choice>
              <mc:Fallback>
                <p:oleObj name="Equation" r:id="rId2" imgW="279158" imgH="17764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1143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535F-129A-924B-9C8C-CC4358BB7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till here?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2C0C-499A-2340-83AA-11C07A8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BC06-F73D-474E-B663-DF1A81CD02B1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18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3B891-6FD0-45F6-B4AE-789CB601159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3600">
                <a:solidFill>
                  <a:schemeClr val="tx2"/>
                </a:solidFill>
              </a:rPr>
              <a:t>Initial Stack Symbol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1981200" y="2590800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1981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19812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Line 6"/>
          <p:cNvSpPr>
            <a:spLocks noChangeShapeType="1"/>
          </p:cNvSpPr>
          <p:nvPr/>
        </p:nvSpPr>
        <p:spPr bwMode="auto">
          <a:xfrm>
            <a:off x="19812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1752600" y="1905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7178" name="Object 8"/>
          <p:cNvGraphicFramePr>
            <a:graphicFrameLocks noChangeAspect="1"/>
          </p:cNvGraphicFramePr>
          <p:nvPr/>
        </p:nvGraphicFramePr>
        <p:xfrm>
          <a:off x="2286000" y="3962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5638800" y="2667000"/>
            <a:ext cx="838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56388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>
            <a:off x="56388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>
            <a:off x="56388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5410200" y="1981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7184" name="Object 14"/>
          <p:cNvGraphicFramePr>
            <a:graphicFrameLocks noChangeAspect="1"/>
          </p:cNvGraphicFramePr>
          <p:nvPr/>
        </p:nvGraphicFramePr>
        <p:xfrm>
          <a:off x="5949950" y="41338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900" imgH="228600" progId="Equation.3">
                  <p:embed/>
                </p:oleObj>
              </mc:Choice>
              <mc:Fallback>
                <p:oleObj name="Equation" r:id="rId4" imgW="215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4133850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Line 15"/>
          <p:cNvSpPr>
            <a:spLocks noChangeShapeType="1"/>
          </p:cNvSpPr>
          <p:nvPr/>
        </p:nvSpPr>
        <p:spPr bwMode="auto">
          <a:xfrm flipH="1" flipV="1">
            <a:off x="2971800" y="4267200"/>
            <a:ext cx="9906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6" name="Line 16"/>
          <p:cNvSpPr>
            <a:spLocks noChangeShapeType="1"/>
          </p:cNvSpPr>
          <p:nvPr/>
        </p:nvSpPr>
        <p:spPr bwMode="auto">
          <a:xfrm flipV="1">
            <a:off x="4343400" y="4267200"/>
            <a:ext cx="12192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7" name="Text Box 17"/>
          <p:cNvSpPr txBox="1">
            <a:spLocks noChangeArrowheads="1"/>
          </p:cNvSpPr>
          <p:nvPr/>
        </p:nvSpPr>
        <p:spPr bwMode="auto">
          <a:xfrm>
            <a:off x="2057400" y="5181600"/>
            <a:ext cx="15541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bottom</a:t>
            </a:r>
          </a:p>
        </p:txBody>
      </p:sp>
      <p:sp>
        <p:nvSpPr>
          <p:cNvPr id="7188" name="Text Box 18"/>
          <p:cNvSpPr txBox="1">
            <a:spLocks noChangeArrowheads="1"/>
          </p:cNvSpPr>
          <p:nvPr/>
        </p:nvSpPr>
        <p:spPr bwMode="auto">
          <a:xfrm>
            <a:off x="3657600" y="5181600"/>
            <a:ext cx="2879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special symbol</a:t>
            </a:r>
          </a:p>
        </p:txBody>
      </p:sp>
      <p:sp>
        <p:nvSpPr>
          <p:cNvPr id="7189" name="Line 19"/>
          <p:cNvSpPr>
            <a:spLocks noChangeShapeType="1"/>
          </p:cNvSpPr>
          <p:nvPr/>
        </p:nvSpPr>
        <p:spPr bwMode="auto">
          <a:xfrm>
            <a:off x="1447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0" name="Text Box 20"/>
          <p:cNvSpPr txBox="1">
            <a:spLocks noChangeArrowheads="1"/>
          </p:cNvSpPr>
          <p:nvPr/>
        </p:nvSpPr>
        <p:spPr bwMode="auto">
          <a:xfrm>
            <a:off x="212725" y="3606800"/>
            <a:ext cx="1211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head</a:t>
            </a:r>
          </a:p>
        </p:txBody>
      </p:sp>
      <p:sp>
        <p:nvSpPr>
          <p:cNvPr id="7191" name="Line 21"/>
          <p:cNvSpPr>
            <a:spLocks noChangeShapeType="1"/>
          </p:cNvSpPr>
          <p:nvPr/>
        </p:nvSpPr>
        <p:spPr bwMode="auto">
          <a:xfrm flipH="1">
            <a:off x="64770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92" name="Text Box 22"/>
          <p:cNvSpPr txBox="1">
            <a:spLocks noChangeArrowheads="1"/>
          </p:cNvSpPr>
          <p:nvPr/>
        </p:nvSpPr>
        <p:spPr bwMode="auto">
          <a:xfrm>
            <a:off x="7239000" y="38862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top</a:t>
            </a:r>
          </a:p>
        </p:txBody>
      </p:sp>
      <p:sp>
        <p:nvSpPr>
          <p:cNvPr id="7193" name="Text Box 23"/>
          <p:cNvSpPr txBox="1">
            <a:spLocks noChangeArrowheads="1"/>
          </p:cNvSpPr>
          <p:nvPr/>
        </p:nvSpPr>
        <p:spPr bwMode="auto">
          <a:xfrm>
            <a:off x="2286000" y="5791200"/>
            <a:ext cx="3598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Appears at time 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5A2FF-B093-4C7A-9644-22FA6D57861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PDA example</a:t>
            </a:r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3802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5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1168400" progId="Equation.3">
                  <p:embed/>
                </p:oleObj>
              </mc:Choice>
              <mc:Fallback>
                <p:oleObj name="Equation" r:id="rId8" imgW="1638300" imgH="116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3807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3809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2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13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52400" y="1905000"/>
            <a:ext cx="2085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PDA       : </a:t>
            </a:r>
          </a:p>
        </p:txBody>
      </p:sp>
      <p:graphicFrame>
        <p:nvGraphicFramePr>
          <p:cNvPr id="33816" name="Object 22"/>
          <p:cNvGraphicFramePr>
            <a:graphicFrameLocks noChangeAspect="1"/>
          </p:cNvGraphicFramePr>
          <p:nvPr/>
        </p:nvGraphicFramePr>
        <p:xfrm>
          <a:off x="1371600" y="1981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863" imgH="393529" progId="Equation.3">
                  <p:embed/>
                </p:oleObj>
              </mc:Choice>
              <mc:Fallback>
                <p:oleObj name="Equation" r:id="rId16" imgW="545863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3"/>
          <p:cNvGraphicFramePr>
            <a:graphicFrameLocks noChangeAspect="1"/>
          </p:cNvGraphicFramePr>
          <p:nvPr/>
        </p:nvGraphicFramePr>
        <p:xfrm>
          <a:off x="2819400" y="1752600"/>
          <a:ext cx="5653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62100" imgH="228600" progId="Equation.3">
                  <p:embed/>
                </p:oleObj>
              </mc:Choice>
              <mc:Fallback>
                <p:oleObj name="Equation" r:id="rId18" imgW="15621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565308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BE405-EACA-4C21-B59C-C0B77A92727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820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4825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8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1168400" progId="Equation.3">
                  <p:embed/>
                </p:oleObj>
              </mc:Choice>
              <mc:Fallback>
                <p:oleObj name="Equation" r:id="rId8" imgW="1638300" imgH="116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4830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4832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36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4838" name="Object 23"/>
          <p:cNvGraphicFramePr>
            <a:graphicFrameLocks noChangeAspect="1"/>
          </p:cNvGraphicFramePr>
          <p:nvPr/>
        </p:nvGraphicFramePr>
        <p:xfrm>
          <a:off x="3446463" y="0"/>
          <a:ext cx="5222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62100" imgH="228600" progId="Equation.3">
                  <p:embed/>
                </p:oleObj>
              </mc:Choice>
              <mc:Fallback>
                <p:oleObj name="Equation" r:id="rId16" imgW="15621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0"/>
                        <a:ext cx="52228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25"/>
          <p:cNvSpPr txBox="1">
            <a:spLocks noChangeArrowheads="1"/>
          </p:cNvSpPr>
          <p:nvPr/>
        </p:nvSpPr>
        <p:spPr bwMode="auto">
          <a:xfrm>
            <a:off x="152400" y="152400"/>
            <a:ext cx="2305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99"/>
                </a:solidFill>
              </a:rPr>
              <a:t>Basic Idea:</a:t>
            </a:r>
          </a:p>
        </p:txBody>
      </p:sp>
      <p:sp>
        <p:nvSpPr>
          <p:cNvPr id="34840" name="Text Box 31"/>
          <p:cNvSpPr txBox="1">
            <a:spLocks noChangeArrowheads="1"/>
          </p:cNvSpPr>
          <p:nvPr/>
        </p:nvSpPr>
        <p:spPr bwMode="auto">
          <a:xfrm>
            <a:off x="0" y="1524000"/>
            <a:ext cx="2249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FontTx/>
              <a:buAutoNum type="arabicPeriod"/>
            </a:pPr>
            <a:r>
              <a:rPr lang="en-US" altLang="en-US"/>
              <a:t>Push </a:t>
            </a:r>
            <a:r>
              <a:rPr lang="en-US" altLang="en-US" i="1">
                <a:solidFill>
                  <a:schemeClr val="tx1"/>
                </a:solidFill>
              </a:rPr>
              <a:t>v</a:t>
            </a:r>
            <a:r>
              <a:rPr lang="en-US" altLang="en-US"/>
              <a:t> </a:t>
            </a:r>
          </a:p>
          <a:p>
            <a:pPr marL="457200" indent="-457200">
              <a:spcBef>
                <a:spcPct val="20000"/>
              </a:spcBef>
            </a:pPr>
            <a:r>
              <a:rPr lang="en-US" altLang="en-US"/>
              <a:t>    on stack</a:t>
            </a:r>
          </a:p>
        </p:txBody>
      </p:sp>
      <p:sp>
        <p:nvSpPr>
          <p:cNvPr id="34841" name="Text Box 32"/>
          <p:cNvSpPr txBox="1">
            <a:spLocks noChangeArrowheads="1"/>
          </p:cNvSpPr>
          <p:nvPr/>
        </p:nvSpPr>
        <p:spPr bwMode="auto">
          <a:xfrm>
            <a:off x="2514600" y="1828800"/>
            <a:ext cx="216376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2. Guess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    middle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    of input</a:t>
            </a:r>
          </a:p>
        </p:txBody>
      </p:sp>
      <p:sp>
        <p:nvSpPr>
          <p:cNvPr id="34842" name="Text Box 33"/>
          <p:cNvSpPr txBox="1">
            <a:spLocks noChangeArrowheads="1"/>
          </p:cNvSpPr>
          <p:nvPr/>
        </p:nvSpPr>
        <p:spPr bwMode="auto">
          <a:xfrm>
            <a:off x="5054600" y="1524000"/>
            <a:ext cx="40894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3. Match      on input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    with </a:t>
            </a:r>
            <a:r>
              <a:rPr lang="en-US" altLang="en-US" i="1">
                <a:solidFill>
                  <a:schemeClr val="tx1"/>
                </a:solidFill>
              </a:rPr>
              <a:t>v</a:t>
            </a:r>
            <a:r>
              <a:rPr lang="en-US" altLang="en-US"/>
              <a:t>  on stack </a:t>
            </a:r>
          </a:p>
        </p:txBody>
      </p:sp>
      <p:graphicFrame>
        <p:nvGraphicFramePr>
          <p:cNvPr id="34843" name="Object 34"/>
          <p:cNvGraphicFramePr>
            <a:graphicFrameLocks noGrp="1" noChangeAspect="1"/>
          </p:cNvGraphicFramePr>
          <p:nvPr>
            <p:ph/>
          </p:nvPr>
        </p:nvGraphicFramePr>
        <p:xfrm>
          <a:off x="6899275" y="14986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17" imgH="203112" progId="Equation.3">
                  <p:embed/>
                </p:oleObj>
              </mc:Choice>
              <mc:Fallback>
                <p:oleObj name="Equation" r:id="rId18" imgW="190417" imgH="20311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1498600"/>
                        <a:ext cx="6429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Line 36"/>
          <p:cNvSpPr>
            <a:spLocks noChangeShapeType="1"/>
          </p:cNvSpPr>
          <p:nvPr/>
        </p:nvSpPr>
        <p:spPr bwMode="auto">
          <a:xfrm>
            <a:off x="914400" y="2819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45" name="Line 37"/>
          <p:cNvSpPr>
            <a:spLocks noChangeShapeType="1"/>
          </p:cNvSpPr>
          <p:nvPr/>
        </p:nvSpPr>
        <p:spPr bwMode="auto">
          <a:xfrm flipH="1">
            <a:off x="2895600" y="3810000"/>
            <a:ext cx="457200" cy="190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46" name="Line 38"/>
          <p:cNvSpPr>
            <a:spLocks noChangeShapeType="1"/>
          </p:cNvSpPr>
          <p:nvPr/>
        </p:nvSpPr>
        <p:spPr bwMode="auto">
          <a:xfrm flipH="1">
            <a:off x="5257800" y="2590800"/>
            <a:ext cx="1295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47" name="Text Box 39"/>
          <p:cNvSpPr txBox="1">
            <a:spLocks noChangeArrowheads="1"/>
          </p:cNvSpPr>
          <p:nvPr/>
        </p:nvSpPr>
        <p:spPr bwMode="auto">
          <a:xfrm>
            <a:off x="6629400" y="3657600"/>
            <a:ext cx="18589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4. Match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    found</a:t>
            </a:r>
          </a:p>
        </p:txBody>
      </p:sp>
      <p:sp>
        <p:nvSpPr>
          <p:cNvPr id="34848" name="Line 40"/>
          <p:cNvSpPr>
            <a:spLocks noChangeShapeType="1"/>
          </p:cNvSpPr>
          <p:nvPr/>
        </p:nvSpPr>
        <p:spPr bwMode="auto">
          <a:xfrm flipH="1">
            <a:off x="6888163" y="4953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398CE3-81F5-407E-B985-94F3F992E55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844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35851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5854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5856" name="Object 2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59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5861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6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6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66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586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587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73" name="Object 8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4" name="Object 9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5" name="Object 10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6" name="Object 11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7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5A596-8822-4C38-B040-5818E6E05B5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6868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6869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3" name="Line 7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graphicFrame>
        <p:nvGraphicFramePr>
          <p:cNvPr id="36875" name="Object 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9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36880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6881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36882" name="Object 3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419100" progId="Equation.3">
                  <p:embed/>
                </p:oleObj>
              </mc:Choice>
              <mc:Fallback>
                <p:oleObj name="Equation" r:id="rId6" imgW="228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4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6885" name="Object 4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6887" name="Object 5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90" name="Object 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6892" name="Object 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Object 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500" imgH="469900" progId="Equation.3">
                  <p:embed/>
                </p:oleObj>
              </mc:Choice>
              <mc:Fallback>
                <p:oleObj name="Equation" r:id="rId18" imgW="444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4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6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97" name="Object 10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300" imgH="1168400" progId="Equation.3">
                  <p:embed/>
                </p:oleObj>
              </mc:Choice>
              <mc:Fallback>
                <p:oleObj name="Equation" r:id="rId20" imgW="1638300" imgH="116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6899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901" name="Object 11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2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AE056B-0388-470D-B729-05E92479CB0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89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7893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37899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7902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7904" name="Object 2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07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7909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14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791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791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18" name="Object 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792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23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4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5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6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28" name="Object 13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9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AAEEF-4751-4048-9A61-B896D6BC114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891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8917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3891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38923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8926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8928" name="Object 2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31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8933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3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38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894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42" name="Object 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47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0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1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52" name="Object 13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3" name="Line 40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54" name="Text Box 41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Guess the middle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of string</a:t>
            </a:r>
          </a:p>
        </p:txBody>
      </p:sp>
      <p:sp>
        <p:nvSpPr>
          <p:cNvPr id="38955" name="Line 42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01D0B-6A21-4516-92A8-9789BDDD2B2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9940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9941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39943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9946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39947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9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9950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9952" name="Object 2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55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39957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0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1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62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9964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9965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66" name="Object 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39968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9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0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71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4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5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76" name="Object 13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7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8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9" name="Line 41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4337B-EEAC-46A4-BD85-D51F1E8E24E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0964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0965" name="Oval 3"/>
          <p:cNvSpPr>
            <a:spLocks noChangeArrowheads="1"/>
          </p:cNvSpPr>
          <p:nvPr/>
        </p:nvSpPr>
        <p:spPr bwMode="auto">
          <a:xfrm>
            <a:off x="38862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40969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0971" name="Object 0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0974" name="Object 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0976" name="Object 2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3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79" name="Object 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0981" name="Object 5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6" name="Object 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098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098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099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3" name="Object 8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4" name="Object 9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5" name="Object 10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6" name="Object 11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7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8" name="Object 12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0" name="Line 38"/>
          <p:cNvSpPr>
            <a:spLocks noChangeShapeType="1"/>
          </p:cNvSpPr>
          <p:nvPr/>
        </p:nvSpPr>
        <p:spPr bwMode="auto">
          <a:xfrm flipH="1"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1" name="Line 39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609CD3-E714-42F0-AF4C-02E6B2BB8DF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988" name="Oval 2"/>
          <p:cNvSpPr>
            <a:spLocks noChangeArrowheads="1"/>
          </p:cNvSpPr>
          <p:nvPr/>
        </p:nvSpPr>
        <p:spPr bwMode="auto">
          <a:xfrm>
            <a:off x="5410200" y="5715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6</a:t>
            </a:r>
          </a:p>
        </p:txBody>
      </p:sp>
      <p:sp>
        <p:nvSpPr>
          <p:cNvPr id="41992" name="Rectangle 6"/>
          <p:cNvSpPr>
            <a:spLocks noChangeArrowheads="1"/>
          </p:cNvSpPr>
          <p:nvPr/>
        </p:nvSpPr>
        <p:spPr bwMode="auto">
          <a:xfrm>
            <a:off x="7467600" y="24384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199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1994" name="Object 8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Line 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6" name="Text Box 1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1997" name="Object 1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1999" name="Object 1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Freeform 14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2001" name="Object 15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1168400" progId="Equation.3">
                  <p:embed/>
                </p:oleObj>
              </mc:Choice>
              <mc:Fallback>
                <p:oleObj name="Equation" r:id="rId8" imgW="1638300" imgH="1168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Text Box 16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2003" name="Object 17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18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07" name="Freeform 21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2008" name="Object 22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Oval 2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2010" name="Oval 2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2011" name="Oval 2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2012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2013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4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15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2016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7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8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9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0" name="Text Box 35"/>
          <p:cNvSpPr txBox="1">
            <a:spLocks noChangeArrowheads="1"/>
          </p:cNvSpPr>
          <p:nvPr/>
        </p:nvSpPr>
        <p:spPr bwMode="auto">
          <a:xfrm>
            <a:off x="7391400" y="5181600"/>
            <a:ext cx="1443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accept</a:t>
            </a:r>
          </a:p>
        </p:txBody>
      </p:sp>
      <p:graphicFrame>
        <p:nvGraphicFramePr>
          <p:cNvPr id="42021" name="Object 3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31800" imgH="457200" progId="Equation.3">
                  <p:embed/>
                </p:oleObj>
              </mc:Choice>
              <mc:Fallback>
                <p:oleObj name="Equation" r:id="rId20" imgW="431800" imgH="457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2" name="Line 37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8CA92-7A25-4938-9E85-92CBA59A6DE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3012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Rejection Example: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43017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301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302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302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2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302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3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3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303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3037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3038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9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40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41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2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3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4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5" name="Line 36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C0D1D7-9635-4A36-AA54-F8D55D992FB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States</a:t>
            </a:r>
          </a:p>
        </p:txBody>
      </p:sp>
      <p:sp>
        <p:nvSpPr>
          <p:cNvPr id="8197" name="Oval 3"/>
          <p:cNvSpPr>
            <a:spLocks noChangeArrowheads="1"/>
          </p:cNvSpPr>
          <p:nvPr/>
        </p:nvSpPr>
        <p:spPr bwMode="auto">
          <a:xfrm>
            <a:off x="31242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8198" name="Oval 4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8199" name="Line 5"/>
          <p:cNvSpPr>
            <a:spLocks noChangeShapeType="1"/>
          </p:cNvSpPr>
          <p:nvPr/>
        </p:nvSpPr>
        <p:spPr bwMode="auto">
          <a:xfrm>
            <a:off x="3810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0" name="Object 6"/>
          <p:cNvGraphicFramePr>
            <a:graphicFrameLocks noChangeAspect="1"/>
          </p:cNvGraphicFramePr>
          <p:nvPr/>
        </p:nvGraphicFramePr>
        <p:xfrm>
          <a:off x="3276600" y="4038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7"/>
          <p:cNvGraphicFramePr>
            <a:graphicFrameLocks noChangeAspect="1"/>
          </p:cNvGraphicFramePr>
          <p:nvPr/>
        </p:nvGraphicFramePr>
        <p:xfrm>
          <a:off x="6070600" y="4038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0386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8"/>
          <p:cNvGraphicFramePr>
            <a:graphicFrameLocks noChangeAspect="1"/>
          </p:cNvGraphicFramePr>
          <p:nvPr/>
        </p:nvGraphicFramePr>
        <p:xfrm>
          <a:off x="3962400" y="38100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44500" progId="Equation.3">
                  <p:embed/>
                </p:oleObj>
              </mc:Choice>
              <mc:Fallback>
                <p:oleObj name="Equation" r:id="rId6" imgW="16637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Line 9"/>
          <p:cNvSpPr>
            <a:spLocks noChangeShapeType="1"/>
          </p:cNvSpPr>
          <p:nvPr/>
        </p:nvSpPr>
        <p:spPr bwMode="auto">
          <a:xfrm>
            <a:off x="2971800" y="28194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1752600" y="1447800"/>
            <a:ext cx="147637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symbol</a:t>
            </a:r>
          </a:p>
        </p:txBody>
      </p:sp>
      <p:sp>
        <p:nvSpPr>
          <p:cNvPr id="8205" name="Line 11"/>
          <p:cNvSpPr>
            <a:spLocks noChangeShapeType="1"/>
          </p:cNvSpPr>
          <p:nvPr/>
        </p:nvSpPr>
        <p:spPr bwMode="auto">
          <a:xfrm flipH="1">
            <a:off x="4648200" y="2819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4191000" y="1371600"/>
            <a:ext cx="147637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Pop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symbol</a:t>
            </a:r>
          </a:p>
        </p:txBody>
      </p:sp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6629400" y="1447800"/>
            <a:ext cx="1476375" cy="1338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Push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symbol</a:t>
            </a:r>
          </a:p>
        </p:txBody>
      </p:sp>
      <p:sp>
        <p:nvSpPr>
          <p:cNvPr id="8208" name="Line 14"/>
          <p:cNvSpPr>
            <a:spLocks noChangeShapeType="1"/>
          </p:cNvSpPr>
          <p:nvPr/>
        </p:nvSpPr>
        <p:spPr bwMode="auto">
          <a:xfrm flipH="1">
            <a:off x="5638800" y="28194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934F36-AE0C-4066-9DA3-778022F0EF6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4036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4039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40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44041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4042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4043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45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4046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4048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51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2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4053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5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57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58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9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4060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4061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062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Rectangle 3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4064" name="Line 3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5" name="Line 3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66" name="Line 4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67" name="Object 4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4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Object 4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0" name="Object 4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1" name="Line 45"/>
          <p:cNvSpPr>
            <a:spLocks noChangeShapeType="1"/>
          </p:cNvSpPr>
          <p:nvPr/>
        </p:nvSpPr>
        <p:spPr bwMode="auto">
          <a:xfrm flipH="1">
            <a:off x="8382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FE7469-E9E7-4574-ACFA-44A27A19B87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5060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5067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9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5070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5072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75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5077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80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81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82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3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5084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5085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86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8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9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5090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91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92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93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4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5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6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7" name="Line 47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FB452-491F-41F8-AE2E-7519196D4D1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6084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609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609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609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610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0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0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610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610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11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112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3" name="Line 39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14" name="Text Box 40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Guess the middle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of string</a:t>
            </a:r>
          </a:p>
        </p:txBody>
      </p:sp>
      <p:sp>
        <p:nvSpPr>
          <p:cNvPr id="46115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6116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7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8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119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0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1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2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3" name="Line 4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723FF1-03F7-4858-9B5C-E6FD089B10B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7108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7111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2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711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711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711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712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2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712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2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2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3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1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713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7133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7134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7136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7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38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39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7140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41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42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43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4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5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6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7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E73DE0-C126-4E4A-9AF1-942348EA755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8132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8138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8141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8143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46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8148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51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52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53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8155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8156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57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8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8159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0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1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62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3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4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5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6" name="Text Box 47"/>
          <p:cNvSpPr txBox="1">
            <a:spLocks noChangeArrowheads="1"/>
          </p:cNvSpPr>
          <p:nvPr/>
        </p:nvSpPr>
        <p:spPr bwMode="auto">
          <a:xfrm>
            <a:off x="2743200" y="6858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There is no possible transition.</a:t>
            </a:r>
          </a:p>
        </p:txBody>
      </p:sp>
      <p:sp>
        <p:nvSpPr>
          <p:cNvPr id="48167" name="Text Box 48"/>
          <p:cNvSpPr txBox="1">
            <a:spLocks noChangeArrowheads="1"/>
          </p:cNvSpPr>
          <p:nvPr/>
        </p:nvSpPr>
        <p:spPr bwMode="auto">
          <a:xfrm>
            <a:off x="3962400" y="1676400"/>
            <a:ext cx="32004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Input is not consumed</a:t>
            </a:r>
          </a:p>
        </p:txBody>
      </p:sp>
      <p:sp>
        <p:nvSpPr>
          <p:cNvPr id="48168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84A17C-85B0-46BD-A795-F24AEF8AFB3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9156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0" y="0"/>
            <a:ext cx="7165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chemeClr val="tx1"/>
                </a:solidFill>
              </a:rPr>
              <a:t>Another computation on same string: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4038600" y="9144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49161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916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4916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6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916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916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7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4917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7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7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7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918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9181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4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85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6" name="Object 3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7" name="Object 3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8" name="Object 3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9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D960D-54EC-43EC-9DEE-935A52A2AD8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0180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0181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50183" name="Line 5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1</a:t>
            </a:r>
          </a:p>
        </p:txBody>
      </p:sp>
      <p:sp>
        <p:nvSpPr>
          <p:cNvPr id="50185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50187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9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0190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0192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95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0197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200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1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02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0204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0205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0206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7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0208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209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210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11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2" name="Object 3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3" name="Object 3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4" name="Object 3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5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E7EDFA-0FD3-4B2E-AC5A-9955E687A1F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1204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1205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51207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2</a:t>
            </a:r>
          </a:p>
        </p:txBody>
      </p:sp>
      <p:sp>
        <p:nvSpPr>
          <p:cNvPr id="51209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121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5121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121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121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1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1168400" progId="Equation.3">
                  <p:embed/>
                </p:oleObj>
              </mc:Choice>
              <mc:Fallback>
                <p:oleObj name="Equation" r:id="rId10" imgW="1638300" imgH="1168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122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1168400" progId="Equation.3">
                  <p:embed/>
                </p:oleObj>
              </mc:Choice>
              <mc:Fallback>
                <p:oleObj name="Equation" r:id="rId16" imgW="1638300" imgH="116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122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122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3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1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32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3" name="Rectangle 3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1234" name="Line 3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5" name="Line 3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6" name="Line 3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37" name="Object 3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8" name="Object 3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9" name="Object 3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Object 3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1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FED7DD-9838-40C9-BAA6-114E6576568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3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7467600" y="609600"/>
            <a:ext cx="914400" cy="239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35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37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Rectangle 33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2239" name="Line 34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0" name="Line 35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1" name="Line 36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42" name="Object 37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38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39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40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Oval 41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2247" name="Oval 42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2248" name="Line 4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9" name="Text Box 4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2250" name="Object 4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Oval 46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2252" name="Object 47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48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4" name="Freeform 49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55" name="Object 50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6" name="Text Box 51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2257" name="Object 52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8" name="Object 53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500" imgH="469900" progId="Equation.3">
                  <p:embed/>
                </p:oleObj>
              </mc:Choice>
              <mc:Fallback>
                <p:oleObj name="Equation" r:id="rId18" imgW="444500" imgH="4699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9" name="Line 54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60" name="Line 55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1" name="Freeform 56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62" name="Object 5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300" imgH="1168400" progId="Equation.3">
                  <p:embed/>
                </p:oleObj>
              </mc:Choice>
              <mc:Fallback>
                <p:oleObj name="Equation" r:id="rId20" imgW="1638300" imgH="1168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3" name="Oval 58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2264" name="Oval 59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2265" name="Line 60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66" name="Object 61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7" name="Line 62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222A3-E158-422B-AF6B-17D84FDD3678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53256" name="Rectangle 2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3257" name="Line 2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8" name="Line 3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9" name="Line 31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60" name="Object 32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Oval 37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3265" name="Oval 38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67" name="Text Box 4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3268" name="Object 4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469900" progId="Equation.3">
                  <p:embed/>
                </p:oleObj>
              </mc:Choice>
              <mc:Fallback>
                <p:oleObj name="Equation" r:id="rId6" imgW="15748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9" name="Oval 4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3270" name="Object 4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44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2" name="Freeform 45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73" name="Object 46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168400" progId="Equation.3">
                  <p:embed/>
                </p:oleObj>
              </mc:Choice>
              <mc:Fallback>
                <p:oleObj name="Equation" r:id="rId12" imgW="1638300" imgH="1168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4" name="Text Box 47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3275" name="Object 4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1800" imgH="469900" progId="Equation.3">
                  <p:embed/>
                </p:oleObj>
              </mc:Choice>
              <mc:Fallback>
                <p:oleObj name="Equation" r:id="rId14" imgW="1701800" imgH="469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4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500" imgH="469900" progId="Equation.3">
                  <p:embed/>
                </p:oleObj>
              </mc:Choice>
              <mc:Fallback>
                <p:oleObj name="Equation" r:id="rId16" imgW="444500" imgH="4699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7" name="Line 50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78" name="Line 51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79" name="Freeform 52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80" name="Object 53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300" imgH="1168400" progId="Equation.3">
                  <p:embed/>
                </p:oleObj>
              </mc:Choice>
              <mc:Fallback>
                <p:oleObj name="Equation" r:id="rId18" imgW="1638300" imgH="1168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1" name="Oval 54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3282" name="Oval 5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3284" name="Object 57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600" imgH="419100" progId="Equation.3">
                  <p:embed/>
                </p:oleObj>
              </mc:Choice>
              <mc:Fallback>
                <p:oleObj name="Equation" r:id="rId20" imgW="228600" imgH="4191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5" name="Line 58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86" name="Object 59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7" name="Line 60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88" name="Object 61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9" name="Line 6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90" name="Object 63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1" name="Line 6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92" name="Object 65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3" name="Line 68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15C953-85D1-4B42-B03C-2647850F0F8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21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3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/>
          <p:cNvGraphicFramePr>
            <a:graphicFrameLocks noChangeAspect="1"/>
          </p:cNvGraphicFramePr>
          <p:nvPr/>
        </p:nvGraphicFramePr>
        <p:xfrm>
          <a:off x="3810000" y="4572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44500" progId="Equation.3">
                  <p:embed/>
                </p:oleObj>
              </mc:Choice>
              <mc:Fallback>
                <p:oleObj name="Equation" r:id="rId6" imgW="16637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30" name="Line 12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231" name="Object 13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Line 14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233" name="Object 15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6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8918" imgH="114250" progId="Equation.3">
                  <p:embed/>
                </p:oleObj>
              </mc:Choice>
              <mc:Fallback>
                <p:oleObj name="Equation" r:id="rId12" imgW="418918" imgH="11425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7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Line 18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7" name="Text Box 19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top</a:t>
            </a:r>
          </a:p>
        </p:txBody>
      </p:sp>
      <p:sp>
        <p:nvSpPr>
          <p:cNvPr id="9238" name="Text Box 20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9239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9240" name="Rectangle 22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41" name="Line 23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2" name="Line 24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43" name="Object 25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Line 26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245" name="Object 27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8918" imgH="114250" progId="Equation.3">
                  <p:embed/>
                </p:oleObj>
              </mc:Choice>
              <mc:Fallback>
                <p:oleObj name="Equation" r:id="rId12" imgW="418918" imgH="1142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28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8918" imgH="114250" progId="Equation.3">
                  <p:embed/>
                </p:oleObj>
              </mc:Choice>
              <mc:Fallback>
                <p:oleObj name="Equation" r:id="rId12" imgW="418918" imgH="11425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AutoShape 29"/>
          <p:cNvSpPr>
            <a:spLocks noChangeArrowheads="1"/>
          </p:cNvSpPr>
          <p:nvPr/>
        </p:nvSpPr>
        <p:spPr bwMode="auto">
          <a:xfrm>
            <a:off x="3735388" y="4810125"/>
            <a:ext cx="1847850" cy="1077913"/>
          </a:xfrm>
          <a:prstGeom prst="rightArrow">
            <a:avLst>
              <a:gd name="adj1" fmla="val 50000"/>
              <a:gd name="adj2" fmla="val 4285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Replace</a:t>
            </a:r>
          </a:p>
        </p:txBody>
      </p:sp>
      <p:sp>
        <p:nvSpPr>
          <p:cNvPr id="9248" name="Line 30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9" name="Line 31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50" name="Object 32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900" imgH="254000" progId="Equation.3">
                  <p:embed/>
                </p:oleObj>
              </mc:Choice>
              <mc:Fallback>
                <p:oleObj name="Equation" r:id="rId15" imgW="2159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3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4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195" imgH="431613" progId="Equation.3">
                  <p:embed/>
                </p:oleObj>
              </mc:Choice>
              <mc:Fallback>
                <p:oleObj name="Equation" r:id="rId19" imgW="241195" imgH="4316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Rectangle 35"/>
          <p:cNvSpPr>
            <a:spLocks noChangeArrowheads="1"/>
          </p:cNvSpPr>
          <p:nvPr/>
        </p:nvSpPr>
        <p:spPr bwMode="auto">
          <a:xfrm>
            <a:off x="62484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54" name="Line 36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5" name="Line 37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6" name="Line 38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57" name="Object 39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900" imgH="254000" progId="Equation.3">
                  <p:embed/>
                </p:oleObj>
              </mc:Choice>
              <mc:Fallback>
                <p:oleObj name="Equation" r:id="rId15" imgW="215900" imgH="254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0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1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195" imgH="431613" progId="Equation.3">
                  <p:embed/>
                </p:oleObj>
              </mc:Choice>
              <mc:Fallback>
                <p:oleObj name="Equation" r:id="rId19" imgW="241195" imgH="43161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2"/>
          <p:cNvGraphicFramePr>
            <a:graphicFrameLocks noChangeAspect="1"/>
          </p:cNvGraphicFramePr>
          <p:nvPr/>
        </p:nvGraphicFramePr>
        <p:xfrm>
          <a:off x="6553200" y="480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41195" imgH="279279" progId="Equation.3">
                  <p:embed/>
                </p:oleObj>
              </mc:Choice>
              <mc:Fallback>
                <p:oleObj name="Equation" r:id="rId21" imgW="241195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006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1" name="Line 43"/>
          <p:cNvSpPr>
            <a:spLocks noChangeShapeType="1"/>
          </p:cNvSpPr>
          <p:nvPr/>
        </p:nvSpPr>
        <p:spPr bwMode="auto">
          <a:xfrm flipH="1">
            <a:off x="7086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3BF134-4488-4EE8-A409-ED202E6B198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2" name="Line 8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3" name="Line 9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284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3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33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4289" name="Object 34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419100" progId="Equation.3">
                  <p:embed/>
                </p:oleObj>
              </mc:Choice>
              <mc:Fallback>
                <p:oleObj name="Equation" r:id="rId6" imgW="2286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291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293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295" name="Object 40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Line 41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297" name="Object 42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Oval 4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4299" name="Oval 44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4300" name="Line 45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01" name="Text Box 46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4302" name="Object 47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3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4304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5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6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307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4309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0" name="Object 5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500" imgH="469900" progId="Equation.3">
                  <p:embed/>
                </p:oleObj>
              </mc:Choice>
              <mc:Fallback>
                <p:oleObj name="Equation" r:id="rId18" imgW="444500" imgH="469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1" name="Line 5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12" name="Line 5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13" name="Freeform 5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314" name="Object 5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300" imgH="1168400" progId="Equation.3">
                  <p:embed/>
                </p:oleObj>
              </mc:Choice>
              <mc:Fallback>
                <p:oleObj name="Equation" r:id="rId20" imgW="1638300" imgH="1168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5" name="Oval 60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4316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4317" name="Text Box 62"/>
          <p:cNvSpPr txBox="1">
            <a:spLocks noChangeArrowheads="1"/>
          </p:cNvSpPr>
          <p:nvPr/>
        </p:nvSpPr>
        <p:spPr bwMode="auto">
          <a:xfrm>
            <a:off x="3794125" y="1092200"/>
            <a:ext cx="33607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No accept state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is reached</a:t>
            </a:r>
          </a:p>
        </p:txBody>
      </p:sp>
      <p:sp>
        <p:nvSpPr>
          <p:cNvPr id="54318" name="Line 63"/>
          <p:cNvSpPr>
            <a:spLocks noChangeShapeType="1"/>
          </p:cNvSpPr>
          <p:nvPr/>
        </p:nvSpPr>
        <p:spPr bwMode="auto">
          <a:xfrm flipH="1">
            <a:off x="8382000" y="38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/>
              <a:t>Costas Busch - LSU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04A0DC-E365-4944-905B-C60B85FD1BE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5300" name="Line 44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01" name="Text Box 45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5302" name="Object 46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Oval 47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5304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5305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08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1168400" progId="Equation.3">
                  <p:embed/>
                </p:oleObj>
              </mc:Choice>
              <mc:Fallback>
                <p:oleObj name="Equation" r:id="rId8" imgW="1638300" imgH="1168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5310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Oval 5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55312" name="Object 5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3" name="Line 57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14" name="Line 58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5" name="Freeform 59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147483646 w 711"/>
              <a:gd name="T1" fmla="*/ 2147483646 h 744"/>
              <a:gd name="T2" fmla="*/ 2147483646 w 711"/>
              <a:gd name="T3" fmla="*/ 2147483646 h 744"/>
              <a:gd name="T4" fmla="*/ 2147483646 w 711"/>
              <a:gd name="T5" fmla="*/ 2147483646 h 744"/>
              <a:gd name="T6" fmla="*/ 2147483646 w 711"/>
              <a:gd name="T7" fmla="*/ 2147483646 h 744"/>
              <a:gd name="T8" fmla="*/ 2147483646 w 711"/>
              <a:gd name="T9" fmla="*/ 2147483646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744"/>
              <a:gd name="T17" fmla="*/ 711 w 711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16" name="Object 60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1168400" progId="Equation.3">
                  <p:embed/>
                </p:oleObj>
              </mc:Choice>
              <mc:Fallback>
                <p:oleObj name="Equation" r:id="rId14" imgW="1638300" imgH="11684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5318" name="Text Box 62"/>
          <p:cNvSpPr txBox="1">
            <a:spLocks noChangeArrowheads="1"/>
          </p:cNvSpPr>
          <p:nvPr/>
        </p:nvSpPr>
        <p:spPr bwMode="auto">
          <a:xfrm>
            <a:off x="1905000" y="381000"/>
            <a:ext cx="48656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There is no computation 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that accepts string</a:t>
            </a:r>
          </a:p>
        </p:txBody>
      </p:sp>
      <p:graphicFrame>
        <p:nvGraphicFramePr>
          <p:cNvPr id="55319" name="Object 63"/>
          <p:cNvGraphicFramePr>
            <a:graphicFrameLocks noChangeAspect="1"/>
          </p:cNvGraphicFramePr>
          <p:nvPr/>
        </p:nvGraphicFramePr>
        <p:xfrm>
          <a:off x="5867400" y="10668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100" imgH="431800" progId="Equation.3">
                  <p:embed/>
                </p:oleObj>
              </mc:Choice>
              <mc:Fallback>
                <p:oleObj name="Equation" r:id="rId16" imgW="1054100" imgH="4318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66800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64"/>
          <p:cNvGraphicFramePr>
            <a:graphicFrameLocks noChangeAspect="1"/>
          </p:cNvGraphicFramePr>
          <p:nvPr/>
        </p:nvGraphicFramePr>
        <p:xfrm>
          <a:off x="3048000" y="1981200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17800" imgH="546100" progId="Equation.3">
                  <p:embed/>
                </p:oleObj>
              </mc:Choice>
              <mc:Fallback>
                <p:oleObj name="Equation" r:id="rId18" imgW="2717800" imgH="5461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717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observed how a PDA work using a Stack!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BC06-F73D-474E-B663-DF1A81CD02B1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Fun with Learning!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BC06-F73D-474E-B663-DF1A81CD02B1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CFE965-02E7-4711-8303-DC72DFBF8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4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0245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0246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1024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25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26"/>
          <p:cNvGraphicFramePr>
            <a:graphicFrameLocks noChangeAspect="1"/>
          </p:cNvGraphicFramePr>
          <p:nvPr/>
        </p:nvGraphicFramePr>
        <p:xfrm>
          <a:off x="3784600" y="444500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469900" progId="Equation.3">
                  <p:embed/>
                </p:oleObj>
              </mc:Choice>
              <mc:Fallback>
                <p:oleObj name="Equation" r:id="rId6" imgW="1714500" imgH="469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44500"/>
                        <a:ext cx="171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3" name="Object 1027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55" name="Object 1028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029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0258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9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0" name="Object 1030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62" name="Object 1031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1032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AutoShape 22"/>
          <p:cNvSpPr>
            <a:spLocks noChangeArrowheads="1"/>
          </p:cNvSpPr>
          <p:nvPr/>
        </p:nvSpPr>
        <p:spPr bwMode="auto">
          <a:xfrm>
            <a:off x="4030663" y="4810125"/>
            <a:ext cx="1171575" cy="1077913"/>
          </a:xfrm>
          <a:prstGeom prst="rightArrow">
            <a:avLst>
              <a:gd name="adj1" fmla="val 50000"/>
              <a:gd name="adj2" fmla="val 27172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0265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0266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67" name="Object 1033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9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0" name="Object 1034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900" imgH="254000" progId="Equation.3">
                  <p:embed/>
                </p:oleObj>
              </mc:Choice>
              <mc:Fallback>
                <p:oleObj name="Equation" r:id="rId14" imgW="215900" imgH="2540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" name="Object 1035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1036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195" imgH="431613" progId="Equation.3">
                  <p:embed/>
                </p:oleObj>
              </mc:Choice>
              <mc:Fallback>
                <p:oleObj name="Equation" r:id="rId18" imgW="241195" imgH="431613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Rectangle 31"/>
          <p:cNvSpPr>
            <a:spLocks noChangeArrowheads="1"/>
          </p:cNvSpPr>
          <p:nvPr/>
        </p:nvSpPr>
        <p:spPr bwMode="auto">
          <a:xfrm>
            <a:off x="6248400" y="4114800"/>
            <a:ext cx="838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0274" name="Line 32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5" name="Line 33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76" name="Line 34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7" name="Object 1037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900" imgH="254000" progId="Equation.3">
                  <p:embed/>
                </p:oleObj>
              </mc:Choice>
              <mc:Fallback>
                <p:oleObj name="Equation" r:id="rId14" imgW="215900" imgH="2540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1038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1039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195" imgH="431613" progId="Equation.3">
                  <p:embed/>
                </p:oleObj>
              </mc:Choice>
              <mc:Fallback>
                <p:oleObj name="Equation" r:id="rId18" imgW="241195" imgH="431613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" name="Object 1040"/>
          <p:cNvGraphicFramePr>
            <a:graphicFrameLocks noChangeAspect="1"/>
          </p:cNvGraphicFramePr>
          <p:nvPr/>
        </p:nvGraphicFramePr>
        <p:xfrm>
          <a:off x="65532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" name="Line 39"/>
          <p:cNvSpPr>
            <a:spLocks noChangeShapeType="1"/>
          </p:cNvSpPr>
          <p:nvPr/>
        </p:nvSpPr>
        <p:spPr bwMode="auto">
          <a:xfrm>
            <a:off x="62484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82" name="Object 1041"/>
          <p:cNvGraphicFramePr>
            <a:graphicFrameLocks noChangeAspect="1"/>
          </p:cNvGraphicFramePr>
          <p:nvPr/>
        </p:nvGraphicFramePr>
        <p:xfrm>
          <a:off x="6553200" y="4267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195" imgH="279279" progId="Equation.3">
                  <p:embed/>
                </p:oleObj>
              </mc:Choice>
              <mc:Fallback>
                <p:oleObj name="Equation" r:id="rId20" imgW="241195" imgH="279279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267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Line 41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4" name="Text Box 42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top</a:t>
            </a:r>
          </a:p>
        </p:txBody>
      </p:sp>
      <p:sp>
        <p:nvSpPr>
          <p:cNvPr id="10285" name="Text Box 43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10286" name="Text Box 44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10287" name="Line 45"/>
          <p:cNvSpPr>
            <a:spLocks noChangeShapeType="1"/>
          </p:cNvSpPr>
          <p:nvPr/>
        </p:nvSpPr>
        <p:spPr bwMode="auto">
          <a:xfrm flipH="1">
            <a:off x="7086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AC008-5C71-4EB8-AA16-5C82E571162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8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1269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"/>
          <p:cNvGraphicFramePr>
            <a:graphicFrameLocks noChangeAspect="1"/>
          </p:cNvGraphicFramePr>
          <p:nvPr/>
        </p:nvGraphicFramePr>
        <p:xfrm>
          <a:off x="3771900" y="444500"/>
          <a:ext cx="173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900" imgH="469900" progId="Equation.3">
                  <p:embed/>
                </p:oleObj>
              </mc:Choice>
              <mc:Fallback>
                <p:oleObj name="Equation" r:id="rId6" imgW="17399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44500"/>
                        <a:ext cx="173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7" name="Object 11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9" name="Object 13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4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1282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3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4" name="Object 18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86" name="Object 20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1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AutoShape 22"/>
          <p:cNvSpPr>
            <a:spLocks noChangeArrowheads="1"/>
          </p:cNvSpPr>
          <p:nvPr/>
        </p:nvSpPr>
        <p:spPr bwMode="auto">
          <a:xfrm>
            <a:off x="4137025" y="4810125"/>
            <a:ext cx="928688" cy="10779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1289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1290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91" name="Object 25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3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94" name="Object 28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900" imgH="254000" progId="Equation.3">
                  <p:embed/>
                </p:oleObj>
              </mc:Choice>
              <mc:Fallback>
                <p:oleObj name="Equation" r:id="rId14" imgW="2159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29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0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195" imgH="431613" progId="Equation.3">
                  <p:embed/>
                </p:oleObj>
              </mc:Choice>
              <mc:Fallback>
                <p:oleObj name="Equation" r:id="rId18" imgW="241195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Rectangle 31"/>
          <p:cNvSpPr>
            <a:spLocks noChangeArrowheads="1"/>
          </p:cNvSpPr>
          <p:nvPr/>
        </p:nvSpPr>
        <p:spPr bwMode="auto">
          <a:xfrm>
            <a:off x="6248400" y="5181600"/>
            <a:ext cx="838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1298" name="Line 32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9" name="Line 33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300" name="Object 34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900" imgH="254000" progId="Equation.3">
                  <p:embed/>
                </p:oleObj>
              </mc:Choice>
              <mc:Fallback>
                <p:oleObj name="Equation" r:id="rId14" imgW="2159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5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355600" progId="Equation.3">
                  <p:embed/>
                </p:oleObj>
              </mc:Choice>
              <mc:Fallback>
                <p:oleObj name="Equation" r:id="rId16" imgW="254000" imgH="355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6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195" imgH="431613" progId="Equation.3">
                  <p:embed/>
                </p:oleObj>
              </mc:Choice>
              <mc:Fallback>
                <p:oleObj name="Equation" r:id="rId18" imgW="241195" imgH="4316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3" name="Line 37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4" name="Text Box 38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top</a:t>
            </a:r>
          </a:p>
        </p:txBody>
      </p:sp>
      <p:sp>
        <p:nvSpPr>
          <p:cNvPr id="11305" name="Text Box 39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11306" name="Text Box 40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11307" name="Line 41"/>
          <p:cNvSpPr>
            <a:spLocks noChangeShapeType="1"/>
          </p:cNvSpPr>
          <p:nvPr/>
        </p:nvSpPr>
        <p:spPr bwMode="auto">
          <a:xfrm flipH="1">
            <a:off x="70866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0A766-B713-47D6-BA5C-DC459B48392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2" name="Oval 2"/>
          <p:cNvSpPr>
            <a:spLocks noChangeArrowheads="1"/>
          </p:cNvSpPr>
          <p:nvPr/>
        </p:nvSpPr>
        <p:spPr bwMode="auto">
          <a:xfrm>
            <a:off x="28956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293" name="Oval 3"/>
          <p:cNvSpPr>
            <a:spLocks noChangeArrowheads="1"/>
          </p:cNvSpPr>
          <p:nvPr/>
        </p:nvSpPr>
        <p:spPr bwMode="auto">
          <a:xfrm>
            <a:off x="5715000" y="60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3581400" y="99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5" name="Object 1024"/>
          <p:cNvGraphicFramePr>
            <a:graphicFrameLocks noChangeAspect="1"/>
          </p:cNvGraphicFramePr>
          <p:nvPr/>
        </p:nvGraphicFramePr>
        <p:xfrm>
          <a:off x="3048000" y="762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025"/>
          <p:cNvGraphicFramePr>
            <a:graphicFrameLocks noChangeAspect="1"/>
          </p:cNvGraphicFramePr>
          <p:nvPr/>
        </p:nvGraphicFramePr>
        <p:xfrm>
          <a:off x="5842000" y="762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7620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026"/>
          <p:cNvGraphicFramePr>
            <a:graphicFrameLocks noChangeAspect="1"/>
          </p:cNvGraphicFramePr>
          <p:nvPr/>
        </p:nvGraphicFramePr>
        <p:xfrm>
          <a:off x="3746500" y="444500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469900" progId="Equation.3">
                  <p:embed/>
                </p:oleObj>
              </mc:Choice>
              <mc:Fallback>
                <p:oleObj name="Equation" r:id="rId6" imgW="1790700" imgH="469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44500"/>
                        <a:ext cx="1790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4572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>
            <a:off x="1600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21336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1" name="Object 1027"/>
          <p:cNvGraphicFramePr>
            <a:graphicFrameLocks noChangeAspect="1"/>
          </p:cNvGraphicFramePr>
          <p:nvPr/>
        </p:nvGraphicFramePr>
        <p:xfrm>
          <a:off x="1752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Line 12"/>
          <p:cNvSpPr>
            <a:spLocks noChangeShapeType="1"/>
          </p:cNvSpPr>
          <p:nvPr/>
        </p:nvSpPr>
        <p:spPr bwMode="auto">
          <a:xfrm>
            <a:off x="1371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303" name="Object 1028"/>
          <p:cNvGraphicFramePr>
            <a:graphicFrameLocks noChangeAspect="1"/>
          </p:cNvGraphicFramePr>
          <p:nvPr/>
        </p:nvGraphicFramePr>
        <p:xfrm>
          <a:off x="7493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029"/>
          <p:cNvGraphicFramePr>
            <a:graphicFrameLocks noChangeAspect="1"/>
          </p:cNvGraphicFramePr>
          <p:nvPr/>
        </p:nvGraphicFramePr>
        <p:xfrm>
          <a:off x="2578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8918" imgH="114250" progId="Equation.3">
                  <p:embed/>
                </p:oleObj>
              </mc:Choice>
              <mc:Fallback>
                <p:oleObj name="Equation" r:id="rId10" imgW="418918" imgH="11425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15"/>
          <p:cNvSpPr>
            <a:spLocks noChangeArrowheads="1"/>
          </p:cNvSpPr>
          <p:nvPr/>
        </p:nvSpPr>
        <p:spPr bwMode="auto">
          <a:xfrm>
            <a:off x="5715000" y="2743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306" name="Line 16"/>
          <p:cNvSpPr>
            <a:spLocks noChangeShapeType="1"/>
          </p:cNvSpPr>
          <p:nvPr/>
        </p:nvSpPr>
        <p:spPr bwMode="auto">
          <a:xfrm>
            <a:off x="68580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>
            <a:off x="7391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08" name="Object 1030"/>
          <p:cNvGraphicFramePr>
            <a:graphicFrameLocks noChangeAspect="1"/>
          </p:cNvGraphicFramePr>
          <p:nvPr/>
        </p:nvGraphicFramePr>
        <p:xfrm>
          <a:off x="70104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Line 19"/>
          <p:cNvSpPr>
            <a:spLocks noChangeShapeType="1"/>
          </p:cNvSpPr>
          <p:nvPr/>
        </p:nvSpPr>
        <p:spPr bwMode="auto">
          <a:xfrm>
            <a:off x="7086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310" name="Object 1031"/>
          <p:cNvGraphicFramePr>
            <a:graphicFrameLocks noChangeAspect="1"/>
          </p:cNvGraphicFramePr>
          <p:nvPr/>
        </p:nvGraphicFramePr>
        <p:xfrm>
          <a:off x="60071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8918" imgH="114250" progId="Equation.3">
                  <p:embed/>
                </p:oleObj>
              </mc:Choice>
              <mc:Fallback>
                <p:oleObj name="Equation" r:id="rId12" imgW="418918" imgH="11425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1032"/>
          <p:cNvGraphicFramePr>
            <a:graphicFrameLocks noChangeAspect="1"/>
          </p:cNvGraphicFramePr>
          <p:nvPr/>
        </p:nvGraphicFramePr>
        <p:xfrm>
          <a:off x="7835900" y="3036888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8918" imgH="114250" progId="Equation.3">
                  <p:embed/>
                </p:oleObj>
              </mc:Choice>
              <mc:Fallback>
                <p:oleObj name="Equation" r:id="rId12" imgW="418918" imgH="11425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3036888"/>
                        <a:ext cx="419100" cy="11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AutoShape 22"/>
          <p:cNvSpPr>
            <a:spLocks noChangeArrowheads="1"/>
          </p:cNvSpPr>
          <p:nvPr/>
        </p:nvSpPr>
        <p:spPr bwMode="auto">
          <a:xfrm>
            <a:off x="3459163" y="4810125"/>
            <a:ext cx="2478087" cy="1077913"/>
          </a:xfrm>
          <a:prstGeom prst="rightArrow">
            <a:avLst>
              <a:gd name="adj1" fmla="val 50000"/>
              <a:gd name="adj2" fmla="val 5747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rgbClr val="FF0000"/>
                </a:solidFill>
              </a:rPr>
              <a:t>No Change</a:t>
            </a:r>
          </a:p>
        </p:txBody>
      </p:sp>
      <p:sp>
        <p:nvSpPr>
          <p:cNvPr id="12313" name="Rectangle 23"/>
          <p:cNvSpPr>
            <a:spLocks noChangeArrowheads="1"/>
          </p:cNvSpPr>
          <p:nvPr/>
        </p:nvSpPr>
        <p:spPr bwMode="auto">
          <a:xfrm>
            <a:off x="8382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314" name="Line 24"/>
          <p:cNvSpPr>
            <a:spLocks noChangeShapeType="1"/>
          </p:cNvSpPr>
          <p:nvPr/>
        </p:nvSpPr>
        <p:spPr bwMode="auto">
          <a:xfrm>
            <a:off x="838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315" name="Object 1033"/>
          <p:cNvGraphicFramePr>
            <a:graphicFrameLocks noChangeAspect="1"/>
          </p:cNvGraphicFramePr>
          <p:nvPr/>
        </p:nvGraphicFramePr>
        <p:xfrm>
          <a:off x="1143000" y="47244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Line 26"/>
          <p:cNvSpPr>
            <a:spLocks noChangeShapeType="1"/>
          </p:cNvSpPr>
          <p:nvPr/>
        </p:nvSpPr>
        <p:spPr bwMode="auto">
          <a:xfrm>
            <a:off x="8382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17" name="Line 27"/>
          <p:cNvSpPr>
            <a:spLocks noChangeShapeType="1"/>
          </p:cNvSpPr>
          <p:nvPr/>
        </p:nvSpPr>
        <p:spPr bwMode="auto">
          <a:xfrm>
            <a:off x="8382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18" name="Object 1034"/>
          <p:cNvGraphicFramePr>
            <a:graphicFrameLocks noChangeAspect="1"/>
          </p:cNvGraphicFramePr>
          <p:nvPr/>
        </p:nvGraphicFramePr>
        <p:xfrm>
          <a:off x="11430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900" imgH="254000" progId="Equation.3">
                  <p:embed/>
                </p:oleObj>
              </mc:Choice>
              <mc:Fallback>
                <p:oleObj name="Equation" r:id="rId15" imgW="215900" imgH="2540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1035"/>
          <p:cNvGraphicFramePr>
            <a:graphicFrameLocks noChangeAspect="1"/>
          </p:cNvGraphicFramePr>
          <p:nvPr/>
        </p:nvGraphicFramePr>
        <p:xfrm>
          <a:off x="11430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1036"/>
          <p:cNvGraphicFramePr>
            <a:graphicFrameLocks noChangeAspect="1"/>
          </p:cNvGraphicFramePr>
          <p:nvPr/>
        </p:nvGraphicFramePr>
        <p:xfrm>
          <a:off x="11430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195" imgH="431613" progId="Equation.3">
                  <p:embed/>
                </p:oleObj>
              </mc:Choice>
              <mc:Fallback>
                <p:oleObj name="Equation" r:id="rId19" imgW="241195" imgH="431613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Rectangle 31"/>
          <p:cNvSpPr>
            <a:spLocks noChangeArrowheads="1"/>
          </p:cNvSpPr>
          <p:nvPr/>
        </p:nvSpPr>
        <p:spPr bwMode="auto">
          <a:xfrm>
            <a:off x="6248400" y="4648200"/>
            <a:ext cx="838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2322" name="Line 32"/>
          <p:cNvSpPr>
            <a:spLocks noChangeShapeType="1"/>
          </p:cNvSpPr>
          <p:nvPr/>
        </p:nvSpPr>
        <p:spPr bwMode="auto">
          <a:xfrm>
            <a:off x="62484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3" name="Line 33"/>
          <p:cNvSpPr>
            <a:spLocks noChangeShapeType="1"/>
          </p:cNvSpPr>
          <p:nvPr/>
        </p:nvSpPr>
        <p:spPr bwMode="auto">
          <a:xfrm>
            <a:off x="6248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24" name="Line 34"/>
          <p:cNvSpPr>
            <a:spLocks noChangeShapeType="1"/>
          </p:cNvSpPr>
          <p:nvPr/>
        </p:nvSpPr>
        <p:spPr bwMode="auto">
          <a:xfrm>
            <a:off x="624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25" name="Object 1037"/>
          <p:cNvGraphicFramePr>
            <a:graphicFrameLocks noChangeAspect="1"/>
          </p:cNvGraphicFramePr>
          <p:nvPr/>
        </p:nvGraphicFramePr>
        <p:xfrm>
          <a:off x="6553200" y="579120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900" imgH="254000" progId="Equation.3">
                  <p:embed/>
                </p:oleObj>
              </mc:Choice>
              <mc:Fallback>
                <p:oleObj name="Equation" r:id="rId15" imgW="215900" imgH="2540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9120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6" name="Object 1038"/>
          <p:cNvGraphicFramePr>
            <a:graphicFrameLocks noChangeAspect="1"/>
          </p:cNvGraphicFramePr>
          <p:nvPr/>
        </p:nvGraphicFramePr>
        <p:xfrm>
          <a:off x="6553200" y="5257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257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7" name="Object 1039"/>
          <p:cNvGraphicFramePr>
            <a:graphicFrameLocks noChangeAspect="1"/>
          </p:cNvGraphicFramePr>
          <p:nvPr/>
        </p:nvGraphicFramePr>
        <p:xfrm>
          <a:off x="6553200" y="6172200"/>
          <a:ext cx="239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195" imgH="431613" progId="Equation.3">
                  <p:embed/>
                </p:oleObj>
              </mc:Choice>
              <mc:Fallback>
                <p:oleObj name="Equation" r:id="rId19" imgW="241195" imgH="431613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172200"/>
                        <a:ext cx="2397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1040"/>
          <p:cNvGraphicFramePr>
            <a:graphicFrameLocks noChangeAspect="1"/>
          </p:cNvGraphicFramePr>
          <p:nvPr/>
        </p:nvGraphicFramePr>
        <p:xfrm>
          <a:off x="6546850" y="47450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47450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" name="Line 39"/>
          <p:cNvSpPr>
            <a:spLocks noChangeShapeType="1"/>
          </p:cNvSpPr>
          <p:nvPr/>
        </p:nvSpPr>
        <p:spPr bwMode="auto">
          <a:xfrm flipH="1">
            <a:off x="1676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30" name="Text Box 40"/>
          <p:cNvSpPr txBox="1">
            <a:spLocks noChangeArrowheads="1"/>
          </p:cNvSpPr>
          <p:nvPr/>
        </p:nvSpPr>
        <p:spPr bwMode="auto">
          <a:xfrm>
            <a:off x="2286000" y="4724400"/>
            <a:ext cx="80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top</a:t>
            </a:r>
          </a:p>
        </p:txBody>
      </p:sp>
      <p:sp>
        <p:nvSpPr>
          <p:cNvPr id="12331" name="Text Box 41"/>
          <p:cNvSpPr txBox="1">
            <a:spLocks noChangeArrowheads="1"/>
          </p:cNvSpPr>
          <p:nvPr/>
        </p:nvSpPr>
        <p:spPr bwMode="auto">
          <a:xfrm>
            <a:off x="0" y="22098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input</a:t>
            </a:r>
          </a:p>
        </p:txBody>
      </p:sp>
      <p:sp>
        <p:nvSpPr>
          <p:cNvPr id="12332" name="Text Box 42"/>
          <p:cNvSpPr txBox="1">
            <a:spLocks noChangeArrowheads="1"/>
          </p:cNvSpPr>
          <p:nvPr/>
        </p:nvSpPr>
        <p:spPr bwMode="auto">
          <a:xfrm>
            <a:off x="685800" y="40386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stack</a:t>
            </a:r>
          </a:p>
        </p:txBody>
      </p:sp>
      <p:sp>
        <p:nvSpPr>
          <p:cNvPr id="12333" name="Line 43"/>
          <p:cNvSpPr>
            <a:spLocks noChangeShapeType="1"/>
          </p:cNvSpPr>
          <p:nvPr/>
        </p:nvSpPr>
        <p:spPr bwMode="auto">
          <a:xfrm flipH="1">
            <a:off x="7086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66595-B2C3-4241-862E-40B6A9653C8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Non-Determinism</a:t>
            </a:r>
          </a:p>
        </p:txBody>
      </p:sp>
      <p:sp>
        <p:nvSpPr>
          <p:cNvPr id="13317" name="Oval 3"/>
          <p:cNvSpPr>
            <a:spLocks noChangeArrowheads="1"/>
          </p:cNvSpPr>
          <p:nvPr/>
        </p:nvSpPr>
        <p:spPr bwMode="auto">
          <a:xfrm>
            <a:off x="3048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28956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 flipV="1">
            <a:off x="990600" y="32766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320" name="Object 6"/>
          <p:cNvGraphicFramePr>
            <a:graphicFrameLocks noChangeAspect="1"/>
          </p:cNvGraphicFramePr>
          <p:nvPr/>
        </p:nvGraphicFramePr>
        <p:xfrm>
          <a:off x="457200" y="426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7"/>
          <p:cNvGraphicFramePr>
            <a:graphicFrameLocks noChangeAspect="1"/>
          </p:cNvGraphicFramePr>
          <p:nvPr/>
        </p:nvGraphicFramePr>
        <p:xfrm>
          <a:off x="3022600" y="2971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971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8"/>
          <p:cNvGraphicFramePr>
            <a:graphicFrameLocks noChangeAspect="1"/>
          </p:cNvGraphicFramePr>
          <p:nvPr/>
        </p:nvGraphicFramePr>
        <p:xfrm>
          <a:off x="685800" y="32004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44500" progId="Equation.3">
                  <p:embed/>
                </p:oleObj>
              </mc:Choice>
              <mc:Fallback>
                <p:oleObj name="Equation" r:id="rId6" imgW="16637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Line 9"/>
          <p:cNvSpPr>
            <a:spLocks noChangeShapeType="1"/>
          </p:cNvSpPr>
          <p:nvPr/>
        </p:nvSpPr>
        <p:spPr bwMode="auto">
          <a:xfrm>
            <a:off x="914400" y="47244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4" name="Oval 10"/>
          <p:cNvSpPr>
            <a:spLocks noChangeArrowheads="1"/>
          </p:cNvSpPr>
          <p:nvPr/>
        </p:nvSpPr>
        <p:spPr bwMode="auto">
          <a:xfrm>
            <a:off x="28194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3325" name="Object 11"/>
          <p:cNvGraphicFramePr>
            <a:graphicFrameLocks noChangeAspect="1"/>
          </p:cNvGraphicFramePr>
          <p:nvPr/>
        </p:nvGraphicFramePr>
        <p:xfrm>
          <a:off x="2952750" y="57086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100" imgH="469900" progId="Equation.3">
                  <p:embed/>
                </p:oleObj>
              </mc:Choice>
              <mc:Fallback>
                <p:oleObj name="Equation" r:id="rId8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7086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2"/>
          <p:cNvGraphicFramePr>
            <a:graphicFrameLocks noChangeAspect="1"/>
          </p:cNvGraphicFramePr>
          <p:nvPr/>
        </p:nvGraphicFramePr>
        <p:xfrm>
          <a:off x="685800" y="54864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700" imgH="444500" progId="Equation.3">
                  <p:embed/>
                </p:oleObj>
              </mc:Choice>
              <mc:Fallback>
                <p:oleObj name="Equation" r:id="rId10" imgW="16637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166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Oval 13"/>
          <p:cNvSpPr>
            <a:spLocks noChangeArrowheads="1"/>
          </p:cNvSpPr>
          <p:nvPr/>
        </p:nvSpPr>
        <p:spPr bwMode="auto">
          <a:xfrm>
            <a:off x="52070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28" name="Oval 14"/>
          <p:cNvSpPr>
            <a:spLocks noChangeArrowheads="1"/>
          </p:cNvSpPr>
          <p:nvPr/>
        </p:nvSpPr>
        <p:spPr bwMode="auto">
          <a:xfrm>
            <a:off x="8026400" y="4114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>
            <a:off x="5892800" y="4495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30" name="Object 16"/>
          <p:cNvGraphicFramePr>
            <a:graphicFrameLocks noChangeAspect="1"/>
          </p:cNvGraphicFramePr>
          <p:nvPr/>
        </p:nvGraphicFramePr>
        <p:xfrm>
          <a:off x="5359400" y="426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267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7"/>
          <p:cNvGraphicFramePr>
            <a:graphicFrameLocks noChangeAspect="1"/>
          </p:cNvGraphicFramePr>
          <p:nvPr/>
        </p:nvGraphicFramePr>
        <p:xfrm>
          <a:off x="8153400" y="4267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800" imgH="457200" progId="Equation.3">
                  <p:embed/>
                </p:oleObj>
              </mc:Choice>
              <mc:Fallback>
                <p:oleObj name="Equation" r:id="rId11" imgW="4318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2672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8"/>
          <p:cNvGraphicFramePr>
            <a:graphicFrameLocks noChangeAspect="1"/>
          </p:cNvGraphicFramePr>
          <p:nvPr/>
        </p:nvGraphicFramePr>
        <p:xfrm>
          <a:off x="6102350" y="39497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39497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19"/>
          <p:cNvGraphicFramePr>
            <a:graphicFrameLocks noChangeAspect="1"/>
          </p:cNvGraphicFramePr>
          <p:nvPr/>
        </p:nvGraphicFramePr>
        <p:xfrm>
          <a:off x="5562600" y="5176838"/>
          <a:ext cx="2819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19400" imgH="393700" progId="Equation.3">
                  <p:embed/>
                </p:oleObj>
              </mc:Choice>
              <mc:Fallback>
                <p:oleObj name="Equation" r:id="rId14" imgW="28194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76838"/>
                        <a:ext cx="28194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20"/>
          <p:cNvSpPr txBox="1">
            <a:spLocks noChangeArrowheads="1"/>
          </p:cNvSpPr>
          <p:nvPr/>
        </p:nvSpPr>
        <p:spPr bwMode="auto">
          <a:xfrm>
            <a:off x="1600200" y="990600"/>
            <a:ext cx="60547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600">
                <a:solidFill>
                  <a:srgbClr val="FF3300"/>
                </a:solidFill>
              </a:rPr>
              <a:t>PDAs are non-deterministic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7304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Allowed non-deterministic transitions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6087</TotalTime>
  <Words>614</Words>
  <Application>Microsoft Office PowerPoint</Application>
  <PresentationFormat>On-screen Show (4:3)</PresentationFormat>
  <Paragraphs>294</Paragraphs>
  <Slides>53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Comic Sans MS</vt:lpstr>
      <vt:lpstr>Times New Roman</vt:lpstr>
      <vt:lpstr>class</vt:lpstr>
      <vt:lpstr>Equation</vt:lpstr>
      <vt:lpstr>Pushdown Automata PDAs</vt:lpstr>
      <vt:lpstr>Pushdown Automaton -- PDA</vt:lpstr>
      <vt:lpstr>PowerPoint Presentation</vt:lpstr>
      <vt:lpstr>The States</vt:lpstr>
      <vt:lpstr>PowerPoint Presentation</vt:lpstr>
      <vt:lpstr>PowerPoint Presentation</vt:lpstr>
      <vt:lpstr>PowerPoint Presentation</vt:lpstr>
      <vt:lpstr>PowerPoint Presentation</vt:lpstr>
      <vt:lpstr>Non-Determinism</vt:lpstr>
      <vt:lpstr>Example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till here?</vt:lpstr>
      <vt:lpstr>Another 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observed how a PDA work using a Stack!</vt:lpstr>
      <vt:lpstr>Have Fun with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cp:lastModifiedBy>Hanzla Kalim</cp:lastModifiedBy>
  <cp:revision>1198</cp:revision>
  <cp:lastPrinted>2000-09-25T14:54:54Z</cp:lastPrinted>
  <dcterms:created xsi:type="dcterms:W3CDTF">2000-08-31T01:12:33Z</dcterms:created>
  <dcterms:modified xsi:type="dcterms:W3CDTF">2025-03-18T17:51:03Z</dcterms:modified>
</cp:coreProperties>
</file>