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5" r:id="rId2"/>
    <p:sldId id="270" r:id="rId3"/>
    <p:sldId id="33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335" r:id="rId18"/>
    <p:sldId id="331" r:id="rId19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1" autoAdjust="0"/>
    <p:restoredTop sz="92089" autoAdjust="0"/>
  </p:normalViewPr>
  <p:slideViewPr>
    <p:cSldViewPr>
      <p:cViewPr varScale="1">
        <p:scale>
          <a:sx n="100" d="100"/>
          <a:sy n="100" d="100"/>
        </p:scale>
        <p:origin x="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45A65C-E809-4927-A828-1EC82210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9T05:26:4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21206 15030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FF0CB3-9D23-4D1D-8304-713FDF2A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C75D-A37D-4157-B10F-2BF52336870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A83B-51C2-4022-9419-1185D7AF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5BB63-BE7D-48CC-BF92-A41E4C0B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DF5A-CE0A-48FE-86D9-AC8DC086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E4996-E898-470B-B3EE-86D0F8640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43C8-DEE1-4207-8390-7A4D6BBF7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FC1C-E82F-487A-B97C-B7A444F31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C32E-0F0D-4B03-8FBD-9E7881827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E44C-92FE-4FDF-A735-A4EEFCA46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1022-3B43-44CF-BD23-039DBB98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57CD-9EE7-42B9-8253-939DC384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D5EC8-1F0A-48A8-9099-A43C68688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A429B20-8001-42AF-87E6-5A73D378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56-01D1-4D4F-8564-7129AE29453F}" type="slidenum">
              <a:rPr lang="en-US"/>
              <a:pPr/>
              <a:t>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Regular Expressions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464" y="304800"/>
            <a:ext cx="27956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3886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Dr. Sohail Iqbal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pPr>
              <a:defRPr/>
            </a:pPr>
            <a:r>
              <a:rPr lang="en-US" sz="1600" dirty="0"/>
              <a:t>Slides: Prof. Busch - LSU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F91AD-605B-4CAB-B41E-CB829B5EAA47}" type="slidenum">
              <a:rPr lang="en-US"/>
              <a:pPr/>
              <a:t>10</a:t>
            </a:fld>
            <a:endParaRPr lang="en-US"/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Regular expression: 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057650" y="88900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558720" progId="Equation.3">
                  <p:embed/>
                </p:oleObj>
              </mc:Choice>
              <mc:Fallback>
                <p:oleObj name="Equation" r:id="rId2" imgW="21207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889000"/>
                        <a:ext cx="2120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81000" y="1981200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558720" progId="Equation.3">
                  <p:embed/>
                </p:oleObj>
              </mc:Choice>
              <mc:Fallback>
                <p:oleObj name="Equation" r:id="rId4" imgW="27684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2768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3352800" y="1981200"/>
          <a:ext cx="3644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44640" imgH="571320" progId="Equation.3">
                  <p:embed/>
                </p:oleObj>
              </mc:Choice>
              <mc:Fallback>
                <p:oleObj name="Equation" r:id="rId6" imgW="36446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644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3352800" y="2743200"/>
          <a:ext cx="332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7120" imgH="571320" progId="Equation.3">
                  <p:embed/>
                </p:oleObj>
              </mc:Choice>
              <mc:Fallback>
                <p:oleObj name="Equation" r:id="rId8" imgW="332712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3327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3352800" y="3505200"/>
          <a:ext cx="469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720" imgH="571320" progId="Equation.3">
                  <p:embed/>
                </p:oleObj>
              </mc:Choice>
              <mc:Fallback>
                <p:oleObj name="Equation" r:id="rId10" imgW="469872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4699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3"/>
          <p:cNvGraphicFramePr>
            <a:graphicFrameLocks noChangeAspect="1"/>
          </p:cNvGraphicFramePr>
          <p:nvPr/>
        </p:nvGraphicFramePr>
        <p:xfrm>
          <a:off x="3352800" y="4267200"/>
          <a:ext cx="378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84320" imgH="571320" progId="Equation.3">
                  <p:embed/>
                </p:oleObj>
              </mc:Choice>
              <mc:Fallback>
                <p:oleObj name="Equation" r:id="rId12" imgW="378432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784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4"/>
          <p:cNvGraphicFramePr>
            <a:graphicFrameLocks noChangeAspect="1"/>
          </p:cNvGraphicFramePr>
          <p:nvPr/>
        </p:nvGraphicFramePr>
        <p:xfrm>
          <a:off x="3352800" y="5029200"/>
          <a:ext cx="474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49480" imgH="571320" progId="Equation.3">
                  <p:embed/>
                </p:oleObj>
              </mc:Choice>
              <mc:Fallback>
                <p:oleObj name="Equation" r:id="rId14" imgW="474948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4749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5"/>
          <p:cNvGraphicFramePr>
            <a:graphicFrameLocks noChangeAspect="1"/>
          </p:cNvGraphicFramePr>
          <p:nvPr/>
        </p:nvGraphicFramePr>
        <p:xfrm>
          <a:off x="3352800" y="5867400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663880" imgH="558720" progId="Equation.3">
                  <p:embed/>
                </p:oleObj>
              </mc:Choice>
              <mc:Fallback>
                <p:oleObj name="Equation" r:id="rId16" imgW="566388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67400"/>
                        <a:ext cx="5664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3EA8D-9A2C-4238-9371-A821F8822C6D}" type="slidenum">
              <a:rPr lang="en-US"/>
              <a:pPr/>
              <a:t>11</a:t>
            </a:fld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Regular expression 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4229100" y="1498600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160" imgH="558720" progId="Equation.3">
                  <p:embed/>
                </p:oleObj>
              </mc:Choice>
              <mc:Fallback>
                <p:oleObj name="Equation" r:id="rId2" imgW="39621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498600"/>
                        <a:ext cx="3962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47624"/>
              </p:ext>
            </p:extLst>
          </p:nvPr>
        </p:nvGraphicFramePr>
        <p:xfrm>
          <a:off x="1371600" y="2971800"/>
          <a:ext cx="6376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75240" imgH="558720" progId="Equation.3">
                  <p:embed/>
                </p:oleObj>
              </mc:Choice>
              <mc:Fallback>
                <p:oleObj name="Equation" r:id="rId4" imgW="637524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63769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5486400"/>
            <a:ext cx="78486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yourself L(r):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81600" y="5486400"/>
                <a:ext cx="38390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86400"/>
                <a:ext cx="383909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6324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chemeClr val="tx1"/>
                </a:solidFill>
              </a:rPr>
              <a:t>Hint</a:t>
            </a:r>
            <a:r>
              <a:rPr lang="en-US" dirty="0">
                <a:solidFill>
                  <a:schemeClr val="tx1"/>
                </a:solidFill>
              </a:rPr>
              <a:t>. Try to find the different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B17ADB-EFFD-46DE-A91C-E6AF7A9FADCE}" type="slidenum">
              <a:rPr lang="en-US"/>
              <a:pPr/>
              <a:t>12</a:t>
            </a:fld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Regular expression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406900" y="14224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558720" progId="Equation.3">
                  <p:embed/>
                </p:oleObj>
              </mc:Choice>
              <mc:Fallback>
                <p:oleObj name="Equation" r:id="rId2" imgW="339084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422400"/>
                        <a:ext cx="3390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778000" y="3390900"/>
          <a:ext cx="576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760" imgH="723600" progId="Equation.3">
                  <p:embed/>
                </p:oleObj>
              </mc:Choice>
              <mc:Fallback>
                <p:oleObj name="Equation" r:id="rId4" imgW="576576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390900"/>
                        <a:ext cx="5765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FC7917-8E90-44F9-A7BD-0B1AF6397C95}" type="slidenum">
              <a:rPr lang="en-US"/>
              <a:pPr/>
              <a:t>13</a:t>
            </a:fld>
            <a:endParaRPr 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Regular expression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267200" y="1447800"/>
          <a:ext cx="4432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1960" imgH="545760" progId="Equation.3">
                  <p:embed/>
                </p:oleObj>
              </mc:Choice>
              <mc:Fallback>
                <p:oleObj name="Equation" r:id="rId2" imgW="44319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44323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8" name="Group 7"/>
          <p:cNvGrpSpPr>
            <a:grpSpLocks/>
          </p:cNvGrpSpPr>
          <p:nvPr/>
        </p:nvGrpSpPr>
        <p:grpSpPr bwMode="auto">
          <a:xfrm>
            <a:off x="381000" y="3429000"/>
            <a:ext cx="8748713" cy="579438"/>
            <a:chOff x="836" y="2128"/>
            <a:chExt cx="5511" cy="365"/>
          </a:xfrm>
        </p:grpSpPr>
        <p:graphicFrame>
          <p:nvGraphicFramePr>
            <p:cNvPr id="10243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000" imgH="533160" progId="Equation.3">
                    <p:embed/>
                  </p:oleObj>
                </mc:Choice>
                <mc:Fallback>
                  <p:oleObj name="Equation" r:id="rId4" imgW="92700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8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{ all strings  containing substring </a:t>
              </a:r>
              <a:r>
                <a:rPr lang="en-US">
                  <a:solidFill>
                    <a:schemeClr val="tx1"/>
                  </a:solidFill>
                </a:rPr>
                <a:t>00</a:t>
              </a:r>
              <a:r>
                <a:rPr lang="en-US"/>
                <a:t> }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A676A-29D8-489D-B3B7-DCF049623464}" type="slidenum">
              <a:rPr lang="en-US"/>
              <a:pPr/>
              <a:t>14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Regular expression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267200" y="1447800"/>
          <a:ext cx="3911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400" imgH="533160" progId="Equation.3">
                  <p:embed/>
                </p:oleObj>
              </mc:Choice>
              <mc:Fallback>
                <p:oleObj name="Equation" r:id="rId2" imgW="39114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911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533400" y="3429000"/>
            <a:ext cx="8034338" cy="579438"/>
            <a:chOff x="836" y="2128"/>
            <a:chExt cx="5061" cy="365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000" imgH="533160" progId="Equation.3">
                    <p:embed/>
                  </p:oleObj>
                </mc:Choice>
                <mc:Fallback>
                  <p:oleObj name="Equation" r:id="rId4" imgW="92700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4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{ all strings without substring </a:t>
              </a:r>
              <a:r>
                <a:rPr lang="en-US">
                  <a:solidFill>
                    <a:schemeClr val="tx1"/>
                  </a:solidFill>
                </a:rPr>
                <a:t>00 </a:t>
              </a:r>
              <a:r>
                <a:rPr lang="en-US"/>
                <a:t>}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86200" y="5334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916901-7054-471F-9A7B-6B5E57E0B495}" type="slidenum">
              <a:rPr lang="en-US"/>
              <a:pPr/>
              <a:t>15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Regular Expressions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Definition: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Regular expressions        and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are </a:t>
            </a:r>
            <a:r>
              <a:rPr lang="en-US" sz="3600" b="1">
                <a:solidFill>
                  <a:srgbClr val="FF0000"/>
                </a:solidFill>
              </a:rPr>
              <a:t>equivalent</a:t>
            </a:r>
            <a:r>
              <a:rPr lang="en-US"/>
              <a:t> if   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876800" y="25908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571320" progId="Equation.3">
                  <p:embed/>
                </p:oleObj>
              </mc:Choice>
              <mc:Fallback>
                <p:oleObj name="Equation" r:id="rId2" imgW="30456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304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477000" y="25908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71320" progId="Equation.3">
                  <p:embed/>
                </p:oleObj>
              </mc:Choice>
              <mc:Fallback>
                <p:oleObj name="Equation" r:id="rId4" imgW="380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379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4495800" y="38100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571320" progId="Equation.3">
                  <p:embed/>
                </p:oleObj>
              </mc:Choice>
              <mc:Fallback>
                <p:oleObj name="Equation" r:id="rId6" imgW="25905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0"/>
                        <a:ext cx="2590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E3252-7D55-4F00-933F-CAB8BBF680EB}" type="slidenum">
              <a:rPr lang="en-US"/>
              <a:pPr/>
              <a:t>16</a:t>
            </a:fld>
            <a:endParaRPr lang="en-US"/>
          </a:p>
        </p:txBody>
      </p: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69900" y="977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9779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713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{ all strings without substring </a:t>
            </a:r>
            <a:r>
              <a:rPr lang="en-US" dirty="0">
                <a:solidFill>
                  <a:schemeClr val="tx1"/>
                </a:solidFill>
              </a:rPr>
              <a:t>00</a:t>
            </a:r>
            <a:r>
              <a:rPr lang="en-US" dirty="0"/>
              <a:t> } 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333500" y="256540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320" imgH="571320" progId="Equation.3">
                  <p:embed/>
                </p:oleObj>
              </mc:Choice>
              <mc:Fallback>
                <p:oleObj name="Equation" r:id="rId4" imgW="400032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565400"/>
                        <a:ext cx="4000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1193800" y="3556000"/>
          <a:ext cx="6808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06880" imgH="571320" progId="Equation.3">
                  <p:embed/>
                </p:oleObj>
              </mc:Choice>
              <mc:Fallback>
                <p:oleObj name="Equation" r:id="rId6" imgW="680688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556000"/>
                        <a:ext cx="68087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285750" y="5156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156200"/>
                        <a:ext cx="3390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5" name="Group 16"/>
          <p:cNvGrpSpPr>
            <a:grpSpLocks/>
          </p:cNvGrpSpPr>
          <p:nvPr/>
        </p:nvGrpSpPr>
        <p:grpSpPr bwMode="auto">
          <a:xfrm>
            <a:off x="3873500" y="4800600"/>
            <a:ext cx="5270500" cy="1773238"/>
            <a:chOff x="2496" y="3024"/>
            <a:chExt cx="3320" cy="1117"/>
          </a:xfrm>
        </p:grpSpPr>
        <p:sp>
          <p:nvSpPr>
            <p:cNvPr id="13326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8" name="Object 11"/>
            <p:cNvGraphicFramePr>
              <a:graphicFrameLocks noChangeAspect="1"/>
            </p:cNvGraphicFramePr>
            <p:nvPr/>
          </p:nvGraphicFramePr>
          <p:xfrm>
            <a:off x="3504" y="3024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571320" progId="Equation.3">
                    <p:embed/>
                  </p:oleObj>
                </mc:Choice>
                <mc:Fallback>
                  <p:oleObj name="Equation" r:id="rId10" imgW="304560" imgH="571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9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2"/>
            <p:cNvGraphicFramePr>
              <a:graphicFrameLocks noChangeAspect="1"/>
            </p:cNvGraphicFramePr>
            <p:nvPr/>
          </p:nvGraphicFramePr>
          <p:xfrm>
            <a:off x="4560" y="302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80" imgH="571320" progId="Equation.3">
                    <p:embed/>
                  </p:oleObj>
                </mc:Choice>
                <mc:Fallback>
                  <p:oleObj name="Equation" r:id="rId12" imgW="380880" imgH="571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4"/>
                          <a:ext cx="23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5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sp>
          <p:nvSpPr>
            <p:cNvPr id="1332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456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are equivalent</a:t>
              </a:r>
            </a:p>
            <a:p>
              <a:r>
                <a:rPr lang="en-US"/>
                <a:t>regular expressions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9D9-0258-D126-A963-86F827A8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6096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Assignment 2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dirty="0"/>
            </a:br>
            <a:r>
              <a:rPr lang="en-US" dirty="0"/>
              <a:t>Solve Q. 1.20 by Thu 27 Feb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ABF32D-6210-13E6-D4C6-C61921BFD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5" t="56091" r="21134" b="32481"/>
          <a:stretch/>
        </p:blipFill>
        <p:spPr>
          <a:xfrm>
            <a:off x="0" y="1739900"/>
            <a:ext cx="9067800" cy="23749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9773B-CF5F-7067-27C5-3074DFCC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710E4996-E898-470B-B3EE-86D0F8640E3B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E9BE1-DDBC-3528-BF16-09D8EDEC3300}"/>
              </a:ext>
            </a:extLst>
          </p:cNvPr>
          <p:cNvSpPr txBox="1"/>
          <p:nvPr/>
        </p:nvSpPr>
        <p:spPr>
          <a:xfrm>
            <a:off x="990600" y="5181600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Make a pdf of your handwritten solution and upload on LMS.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39740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11022-3B43-44CF-BD23-039DBB9811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26670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Questions?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The main Objective is to answer and question the following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1. What is Automata?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2. How automata relate to formal languages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3. What is the fundamental model of a Computing machine?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4. What are formal languages and their relationship to a programming language?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B7EF-B5EF-4BF5-B088-80D8E705373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regular if there is a DFA that accepts it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Since any language accepted by a DFA is also accepted by an NFA (equivalence) </a:t>
            </a:r>
          </a:p>
          <a:p>
            <a:endParaRPr lang="en-US" dirty="0"/>
          </a:p>
          <a:p>
            <a:r>
              <a:rPr lang="en-US" dirty="0"/>
              <a:t>A regular language can be associated with an NFA too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What else?   </a:t>
            </a:r>
            <a:r>
              <a:rPr lang="en-US" u="sng" dirty="0"/>
              <a:t>Regular Expression!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E4996-E898-470B-B3EE-86D0F8640E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37BD37-90DA-D94C-89CF-0D1531CA17D4}"/>
                  </a:ext>
                </a:extLst>
              </p14:cNvPr>
              <p14:cNvContentPartPr/>
              <p14:nvPr/>
            </p14:nvContentPartPr>
            <p14:xfrm>
              <a:off x="7634160" y="54108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37BD37-90DA-D94C-89CF-0D1531CA1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4800" y="5401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7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2A9BF-9283-4A04-BDA4-E29DDEFCD8AB}" type="slidenum">
              <a:rPr lang="en-US"/>
              <a:pPr/>
              <a:t>4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Regular expressions </a:t>
            </a:r>
          </a:p>
          <a:p>
            <a:pPr>
              <a:buFontTx/>
              <a:buNone/>
            </a:pPr>
            <a:r>
              <a:rPr lang="en-US"/>
              <a:t>describe regular languages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         describes the language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590800" y="3200400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533160" progId="Equation.3">
                  <p:embed/>
                </p:oleObj>
              </mc:Choice>
              <mc:Fallback>
                <p:oleObj name="Equation" r:id="rId2" imgW="21081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108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190750" y="5080000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760" imgH="558720" progId="Equation.3">
                  <p:embed/>
                </p:oleObj>
              </mc:Choice>
              <mc:Fallback>
                <p:oleObj name="Equation" r:id="rId4" imgW="669276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080000"/>
                        <a:ext cx="66944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943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see how this language is created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96D5AC-6973-4A67-9C3C-A2C7FE9E5BAD}" type="slidenum">
              <a:rPr lang="en-US"/>
              <a:pPr/>
              <a:t>5</a:t>
            </a:fld>
            <a:endParaRPr 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Definition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096000" y="9906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533160" progId="Equation.3">
                  <p:embed/>
                </p:oleObj>
              </mc:Choice>
              <mc:Fallback>
                <p:oleObj name="Equation" r:id="rId2" imgW="20826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0600"/>
                        <a:ext cx="2082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" name="Group 14"/>
          <p:cNvGrpSpPr>
            <a:grpSpLocks/>
          </p:cNvGrpSpPr>
          <p:nvPr/>
        </p:nvGrpSpPr>
        <p:grpSpPr bwMode="auto">
          <a:xfrm>
            <a:off x="4114800" y="3657600"/>
            <a:ext cx="4876800" cy="2743200"/>
            <a:chOff x="2400" y="2160"/>
            <a:chExt cx="3264" cy="1728"/>
          </a:xfrm>
        </p:grpSpPr>
        <p:sp>
          <p:nvSpPr>
            <p:cNvPr id="2061" name="AutoShape 8"/>
            <p:cNvSpPr>
              <a:spLocks/>
            </p:cNvSpPr>
            <p:nvPr/>
          </p:nvSpPr>
          <p:spPr bwMode="auto">
            <a:xfrm>
              <a:off x="2400" y="2160"/>
              <a:ext cx="336" cy="172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9"/>
            <p:cNvSpPr txBox="1">
              <a:spLocks noChangeArrowheads="1"/>
            </p:cNvSpPr>
            <p:nvPr/>
          </p:nvSpPr>
          <p:spPr bwMode="auto">
            <a:xfrm>
              <a:off x="2681" y="2832"/>
              <a:ext cx="29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Are regular expressions</a:t>
              </a:r>
            </a:p>
          </p:txBody>
        </p:sp>
      </p:grp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0" y="914400"/>
            <a:ext cx="582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Primitive regular expressions:</a:t>
            </a:r>
          </a:p>
        </p:txBody>
      </p:sp>
      <p:grpSp>
        <p:nvGrpSpPr>
          <p:cNvPr id="2059" name="Group 13"/>
          <p:cNvGrpSpPr>
            <a:grpSpLocks/>
          </p:cNvGrpSpPr>
          <p:nvPr/>
        </p:nvGrpSpPr>
        <p:grpSpPr bwMode="auto">
          <a:xfrm>
            <a:off x="0" y="2057400"/>
            <a:ext cx="7085013" cy="604838"/>
            <a:chOff x="96" y="1280"/>
            <a:chExt cx="4463" cy="381"/>
          </a:xfrm>
        </p:grpSpPr>
        <p:graphicFrame>
          <p:nvGraphicFramePr>
            <p:cNvPr id="2052" name="Object 5"/>
            <p:cNvGraphicFramePr>
              <a:graphicFrameLocks noChangeAspect="1"/>
            </p:cNvGraphicFramePr>
            <p:nvPr/>
          </p:nvGraphicFramePr>
          <p:xfrm>
            <a:off x="4320" y="1296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0880" imgH="571320" progId="Equation.3">
                    <p:embed/>
                  </p:oleObj>
                </mc:Choice>
                <mc:Fallback>
                  <p:oleObj name="Equation" r:id="rId4" imgW="380880" imgH="5713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96"/>
                          <a:ext cx="23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6"/>
            <p:cNvGraphicFramePr>
              <a:graphicFrameLocks noChangeAspect="1"/>
            </p:cNvGraphicFramePr>
            <p:nvPr/>
          </p:nvGraphicFramePr>
          <p:xfrm>
            <a:off x="3400" y="1280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571320" progId="Equation.3">
                    <p:embed/>
                  </p:oleObj>
                </mc:Choice>
                <mc:Fallback>
                  <p:oleObj name="Equation" r:id="rId6" imgW="30456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280"/>
                          <a:ext cx="19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96" y="1296"/>
              <a:ext cx="42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Given regular expressions       and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8600" y="15240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alphabet </a:t>
            </a:r>
            <a:r>
              <a:rPr lang="el-G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48" y="3741610"/>
                <a:ext cx="4366452" cy="2659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" y="3741610"/>
                <a:ext cx="4366452" cy="2659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862ED9-073C-4F62-B7D0-7634DE926D5D}" type="slidenum">
              <a:rPr lang="en-US"/>
              <a:pPr/>
              <a:t>6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029200" y="1676400"/>
          <a:ext cx="372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558720" progId="Equation.3">
                  <p:embed/>
                </p:oleObj>
              </mc:Choice>
              <mc:Fallback>
                <p:oleObj name="Equation" r:id="rId2" imgW="37209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721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65125" y="1625600"/>
            <a:ext cx="424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regular expression:</a:t>
            </a:r>
          </a:p>
        </p:txBody>
      </p:sp>
      <p:grpSp>
        <p:nvGrpSpPr>
          <p:cNvPr id="3080" name="Group 9"/>
          <p:cNvGrpSpPr>
            <a:grpSpLocks/>
          </p:cNvGrpSpPr>
          <p:nvPr/>
        </p:nvGrpSpPr>
        <p:grpSpPr bwMode="auto">
          <a:xfrm>
            <a:off x="288925" y="3886200"/>
            <a:ext cx="7280275" cy="604838"/>
            <a:chOff x="182" y="2448"/>
            <a:chExt cx="4586" cy="381"/>
          </a:xfrm>
        </p:grpSpPr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3696" y="2448"/>
            <a:ext cx="10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01720" imgH="558720" progId="Equation.3">
                    <p:embed/>
                  </p:oleObj>
                </mc:Choice>
                <mc:Fallback>
                  <p:oleObj name="Equation" r:id="rId4" imgW="1701720" imgH="558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48"/>
                          <a:ext cx="1072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182" y="2464"/>
              <a:ext cx="31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Not a regular expression: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779CA-7668-4A0F-A9DD-8D43A274D966}" type="slidenum">
              <a:rPr lang="en-US"/>
              <a:pPr/>
              <a:t>7</a:t>
            </a:fld>
            <a:endParaRPr 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of Regular Expressions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</a:t>
            </a:r>
          </a:p>
          <a:p>
            <a:pPr>
              <a:buFontTx/>
              <a:buNone/>
            </a:pPr>
            <a:r>
              <a:rPr lang="en-US"/>
              <a:t>        :   language of regular expression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92088" y="1422400"/>
          <a:ext cx="88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558720" progId="Equation.3">
                  <p:embed/>
                </p:oleObj>
              </mc:Choice>
              <mc:Fallback>
                <p:oleObj name="Equation" r:id="rId2" imgW="88884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422400"/>
                        <a:ext cx="8858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689850" y="1587500"/>
          <a:ext cx="252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91960" progId="Equation.3">
                  <p:embed/>
                </p:oleObj>
              </mc:Choice>
              <mc:Fallback>
                <p:oleObj name="Equation" r:id="rId4" imgW="25380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587500"/>
                        <a:ext cx="2524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61950" y="4013200"/>
          <a:ext cx="796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62840" imgH="558720" progId="Equation.3">
                  <p:embed/>
                </p:oleObj>
              </mc:Choice>
              <mc:Fallback>
                <p:oleObj name="Equation" r:id="rId6" imgW="796284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013200"/>
                        <a:ext cx="79644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F5006-E337-4651-8FAD-EE0BEEA36F33}" type="slidenum">
              <a:rPr lang="en-US"/>
              <a:pPr/>
              <a:t>8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primitive regular expressions: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200400" y="2438400"/>
          <a:ext cx="21209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606480" progId="Equation.3">
                  <p:embed/>
                </p:oleObj>
              </mc:Choice>
              <mc:Fallback>
                <p:oleObj name="Equation" r:id="rId2" imgW="2120760" imgH="3606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2120900" cy="360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34877-6316-4018-8DF7-905332C26251}" type="slidenum">
              <a:rPr lang="en-US"/>
              <a:pPr/>
              <a:t>9</a:t>
            </a:fld>
            <a:endParaRPr lang="en-US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(continued)</a:t>
            </a:r>
          </a:p>
        </p:txBody>
      </p:sp>
      <p:sp>
        <p:nvSpPr>
          <p:cNvPr id="6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regular expressions       and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953000" y="13716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571320" progId="Equation.3">
                  <p:embed/>
                </p:oleObj>
              </mc:Choice>
              <mc:Fallback>
                <p:oleObj name="Equation" r:id="rId2" imgW="30456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04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6477000" y="13716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71320" progId="Equation.3">
                  <p:embed/>
                </p:oleObj>
              </mc:Choice>
              <mc:Fallback>
                <p:oleObj name="Equation" r:id="rId4" imgW="380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379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1981200" y="2286000"/>
          <a:ext cx="490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02120" imgH="571320" progId="Equation.3">
                  <p:embed/>
                </p:oleObj>
              </mc:Choice>
              <mc:Fallback>
                <p:oleObj name="Equation" r:id="rId6" imgW="490212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490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2133600" y="3505200"/>
          <a:ext cx="425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54480" imgH="571320" progId="Equation.3">
                  <p:embed/>
                </p:oleObj>
              </mc:Choice>
              <mc:Fallback>
                <p:oleObj name="Equation" r:id="rId8" imgW="425448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25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 noChangeAspect="1"/>
          </p:cNvGraphicFramePr>
          <p:nvPr/>
        </p:nvGraphicFramePr>
        <p:xfrm>
          <a:off x="2438400" y="4648200"/>
          <a:ext cx="334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080" imgH="571320" progId="Equation.3">
                  <p:embed/>
                </p:oleObj>
              </mc:Choice>
              <mc:Fallback>
                <p:oleObj name="Equation" r:id="rId10" imgW="334008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340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2438400" y="5791200"/>
          <a:ext cx="276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8400" imgH="571320" progId="Equation.3">
                  <p:embed/>
                </p:oleObj>
              </mc:Choice>
              <mc:Fallback>
                <p:oleObj name="Equation" r:id="rId12" imgW="276840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0"/>
                        <a:ext cx="2768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12077</TotalTime>
  <Words>352</Words>
  <Application>Microsoft Macintosh PowerPoint</Application>
  <PresentationFormat>On-screen Show (4:3)</PresentationFormat>
  <Paragraphs>116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Comic Sans MS</vt:lpstr>
      <vt:lpstr>Times New Roman</vt:lpstr>
      <vt:lpstr>class</vt:lpstr>
      <vt:lpstr>Equation</vt:lpstr>
      <vt:lpstr>Regular Expressions</vt:lpstr>
      <vt:lpstr>Course Objectives</vt:lpstr>
      <vt:lpstr>Regular Language </vt:lpstr>
      <vt:lpstr>Regular Expressions</vt:lpstr>
      <vt:lpstr>Recursive Definition</vt:lpstr>
      <vt:lpstr>Examples</vt:lpstr>
      <vt:lpstr>Languages of Regular Expressions</vt:lpstr>
      <vt:lpstr>Definition</vt:lpstr>
      <vt:lpstr>Definition (continued)</vt:lpstr>
      <vt:lpstr>Example</vt:lpstr>
      <vt:lpstr>Example</vt:lpstr>
      <vt:lpstr>Example</vt:lpstr>
      <vt:lpstr>Example</vt:lpstr>
      <vt:lpstr>Example</vt:lpstr>
      <vt:lpstr>Equivalent Regular Expressions</vt:lpstr>
      <vt:lpstr>Example</vt:lpstr>
      <vt:lpstr>Assignment 2  Solve Q. 1.20 by Thu 27 Feb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691</cp:revision>
  <cp:lastPrinted>2019-03-07T13:09:45Z</cp:lastPrinted>
  <dcterms:created xsi:type="dcterms:W3CDTF">2000-08-31T01:12:33Z</dcterms:created>
  <dcterms:modified xsi:type="dcterms:W3CDTF">2025-02-21T02:34:58Z</dcterms:modified>
</cp:coreProperties>
</file>