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333" r:id="rId2"/>
    <p:sldId id="334" r:id="rId3"/>
    <p:sldId id="335" r:id="rId4"/>
    <p:sldId id="300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365" r:id="rId13"/>
    <p:sldId id="364" r:id="rId14"/>
    <p:sldId id="368" r:id="rId15"/>
    <p:sldId id="367" r:id="rId16"/>
    <p:sldId id="265" r:id="rId17"/>
    <p:sldId id="271" r:id="rId18"/>
    <p:sldId id="272" r:id="rId19"/>
    <p:sldId id="274" r:id="rId20"/>
    <p:sldId id="339" r:id="rId21"/>
    <p:sldId id="357" r:id="rId22"/>
    <p:sldId id="275" r:id="rId23"/>
    <p:sldId id="358" r:id="rId24"/>
    <p:sldId id="277" r:id="rId25"/>
    <p:sldId id="361" r:id="rId26"/>
    <p:sldId id="276" r:id="rId27"/>
    <p:sldId id="278" r:id="rId28"/>
    <p:sldId id="279" r:id="rId29"/>
    <p:sldId id="280" r:id="rId30"/>
    <p:sldId id="341" r:id="rId31"/>
    <p:sldId id="281" r:id="rId32"/>
    <p:sldId id="336" r:id="rId33"/>
    <p:sldId id="375" r:id="rId34"/>
    <p:sldId id="283" r:id="rId35"/>
    <p:sldId id="374" r:id="rId36"/>
    <p:sldId id="360" r:id="rId37"/>
    <p:sldId id="359" r:id="rId38"/>
    <p:sldId id="362" r:id="rId39"/>
    <p:sldId id="363" r:id="rId40"/>
    <p:sldId id="284" r:id="rId41"/>
    <p:sldId id="285" r:id="rId42"/>
    <p:sldId id="286" r:id="rId43"/>
    <p:sldId id="340" r:id="rId44"/>
    <p:sldId id="289" r:id="rId45"/>
    <p:sldId id="342" r:id="rId46"/>
    <p:sldId id="288" r:id="rId47"/>
    <p:sldId id="298" r:id="rId48"/>
    <p:sldId id="337" r:id="rId49"/>
    <p:sldId id="370" r:id="rId50"/>
    <p:sldId id="373" r:id="rId51"/>
    <p:sldId id="371" r:id="rId52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33"/>
    <a:srgbClr val="FF66FF"/>
    <a:srgbClr val="3399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 autoAdjust="0"/>
    <p:restoredTop sz="90953"/>
  </p:normalViewPr>
  <p:slideViewPr>
    <p:cSldViewPr>
      <p:cViewPr varScale="1">
        <p:scale>
          <a:sx n="114" d="100"/>
          <a:sy n="114" d="100"/>
        </p:scale>
        <p:origin x="1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F7D003E-43BD-48D2-8220-8F20D19DAE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3T07:29:21.780"/>
    </inkml:context>
    <inkml:brush xml:id="br0">
      <inkml:brushProperty name="width" value="0.05292" units="cm"/>
      <inkml:brushProperty name="height" value="0.05292" units="cm"/>
      <inkml:brushProperty name="color" value="#00FFFF"/>
    </inkml:brush>
  </inkml:definitions>
  <inkml:trace contextRef="#ctx0" brushRef="#br0">13542 14211 24575,'-6'0'0,"-7"0"0,-3 0 0,-11 0 0,4 0 0,-4 0 0,5 0 0,3 0 0,-2 0 0,6 0 0,1 0 0,4 0 0,1 3 0,-4 7 0,2 1 0,-4 5 0,3 1 0,2-2 0,-1 2 0,1-3 0,3-1 0,0 1 0,1 0 0,5 3 0,-2-3 0,3 4 0,0-1 0,0-2 0,0 2 0,0-3 0,0 0 0,0-1 0,3 1 0,4-1 0,3 1 0,4 0 0,0-1 0,-1 1 0,1-1 0,-1-2 0,1 2 0,-4-6 0,3 3 0,-6-4 0,2 0 0,-3-2 0,0-2 0,1-2 0,-1 0 0,0 0 0,0 0 0,0 0 0,0 0 0,0 0 0,-2-6 0,1 2 0,-1-6 0,-1 4 0,3 0 0,-6 0 0,6-1 0,-6-2 0,6-1 0,-2-8 0,3-1 0,-3-3 0,3-5 0,-6-1 0,3-4 0,-4-1 0,0 1 0,0 4 0,0 1 0,0 12 0,0-2 0,0 10 0,0-2 0,2 5 0,1 2 0,1 4 0,-2 5 0,1 3 0,8 4 0,0 0 0,7 0 0,-5-1 0,1-2 0,0-1 0,-4-4 0,-1 1 0,-3-1 0,0 0 0,0 0 0,1-3 0,-1 3 0,0-6 0,-3 6 0,0-3 0,-1 0 0,1 0 0,3-3 0,0 0 0,-1 0 0,1 0 0,4 0 0,4 0 0,4 0 0,1 0 0,2 0 0,-7 0 0,4 3 0,-5-2 0,-2 2 0,-2-3 0,-3 0 0,0 0 0,-2 2 0,1-1 0,-2 1 0,0-2 0,0 0 0</inkml:trace>
  <inkml:trace contextRef="#ctx0" brushRef="#br0" timeOffset="3058">14697 10729 15544,'0'2'0,"0"32"3863,-4-1-3863,11 31 0,-5-19 0,11-2 0,-4 12 1559,3-14-1559,-2 15 0,3-7 838,-5-14-838,1 7 0,-5-19 0,0 0 2771,-2-9-2771,-1-5 0,2-3 0,-3 0 0,0-5 0,0-4 0,0-7 0,0-7 0,0-2 0,0-3 0,0-5 0,0-11 0,0 4 0,0-14 0,0 4 0,0-7 0,0-5 0,0 10 0,4-1 0,0 18 0,4-3 0,-1 13 0,0 2 0,3 7 0,4-1 0,4 8 0,5-1 0,14 4 0,-1 4 0,8 8 0,-1 7 0,-7 6 0,2 2 0,-8-6 0,-2 2 0,-12-7 0,-2-2 0,-8-1 0,0-6 0,1 2 0,-4-3 0,0 1 0,-3-1 0,0 0 0,0 0 0,0 3 0,0 1 0,-6 4 0,-2 3 0,-3-2 0,-3 2 0,4-3 0,-4-1 0,1-2 0,2 1 0,-2-4 0,3 2 0,0-4 0,0 0 0,1 1 0,-2-1 0,-6 1 0,2 0 0,-2 0 0,3 0 0,-3 3 0,-11 3 0,-12 4 0,-17 6 0,5-4 0,-9 4 0,16-5 0,-4-4 0,15 1 0,2-6 0,13 1 0,5-5 0,10-2 0,7-6 0,4-1 0,1 1 0,-2-3 0,-2 3 0,1-1 0,-4-1 0,2 2 0,-1 0 0,1 0 0,0 3 0,0 0 0</inkml:trace>
  <inkml:trace contextRef="#ctx0" brushRef="#br0" timeOffset="5717">12326 8632 24575,'0'13'0,"0"-6"0,0 10 0,0-7 0,0 7 0,3-2 0,-2 2 0,2-3 0,-3-1 0,0 4 0,0-2 0,0 2 0,0 5 0,3-6 0,1 14 0,3-11 0,1 3 0,-1 0 0,-3-4 0,2 4 0,-2-7 0,0 6 0,2-6 0,-2 3 0,3 3 0,0-2 0,0-1 0,1 3 0,-2-6 0,1 2 0,0-4 0,0 1 0,-1-4 0,1 0 0,-1-4 0,-3 0 0,0 0 0,-3 0 0,0 0 0,0 0 0,0 0 0,0 0 0,0 0 0,0 0 0,0-8 0,0-3 0,0-7 0,0-6 0,0 0 0,3-4 0,-2 3 0,6-2 0,-6 6 0,5-2 0,-2 3 0,-1 4 0,3 0 0,-3 4 0,3 3 0,0 0 0,0 1 0,3-2 0,1-6 0,17-2 0,-1 0 0,11-4 0,-5 4 0,-4 0 0,-2 0 0,-7 5 0,-5 3 0,-5 1 0,-3 3 0,0 0 0,1 6 0,-1 5 0,1 7 0,4 4 0,-3-3 0,6 2 0,-7-6 0,4 2 0,-5-4 0,-2 1 0,-1-1 0,-3 1 0,0-1 0,0-2 0,0-2 0,-6 0 0,-1-1 0,-7 1 0,4-2 0,0-1 0,1-2 0,5 1 0,-5-4 0,6 1 0,-1 1 0,-1-3 0,4 6 0,-4-6 0,1 6 0,-2-6 0,0 6 0,-4-6 0,3 6 0,-14-2 0,1 7 0,-8-3 0,1 7 0,5-7 0,3 5 0,2-5 0,3 2 0,4-6 0,0-1 0,5-3 0,1-3 0,2 0 0,2-3 0,0 1 0,0 1 0,0 2 0</inkml:trace>
  <inkml:trace contextRef="#ctx0" brushRef="#br0" timeOffset="8807">8758 10862 11534,'-3'-4'0,"-3"2"4904,0 2-4904,0 2 2269,3 1-2269,3 3 1287,-6 1-1287,5 6 4581,-12 2-4581,8 8 0,-9 3 0,1 2 0,1 4 0,-4 5 0,3-3 0,0-1 0,1-2 0,5-8 0,2 0 0,2-6 0,3-6 0,0-2 0,0-3 0,0 0 0,0 0 0,3-3 0,0 2 0,3-1 0,4 2 0,-3 0 0,2 4 0,-3-3 0,1 2 0,-1-3 0,0 1 0,0-4 0,4 0 0,-4-3 0,4 0 0,-4 0 0,0 0 0,0 0 0,0 0 0,0 0 0,0 0 0,4-3 0,-3-4 0,6-1 0,-6-2 0,6 1 0,-6 2 0,2 0 0,-3 1 0,0 3 0,1 0 0,-1-3 0,0 5 0,-3-4 0,0 2 0,-3-4 0,0 1 0,0 0 0,0 0 0,0 0 0,0 0 0,0-1 0,0-2 0,0-1 0,0-1 0,0-1 0,0 1 0,-3-6 0,-4 2 0,-1-2 0,-5 3 0,5 1 0,-5-1 0,3 3 0,-1 2 0,2 2 0,3 1 0,0 0 0,2 0 0,1 0 0,3 0 0,0 0 0,0 0 0,0-3 0,-6 2 0,5-2 0,-5 3 0,6 0 0,0 5 0,0 5 0,3 6 0,4 3 0,3 1 0,4-1 0,3 1 0,2 5 0,0-4 0,3 4 0,-8-5 0,1-3 0,-3 1 0,-5-5 0,2 3 0,-2-4 0,-1 0 0,-3 0 0,2-3 0,-4 3 0,4-6 0,-2 3 0,3-3 0,0 0 0,0 0 0,0 3 0,0-3 0,0 6 0,3-6 0,2 6 0,2-5 0,-3 5 0,0-6 0,-1 6 0,-2-5 0,2 2 0,-3-3 0,0 0 0,-2 2 0,1 1 0,-5 3 0,3-3 0,-3-1 0</inkml:trace>
  <inkml:trace contextRef="#ctx0" brushRef="#br0" timeOffset="13478">9467 13642 24575,'0'15'0,"-4"9"0,7 0 0,7 24 0,0-16 0,12 26 0,-13-28 0,8 19 0,-8-16 0,7 4 0,-7-9 0,2-5 0,-7-2 0,5-3 0,-4 1 0,6 2 0,-5-6 0,5 6 0,-3-3 0,2 0 0,-2 4 0,-1-4 0,0 0 0,0 0 0,-3-5 0,1-2 0,-4-2 0,2-3 0,0 0 0,-3 0 0,3-5 0,-3-4 0,0-4 0,0-2 0,0 0 0,0 2 0,0-3 0,0 1 0,0-2 0,0-2 0,0-5 0,0 4 0,0-7 0,0 2 0,0 1 0,0-4 0,0 8 0,0 0 0,0 1 0,0 6 0,0-3 0,0 4 0,0 0 0,0 0 0,3-3 0,4-1 0,0-1 0,6 1 0,-6 1 0,6 1 0,-6-1 0,2 2 0,-3 4 0,0 0 0,1 0 0,-2 3 0,9-3 0,1 3 0,11 0 0,-2 0 0,7 3 0,-8 2 0,4 2 0,-9 1 0,0-1 0,-5 5 0,-3-4 0,-3 4 0,-5-3 0,-2-2 0,0 3 0,0-1 0,0-2 0,0 6 0,0-6 0,0 6 0,0-3 0,0 0 0,-3 3 0,0-3 0,-7 1 0,2 1 0,-2-1 0,4-1 0,-1-1 0,1 1 0,-4-3 0,3 2 0,-3-2 0,4-1 0,-3 0 0,4 1 0,-3-1 0,4 0 0,-2 0 0,0-2 0,-1 1 0,-2-1 0,-1 5 0,-4-1 0,0 5 0,1-6 0,-5 6 0,4-5 0,-7 3 0,2-1 0,-3-2 0,3 3 0,2-4 0,3-3 0,4-1 0,-3-3 0,6 0 0,0 0 0,5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05:21:02.2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5333 10569 24575,'9'0'0,"1"0"0,7 0 0,6 0 0,10 0 0,12 0 0,0 0 0,17 0 0,-10 0-268,-17 0 1,-1 0 267,19 0 0,8 0 0,-15 0 0,3 0 0,-10 0 0,-6 0 0,-13 0 0,3 0 0,-14 0 133,7 0 1,-13 0 0,0 0 0</inkml:trace>
  <inkml:trace contextRef="#ctx0" brushRef="#br0" timeOffset="2291">7484 9163 24575,'10'-16'0,"14"-12"0,-3 3 0,10-9 0,-9 19 0,-9-7 0,5 9 0,-8-3 0,-3 9 0,2 0 0,-3 4 0,0 3 0,0 0 0,3 0 0,2 0 0,6 0 0,2 4 0,-1 3 0,8 5 0,-10 5 0,11 4 0,-7 2 0,4-2 0,0 2 0,-1-3 0,1 0 0,0 3 0,-2-7 0,-2 7 0,2-7 0,-7 1 0,2-3 0,-3 0 0,-1-1 0,1 1 0,-3 0 0,-2-1 0,-2-3 0,-1 0 0,0-4 0,1 0 0,-4 3 0,0-2 0,-3-4 0,0-8 0,0-2 0,0-2 0,0 6 0</inkml:trace>
  <inkml:trace contextRef="#ctx0" brushRef="#br0" timeOffset="3777">8135 10413 13605,'0'6'0,"0"0"4446,0 0-4446,3 3 1903,0 1-1903,11 4 1047,-5 0-1047,7 0 3574,-8 0-3574,5-4 0,1 4 0,1-7 0,2 1 0,1-2 0,-4-5 0,7 6 0,-2-3 0,-4 0 0,5-1 0,-8-3 0,2 0 0,-5 0 0,-3 0 0,1 0 0,-1 0 0,0 0 0,-3-2 0,3 1 0,-6-4 0,6 1 0,1-5 0,8-7 0,4-3 0,6-6 0,4-4 0,1 3 0,0-4 0,-1 9 0,-10 2 0,-2 5 0,-6 4 0,-2 3 0,-3 1 0,-2 8 0,-2-2 0,-2 4 0,0-2 0</inkml:trace>
  <inkml:trace contextRef="#ctx0" brushRef="#br0" timeOffset="5454">9032 9202 24575,'0'-19'0,"0"-3"0,0 4 0,0-5 0,-3 5 0,2 3 0,-2 6 0,3 3 0,2 2 0,2 1 0,9 3 0,-5 0 0,12 0 0,-9 0 0,7 0 0,-1 0 0,6 0 0,5 4 0,0-3 0,8 2 0,-1-3 0,4 4 0,-2-3 0,-4 6 0,-9-6 0,-2 6 0,-9-7 0,-3 3 0,0 0 0,-4-2 0,-3 4 0,0-2 0,-3 3 0,0 0 0,0-1 0,0 1 0,0 0 0,0 0 0,0-3 0,0 0 0</inkml:trace>
  <inkml:trace contextRef="#ctx0" brushRef="#br0" timeOffset="102153">14590 9542 24575,'-29'0'0,"-3"0"0,-24 0 0,-3 0-1383,25 2 1,-2 1 1382,-9 0 0,-3 0-1379,-13 3 0,-5 0 1379,14 1 0,-4-1 0,0 1-940,-8 1 1,-1 0 0,-2-1 939,11-3 0,-1 0 0,-1-1 0,1 2 0,-2 1 0,-1 2 0,1 0 0,1-3 0,6-1 0,2-3 0,-1 1 0,-1 1 0,-6 2 0,-2 1 0,1 0 0,3-1-883,-5 0 1,2-1 0,-1 1 882,9 0 0,-2 0 0,1 1 0,0-1-226,-11 0 1,1 0 0,4 1 225,-5 3 0,2 0 339,-7-3 1,5 0-340,27-1 0,2 0 1449,-10 1 1,1-1-1450,-15 0 3457,14-1-3457,11-4 2499,13 0-2499,3 0 1706,10 0-1706,-2 0 424,8 0-424,6 0 0,2-2 0,4-1 0,-8-3 0,3 2 0,-6 2 0,3 2 0</inkml:trace>
  <inkml:trace contextRef="#ctx0" brushRef="#br0" timeOffset="103621">11831 9637 24575,'-7'16'0,"-1"-3"0,-12 14 0,-4-1 0,-3 4 0,2-2 0,-3 1 0,11-9 0,-11 8 0,10-12 0,-2 6 0,2-10 0,4 5 0,3-10 0,2 2 0,5-3 0,-4-2 0,7 1 0,-5-2 0,9 0 0,0 0 0,3-3 0,0 0 0,0 0 0,0 0 0,7 0 0,7 0 0,13 0 0,17 0 0,9 0 0,-21-1 0,2 2-566,-1 1 0,1 0 566,4 1 0,-2 0 0,-8 2 0,0 0-189,4 0 0,-2 0 189,17 4 0,-1 1 0,-9-2 0,-19 0 0,-2-4 1110,-11-1-1110,-2 0 400,-3-2-400,-2 4 0,-2-5 0,-2 3 0</inkml:trace>
  <inkml:trace contextRef="#ctx0" brushRef="#br0" timeOffset="-204175.73">10501 13055 24575,'41'0'0,"3"0"0,-9 0 0,0 0 0,14 0 0,-10 0 0,2 0-817,21 0 817,-26 0 0,2 0 0,11 0 0,0 0 0,-11 0 0,1 0 0,11 0 0,1 0 0,-7 0 0,-1 0-744,0 0 1,0 0 743,3 0 0,1 0 0,2 0 0,-2 0 0,-8 0 0,-1 0 111,4-5 0,-2 1-111,12 1 0,6-6 0,-14 9 0,-11 0 0,-10 0 379,-6 0-379,-6 0 336,-2 0 0,-5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873" y="4422570"/>
            <a:ext cx="5171519" cy="41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49A53AF-2D2E-41E3-A687-1C5F877C6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Note. Here critical length in denoted by m; </a:t>
            </a:r>
          </a:p>
          <a:p>
            <a:r>
              <a:rPr lang="en-US" dirty="0"/>
              <a:t>In </a:t>
            </a:r>
            <a:r>
              <a:rPr lang="en-US" dirty="0" err="1"/>
              <a:t>Siper’s</a:t>
            </a:r>
            <a:r>
              <a:rPr lang="en-US" dirty="0"/>
              <a:t> book, the same is denoted by p, called pumping length.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9A53AF-2D2E-41E3-A687-1C5F877C64A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6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9A53AF-2D2E-41E3-A687-1C5F877C64A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3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A37206-642D-40C5-A28D-20F6A1A488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7BC7C0-84EB-4586-9D8B-9EAAED38E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42319-F819-49B4-A4AB-55F3CB861F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0A16A-949E-4151-A9E3-2E348278E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F9566-62B8-4A5B-B8F1-3EE5AAEBDD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2448D-C166-48F4-9C99-2CEDB72CD7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E7A84-F55B-4C83-8A07-4833E052CF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8DC19C-46FA-4B25-85D4-9618293CA3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6D662-D277-4A64-9858-634AAB31D2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1746F-668D-4AF4-B361-2AE8759237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8ABDCF-56AD-4B5A-86C4-E5F22A82E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2D19E95-3F72-4CBB-B069-54CA43D296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9.wmf"/><Relationship Id="rId21" Type="http://schemas.openxmlformats.org/officeDocument/2006/relationships/oleObject" Target="../embeddings/oleObject27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8.bin"/><Relationship Id="rId26" Type="http://schemas.openxmlformats.org/officeDocument/2006/relationships/oleObject" Target="../embeddings/oleObject43.bin"/><Relationship Id="rId3" Type="http://schemas.openxmlformats.org/officeDocument/2006/relationships/image" Target="../media/image20.wmf"/><Relationship Id="rId21" Type="http://schemas.openxmlformats.org/officeDocument/2006/relationships/oleObject" Target="../embeddings/oleObject40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4.bin"/><Relationship Id="rId17" Type="http://schemas.openxmlformats.org/officeDocument/2006/relationships/oleObject" Target="../embeddings/oleObject37.bin"/><Relationship Id="rId25" Type="http://schemas.openxmlformats.org/officeDocument/2006/relationships/image" Target="../media/image30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image" Target="../media/image28.wmf"/><Relationship Id="rId29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42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29.wmf"/><Relationship Id="rId28" Type="http://schemas.openxmlformats.org/officeDocument/2006/relationships/oleObject" Target="../embeddings/oleObject44.bin"/><Relationship Id="rId10" Type="http://schemas.openxmlformats.org/officeDocument/2006/relationships/oleObject" Target="../embeddings/oleObject33.bin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6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41.bin"/><Relationship Id="rId27" Type="http://schemas.openxmlformats.org/officeDocument/2006/relationships/image" Target="../media/image31.wmf"/><Relationship Id="rId30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31.wmf"/><Relationship Id="rId18" Type="http://schemas.openxmlformats.org/officeDocument/2006/relationships/image" Target="../media/image26.wmf"/><Relationship Id="rId3" Type="http://schemas.openxmlformats.org/officeDocument/2006/relationships/image" Target="../media/image28.wmf"/><Relationship Id="rId21" Type="http://schemas.openxmlformats.org/officeDocument/2006/relationships/image" Target="../media/image21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53.bin"/><Relationship Id="rId17" Type="http://schemas.openxmlformats.org/officeDocument/2006/relationships/oleObject" Target="../embeddings/oleObject56.bin"/><Relationship Id="rId25" Type="http://schemas.openxmlformats.org/officeDocument/2006/relationships/image" Target="../media/image25.wmf"/><Relationship Id="rId2" Type="http://schemas.openxmlformats.org/officeDocument/2006/relationships/oleObject" Target="../embeddings/oleObject47.bin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2.bin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20.wmf"/><Relationship Id="rId15" Type="http://schemas.openxmlformats.org/officeDocument/2006/relationships/image" Target="../media/image27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51.bin"/><Relationship Id="rId19" Type="http://schemas.openxmlformats.org/officeDocument/2006/relationships/oleObject" Target="../embeddings/oleObject57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70.bin"/><Relationship Id="rId26" Type="http://schemas.openxmlformats.org/officeDocument/2006/relationships/image" Target="../media/image31.wmf"/><Relationship Id="rId3" Type="http://schemas.openxmlformats.org/officeDocument/2006/relationships/image" Target="../media/image20.wmf"/><Relationship Id="rId21" Type="http://schemas.openxmlformats.org/officeDocument/2006/relationships/oleObject" Target="../embeddings/oleObject72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66.bin"/><Relationship Id="rId17" Type="http://schemas.openxmlformats.org/officeDocument/2006/relationships/oleObject" Target="../embeddings/oleObject69.bin"/><Relationship Id="rId25" Type="http://schemas.openxmlformats.org/officeDocument/2006/relationships/oleObject" Target="../embeddings/oleObject74.bin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1.bin"/><Relationship Id="rId29" Type="http://schemas.openxmlformats.org/officeDocument/2006/relationships/image" Target="../media/image2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24.wmf"/><Relationship Id="rId24" Type="http://schemas.openxmlformats.org/officeDocument/2006/relationships/image" Target="../media/image30.wmf"/><Relationship Id="rId32" Type="http://schemas.openxmlformats.org/officeDocument/2006/relationships/oleObject" Target="../embeddings/oleObject79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oleObject" Target="../embeddings/oleObject73.bin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32.wmf"/><Relationship Id="rId31" Type="http://schemas.openxmlformats.org/officeDocument/2006/relationships/oleObject" Target="../embeddings/oleObject78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67.bin"/><Relationship Id="rId22" Type="http://schemas.openxmlformats.org/officeDocument/2006/relationships/image" Target="../media/image29.wmf"/><Relationship Id="rId27" Type="http://schemas.openxmlformats.org/officeDocument/2006/relationships/oleObject" Target="../embeddings/oleObject75.bin"/><Relationship Id="rId30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31.wmf"/><Relationship Id="rId3" Type="http://schemas.openxmlformats.org/officeDocument/2006/relationships/image" Target="../media/image32.wmf"/><Relationship Id="rId21" Type="http://schemas.openxmlformats.org/officeDocument/2006/relationships/image" Target="../media/image27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85.bin"/><Relationship Id="rId17" Type="http://schemas.openxmlformats.org/officeDocument/2006/relationships/oleObject" Target="../embeddings/oleObject88.bin"/><Relationship Id="rId2" Type="http://schemas.openxmlformats.org/officeDocument/2006/relationships/oleObject" Target="../embeddings/oleObject80.bin"/><Relationship Id="rId16" Type="http://schemas.openxmlformats.org/officeDocument/2006/relationships/image" Target="../media/image30.wmf"/><Relationship Id="rId20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25.wmf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87.bin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84.bin"/><Relationship Id="rId19" Type="http://schemas.openxmlformats.org/officeDocument/2006/relationships/oleObject" Target="../embeddings/oleObject89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22.wmf"/><Relationship Id="rId14" Type="http://schemas.openxmlformats.org/officeDocument/2006/relationships/image" Target="../media/image29.wmf"/><Relationship Id="rId22" Type="http://schemas.openxmlformats.org/officeDocument/2006/relationships/oleObject" Target="../embeddings/oleObject9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26" Type="http://schemas.openxmlformats.org/officeDocument/2006/relationships/oleObject" Target="../embeddings/oleObject105.bin"/><Relationship Id="rId3" Type="http://schemas.openxmlformats.org/officeDocument/2006/relationships/image" Target="../media/image33.wmf"/><Relationship Id="rId21" Type="http://schemas.openxmlformats.org/officeDocument/2006/relationships/image" Target="../media/image41.wmf"/><Relationship Id="rId34" Type="http://schemas.openxmlformats.org/officeDocument/2006/relationships/image" Target="../media/image47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33" Type="http://schemas.openxmlformats.org/officeDocument/2006/relationships/oleObject" Target="../embeddings/oleObject109.bin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100.bin"/><Relationship Id="rId20" Type="http://schemas.openxmlformats.org/officeDocument/2006/relationships/oleObject" Target="../embeddings/oleObject102.bin"/><Relationship Id="rId29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104.bin"/><Relationship Id="rId32" Type="http://schemas.openxmlformats.org/officeDocument/2006/relationships/oleObject" Target="../embeddings/oleObject108.bin"/><Relationship Id="rId5" Type="http://schemas.openxmlformats.org/officeDocument/2006/relationships/image" Target="../media/image34.wmf"/><Relationship Id="rId15" Type="http://schemas.openxmlformats.org/officeDocument/2006/relationships/image" Target="../media/image38.wmf"/><Relationship Id="rId23" Type="http://schemas.openxmlformats.org/officeDocument/2006/relationships/image" Target="../media/image42.wmf"/><Relationship Id="rId28" Type="http://schemas.openxmlformats.org/officeDocument/2006/relationships/oleObject" Target="../embeddings/oleObject106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40.wmf"/><Relationship Id="rId31" Type="http://schemas.openxmlformats.org/officeDocument/2006/relationships/image" Target="../media/image46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99.bin"/><Relationship Id="rId22" Type="http://schemas.openxmlformats.org/officeDocument/2006/relationships/oleObject" Target="../embeddings/oleObject103.bin"/><Relationship Id="rId27" Type="http://schemas.openxmlformats.org/officeDocument/2006/relationships/image" Target="../media/image44.wmf"/><Relationship Id="rId30" Type="http://schemas.openxmlformats.org/officeDocument/2006/relationships/oleObject" Target="../embeddings/oleObject107.bin"/><Relationship Id="rId8" Type="http://schemas.openxmlformats.org/officeDocument/2006/relationships/oleObject" Target="../embeddings/oleObject9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118.bin"/><Relationship Id="rId3" Type="http://schemas.openxmlformats.org/officeDocument/2006/relationships/image" Target="../media/image48.wmf"/><Relationship Id="rId21" Type="http://schemas.openxmlformats.org/officeDocument/2006/relationships/oleObject" Target="../embeddings/oleObject120.bin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110.bin"/><Relationship Id="rId16" Type="http://schemas.openxmlformats.org/officeDocument/2006/relationships/oleObject" Target="../embeddings/oleObject117.bin"/><Relationship Id="rId20" Type="http://schemas.openxmlformats.org/officeDocument/2006/relationships/image" Target="../media/image4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50.wmf"/><Relationship Id="rId5" Type="http://schemas.openxmlformats.org/officeDocument/2006/relationships/image" Target="../media/image20.wmf"/><Relationship Id="rId15" Type="http://schemas.openxmlformats.org/officeDocument/2006/relationships/image" Target="../media/image33.wmf"/><Relationship Id="rId10" Type="http://schemas.openxmlformats.org/officeDocument/2006/relationships/oleObject" Target="../embeddings/oleObject114.bin"/><Relationship Id="rId19" Type="http://schemas.openxmlformats.org/officeDocument/2006/relationships/oleObject" Target="../embeddings/oleObject119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116.bin"/><Relationship Id="rId22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3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12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59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34.wmf"/><Relationship Id="rId2" Type="http://schemas.openxmlformats.org/officeDocument/2006/relationships/oleObject" Target="../embeddings/oleObject124.bin"/><Relationship Id="rId16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38.wmf"/><Relationship Id="rId5" Type="http://schemas.openxmlformats.org/officeDocument/2006/relationships/image" Target="../media/image57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41.wmf"/><Relationship Id="rId3" Type="http://schemas.openxmlformats.org/officeDocument/2006/relationships/image" Target="../media/image61.wmf"/><Relationship Id="rId21" Type="http://schemas.openxmlformats.org/officeDocument/2006/relationships/oleObject" Target="../embeddings/oleObject142.bin"/><Relationship Id="rId7" Type="http://schemas.openxmlformats.org/officeDocument/2006/relationships/image" Target="../media/image62.wmf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40.bin"/><Relationship Id="rId2" Type="http://schemas.openxmlformats.org/officeDocument/2006/relationships/oleObject" Target="../embeddings/oleObject132.bin"/><Relationship Id="rId16" Type="http://schemas.openxmlformats.org/officeDocument/2006/relationships/image" Target="../media/image40.wmf"/><Relationship Id="rId20" Type="http://schemas.openxmlformats.org/officeDocument/2006/relationships/image" Target="../media/image4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4.bin"/><Relationship Id="rId11" Type="http://schemas.openxmlformats.org/officeDocument/2006/relationships/oleObject" Target="../embeddings/oleObject137.bin"/><Relationship Id="rId5" Type="http://schemas.openxmlformats.org/officeDocument/2006/relationships/image" Target="../media/image58.wmf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141.bin"/><Relationship Id="rId4" Type="http://schemas.openxmlformats.org/officeDocument/2006/relationships/oleObject" Target="../embeddings/oleObject133.bin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39.wmf"/><Relationship Id="rId22" Type="http://schemas.openxmlformats.org/officeDocument/2006/relationships/image" Target="../media/image43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63.w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" Type="http://schemas.openxmlformats.org/officeDocument/2006/relationships/image" Target="../media/image58.wmf"/><Relationship Id="rId21" Type="http://schemas.openxmlformats.org/officeDocument/2006/relationships/image" Target="../media/image64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43.wmf"/><Relationship Id="rId25" Type="http://schemas.openxmlformats.org/officeDocument/2006/relationships/image" Target="../media/image66.wmf"/><Relationship Id="rId2" Type="http://schemas.openxmlformats.org/officeDocument/2006/relationships/oleObject" Target="../embeddings/oleObject143.bin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29" Type="http://schemas.openxmlformats.org/officeDocument/2006/relationships/image" Target="../media/image6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154.bin"/><Relationship Id="rId5" Type="http://schemas.openxmlformats.org/officeDocument/2006/relationships/image" Target="../media/image35.wmf"/><Relationship Id="rId15" Type="http://schemas.openxmlformats.org/officeDocument/2006/relationships/image" Target="../media/image42.wmf"/><Relationship Id="rId23" Type="http://schemas.openxmlformats.org/officeDocument/2006/relationships/image" Target="../media/image65.wmf"/><Relationship Id="rId28" Type="http://schemas.openxmlformats.org/officeDocument/2006/relationships/oleObject" Target="../embeddings/oleObject156.bin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62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6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" Type="http://schemas.openxmlformats.org/officeDocument/2006/relationships/image" Target="../media/image69.wmf"/><Relationship Id="rId21" Type="http://schemas.openxmlformats.org/officeDocument/2006/relationships/image" Target="../media/image63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40.wmf"/><Relationship Id="rId25" Type="http://schemas.openxmlformats.org/officeDocument/2006/relationships/image" Target="../media/image73.wmf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168.bin"/><Relationship Id="rId5" Type="http://schemas.openxmlformats.org/officeDocument/2006/relationships/image" Target="../media/image58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178.bin"/><Relationship Id="rId3" Type="http://schemas.openxmlformats.org/officeDocument/2006/relationships/image" Target="../media/image74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175.bin"/><Relationship Id="rId17" Type="http://schemas.openxmlformats.org/officeDocument/2006/relationships/image" Target="../media/image42.wmf"/><Relationship Id="rId2" Type="http://schemas.openxmlformats.org/officeDocument/2006/relationships/oleObject" Target="../embeddings/oleObject170.bin"/><Relationship Id="rId16" Type="http://schemas.openxmlformats.org/officeDocument/2006/relationships/oleObject" Target="../embeddings/oleObject177.bin"/><Relationship Id="rId20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71.wmf"/><Relationship Id="rId5" Type="http://schemas.openxmlformats.org/officeDocument/2006/relationships/image" Target="../media/image75.wmf"/><Relationship Id="rId15" Type="http://schemas.openxmlformats.org/officeDocument/2006/relationships/image" Target="../media/image40.wmf"/><Relationship Id="rId10" Type="http://schemas.openxmlformats.org/officeDocument/2006/relationships/oleObject" Target="../embeddings/oleObject174.bin"/><Relationship Id="rId19" Type="http://schemas.openxmlformats.org/officeDocument/2006/relationships/image" Target="../media/image63.wmf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7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3" Type="http://schemas.openxmlformats.org/officeDocument/2006/relationships/image" Target="../media/image76.wmf"/><Relationship Id="rId7" Type="http://schemas.openxmlformats.org/officeDocument/2006/relationships/image" Target="../media/image71.wmf"/><Relationship Id="rId12" Type="http://schemas.openxmlformats.org/officeDocument/2006/relationships/customXml" Target="../ink/ink1.xml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63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184.bin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42.wmf"/><Relationship Id="rId14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13" Type="http://schemas.openxmlformats.org/officeDocument/2006/relationships/oleObject" Target="../embeddings/oleObject192.bin"/><Relationship Id="rId3" Type="http://schemas.openxmlformats.org/officeDocument/2006/relationships/image" Target="../media/image72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91.bin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7.bin"/><Relationship Id="rId11" Type="http://schemas.openxmlformats.org/officeDocument/2006/relationships/oleObject" Target="../embeddings/oleObject190.bin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189.bin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7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201.bin"/><Relationship Id="rId3" Type="http://schemas.openxmlformats.org/officeDocument/2006/relationships/image" Target="../media/image77.wmf"/><Relationship Id="rId21" Type="http://schemas.openxmlformats.org/officeDocument/2006/relationships/image" Target="../media/image63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198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193.bin"/><Relationship Id="rId16" Type="http://schemas.openxmlformats.org/officeDocument/2006/relationships/oleObject" Target="../embeddings/oleObject200.bin"/><Relationship Id="rId20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71.wmf"/><Relationship Id="rId5" Type="http://schemas.openxmlformats.org/officeDocument/2006/relationships/image" Target="../media/image58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197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199.bin"/><Relationship Id="rId22" Type="http://schemas.openxmlformats.org/officeDocument/2006/relationships/oleObject" Target="../embeddings/oleObject20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212.bin"/><Relationship Id="rId3" Type="http://schemas.openxmlformats.org/officeDocument/2006/relationships/image" Target="../media/image78.wmf"/><Relationship Id="rId21" Type="http://schemas.openxmlformats.org/officeDocument/2006/relationships/image" Target="../media/image63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209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204.bin"/><Relationship Id="rId16" Type="http://schemas.openxmlformats.org/officeDocument/2006/relationships/oleObject" Target="../embeddings/oleObject211.bin"/><Relationship Id="rId20" Type="http://schemas.openxmlformats.org/officeDocument/2006/relationships/oleObject" Target="../embeddings/oleObject2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6.bin"/><Relationship Id="rId11" Type="http://schemas.openxmlformats.org/officeDocument/2006/relationships/image" Target="../media/image71.wmf"/><Relationship Id="rId5" Type="http://schemas.openxmlformats.org/officeDocument/2006/relationships/image" Target="../media/image58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208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205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210.bin"/><Relationship Id="rId22" Type="http://schemas.openxmlformats.org/officeDocument/2006/relationships/oleObject" Target="../embeddings/oleObject21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223.bin"/><Relationship Id="rId3" Type="http://schemas.openxmlformats.org/officeDocument/2006/relationships/image" Target="../media/image79.wmf"/><Relationship Id="rId21" Type="http://schemas.openxmlformats.org/officeDocument/2006/relationships/image" Target="../media/image63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215.bin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71.wmf"/><Relationship Id="rId5" Type="http://schemas.openxmlformats.org/officeDocument/2006/relationships/image" Target="../media/image58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234.bin"/><Relationship Id="rId26" Type="http://schemas.openxmlformats.org/officeDocument/2006/relationships/oleObject" Target="../embeddings/oleObject238.bin"/><Relationship Id="rId3" Type="http://schemas.openxmlformats.org/officeDocument/2006/relationships/image" Target="../media/image80.wmf"/><Relationship Id="rId21" Type="http://schemas.openxmlformats.org/officeDocument/2006/relationships/image" Target="../media/image40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35.wmf"/><Relationship Id="rId25" Type="http://schemas.openxmlformats.org/officeDocument/2006/relationships/image" Target="../media/image63.wmf"/><Relationship Id="rId2" Type="http://schemas.openxmlformats.org/officeDocument/2006/relationships/oleObject" Target="../embeddings/oleObject226.bin"/><Relationship Id="rId16" Type="http://schemas.openxmlformats.org/officeDocument/2006/relationships/oleObject" Target="../embeddings/oleObject233.bin"/><Relationship Id="rId20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237.bin"/><Relationship Id="rId5" Type="http://schemas.openxmlformats.org/officeDocument/2006/relationships/image" Target="../media/image81.wmf"/><Relationship Id="rId15" Type="http://schemas.openxmlformats.org/officeDocument/2006/relationships/image" Target="../media/image71.wmf"/><Relationship Id="rId23" Type="http://schemas.openxmlformats.org/officeDocument/2006/relationships/image" Target="../media/image42.wmf"/><Relationship Id="rId10" Type="http://schemas.openxmlformats.org/officeDocument/2006/relationships/oleObject" Target="../embeddings/oleObject23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232.bin"/><Relationship Id="rId22" Type="http://schemas.openxmlformats.org/officeDocument/2006/relationships/oleObject" Target="../embeddings/oleObject236.bin"/><Relationship Id="rId27" Type="http://schemas.openxmlformats.org/officeDocument/2006/relationships/image" Target="../media/image4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2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247.bin"/><Relationship Id="rId3" Type="http://schemas.openxmlformats.org/officeDocument/2006/relationships/image" Target="../media/image83.wmf"/><Relationship Id="rId21" Type="http://schemas.openxmlformats.org/officeDocument/2006/relationships/image" Target="../media/image42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244.bin"/><Relationship Id="rId17" Type="http://schemas.openxmlformats.org/officeDocument/2006/relationships/image" Target="../media/image39.wmf"/><Relationship Id="rId25" Type="http://schemas.openxmlformats.org/officeDocument/2006/relationships/image" Target="../media/image43.wmf"/><Relationship Id="rId2" Type="http://schemas.openxmlformats.org/officeDocument/2006/relationships/oleObject" Target="../embeddings/oleObject239.bin"/><Relationship Id="rId16" Type="http://schemas.openxmlformats.org/officeDocument/2006/relationships/oleObject" Target="../embeddings/oleObject246.bin"/><Relationship Id="rId20" Type="http://schemas.openxmlformats.org/officeDocument/2006/relationships/oleObject" Target="../embeddings/oleObject2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1.bin"/><Relationship Id="rId11" Type="http://schemas.openxmlformats.org/officeDocument/2006/relationships/image" Target="../media/image72.wmf"/><Relationship Id="rId24" Type="http://schemas.openxmlformats.org/officeDocument/2006/relationships/oleObject" Target="../embeddings/oleObject250.bin"/><Relationship Id="rId5" Type="http://schemas.openxmlformats.org/officeDocument/2006/relationships/image" Target="../media/image81.wmf"/><Relationship Id="rId15" Type="http://schemas.openxmlformats.org/officeDocument/2006/relationships/image" Target="../media/image35.wmf"/><Relationship Id="rId23" Type="http://schemas.openxmlformats.org/officeDocument/2006/relationships/image" Target="../media/image63.wmf"/><Relationship Id="rId10" Type="http://schemas.openxmlformats.org/officeDocument/2006/relationships/oleObject" Target="../embeddings/oleObject243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240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245.bin"/><Relationship Id="rId22" Type="http://schemas.openxmlformats.org/officeDocument/2006/relationships/oleObject" Target="../embeddings/oleObject24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256.bin"/><Relationship Id="rId18" Type="http://schemas.openxmlformats.org/officeDocument/2006/relationships/image" Target="../media/image89.wmf"/><Relationship Id="rId3" Type="http://schemas.openxmlformats.org/officeDocument/2006/relationships/oleObject" Target="../embeddings/oleObject251.bin"/><Relationship Id="rId7" Type="http://schemas.openxmlformats.org/officeDocument/2006/relationships/oleObject" Target="../embeddings/oleObject253.bin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258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255.bin"/><Relationship Id="rId5" Type="http://schemas.openxmlformats.org/officeDocument/2006/relationships/oleObject" Target="../embeddings/oleObject252.bin"/><Relationship Id="rId15" Type="http://schemas.openxmlformats.org/officeDocument/2006/relationships/oleObject" Target="../embeddings/oleObject257.bin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259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254.bin"/><Relationship Id="rId14" Type="http://schemas.openxmlformats.org/officeDocument/2006/relationships/image" Target="../media/image8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4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259.bin"/><Relationship Id="rId3" Type="http://schemas.openxmlformats.org/officeDocument/2006/relationships/image" Target="../media/image9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256.bin"/><Relationship Id="rId17" Type="http://schemas.openxmlformats.org/officeDocument/2006/relationships/image" Target="../media/image89.wmf"/><Relationship Id="rId2" Type="http://schemas.openxmlformats.org/officeDocument/2006/relationships/oleObject" Target="../embeddings/oleObject251.bin"/><Relationship Id="rId16" Type="http://schemas.openxmlformats.org/officeDocument/2006/relationships/oleObject" Target="../embeddings/oleObject25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3.bin"/><Relationship Id="rId11" Type="http://schemas.openxmlformats.org/officeDocument/2006/relationships/image" Target="../media/image86.wmf"/><Relationship Id="rId5" Type="http://schemas.openxmlformats.org/officeDocument/2006/relationships/image" Target="../media/image55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255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25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25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oleObject" Target="../embeddings/oleObject260.bin"/><Relationship Id="rId1" Type="http://schemas.openxmlformats.org/officeDocument/2006/relationships/slideLayout" Target="../slideLayouts/slideLayout7.xml"/><Relationship Id="rId5" Type="http://schemas.openxmlformats.org/officeDocument/2006/relationships/oleObject" Target="../embeddings/oleObject262.bin"/><Relationship Id="rId4" Type="http://schemas.openxmlformats.org/officeDocument/2006/relationships/oleObject" Target="../embeddings/oleObject26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97.wmf"/><Relationship Id="rId18" Type="http://schemas.openxmlformats.org/officeDocument/2006/relationships/customXml" Target="../ink/ink2.xml"/><Relationship Id="rId3" Type="http://schemas.openxmlformats.org/officeDocument/2006/relationships/image" Target="../media/image92.wmf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99.wmf"/><Relationship Id="rId2" Type="http://schemas.openxmlformats.org/officeDocument/2006/relationships/oleObject" Target="../embeddings/oleObject263.bin"/><Relationship Id="rId16" Type="http://schemas.openxmlformats.org/officeDocument/2006/relationships/oleObject" Target="../embeddings/oleObject270.bin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96.wmf"/><Relationship Id="rId5" Type="http://schemas.openxmlformats.org/officeDocument/2006/relationships/image" Target="../media/image93.wmf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267.bin"/><Relationship Id="rId4" Type="http://schemas.openxmlformats.org/officeDocument/2006/relationships/oleObject" Target="../embeddings/oleObject264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269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271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27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oleObject" Target="../embeddings/oleObject273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7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101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282.bin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28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292.bin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116.wmf"/><Relationship Id="rId2" Type="http://schemas.openxmlformats.org/officeDocument/2006/relationships/oleObject" Target="../embeddings/oleObject284.bin"/><Relationship Id="rId16" Type="http://schemas.openxmlformats.org/officeDocument/2006/relationships/oleObject" Target="../embeddings/oleObject2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29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3" Type="http://schemas.openxmlformats.org/officeDocument/2006/relationships/image" Target="../media/image118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2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111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120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1.bin"/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306.bin"/><Relationship Id="rId3" Type="http://schemas.openxmlformats.org/officeDocument/2006/relationships/image" Target="../media/image121.wmf"/><Relationship Id="rId21" Type="http://schemas.openxmlformats.org/officeDocument/2006/relationships/oleObject" Target="../embeddings/oleObject308.bin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303.bin"/><Relationship Id="rId17" Type="http://schemas.openxmlformats.org/officeDocument/2006/relationships/image" Target="../media/image119.wmf"/><Relationship Id="rId2" Type="http://schemas.openxmlformats.org/officeDocument/2006/relationships/oleObject" Target="../embeddings/oleObject298.bin"/><Relationship Id="rId16" Type="http://schemas.openxmlformats.org/officeDocument/2006/relationships/oleObject" Target="../embeddings/oleObject305.bin"/><Relationship Id="rId20" Type="http://schemas.openxmlformats.org/officeDocument/2006/relationships/image" Target="../media/image12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0.bin"/><Relationship Id="rId11" Type="http://schemas.openxmlformats.org/officeDocument/2006/relationships/image" Target="../media/image122.wmf"/><Relationship Id="rId5" Type="http://schemas.openxmlformats.org/officeDocument/2006/relationships/image" Target="../media/image112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302.bin"/><Relationship Id="rId19" Type="http://schemas.openxmlformats.org/officeDocument/2006/relationships/oleObject" Target="../embeddings/oleObject307.bin"/><Relationship Id="rId4" Type="http://schemas.openxmlformats.org/officeDocument/2006/relationships/oleObject" Target="../embeddings/oleObject299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304.bin"/><Relationship Id="rId22" Type="http://schemas.openxmlformats.org/officeDocument/2006/relationships/image" Target="../media/image11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2.bin"/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2" Type="http://schemas.openxmlformats.org/officeDocument/2006/relationships/oleObject" Target="../embeddings/oleObject3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1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310.bin"/><Relationship Id="rId9" Type="http://schemas.openxmlformats.org/officeDocument/2006/relationships/image" Target="../media/image12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oleObject" Target="../embeddings/oleObject3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314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316.bin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D271A8-F097-4E9D-A25B-6C9F69D931D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198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/>
              <a:t>Pumping </a:t>
            </a:r>
            <a:r>
              <a:rPr lang="en-US" sz="4400"/>
              <a:t>Lemma                 and </a:t>
            </a:r>
            <a:r>
              <a:rPr lang="en-US" sz="4400" dirty="0"/>
              <a:t>Its Applications</a:t>
            </a:r>
          </a:p>
        </p:txBody>
      </p:sp>
      <p:sp>
        <p:nvSpPr>
          <p:cNvPr id="41989" name="Rectangle 2051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sz="2800" dirty="0">
                <a:solidFill>
                  <a:srgbClr val="3333CC"/>
                </a:solidFill>
              </a:rPr>
              <a:t>Course Instructor: Dr. Sohail Iqbal</a:t>
            </a:r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3124200" y="6019800"/>
            <a:ext cx="289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Book: Prof.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Sipser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-MIT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Slides: Prof. Busch - LSU</a:t>
            </a:r>
          </a:p>
        </p:txBody>
      </p:sp>
      <p:pic>
        <p:nvPicPr>
          <p:cNvPr id="41991" name="Picture 7" descr="http://t1.gstatic.com/images?q=tbn:ANd9GcRkwiFYtg1KH39Wkite_1L16dnPqWA7bFveLeNOO9lXRtUM2mR7v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57200"/>
            <a:ext cx="2390775" cy="12573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04F970-5E2F-407D-8485-618C4D69CC9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1371600" y="1981200"/>
            <a:ext cx="6243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 a DFA with       states </a:t>
            </a: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/>
        </p:nvGraphicFramePr>
        <p:xfrm>
          <a:off x="5532438" y="2070100"/>
          <a:ext cx="2778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406080" progId="Equation.3">
                  <p:embed/>
                </p:oleObj>
              </mc:Choice>
              <mc:Fallback>
                <p:oleObj name="Equation" r:id="rId2" imgW="2793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070100"/>
                        <a:ext cx="2778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Oval 47"/>
          <p:cNvSpPr>
            <a:spLocks noChangeArrowheads="1"/>
          </p:cNvSpPr>
          <p:nvPr/>
        </p:nvSpPr>
        <p:spPr bwMode="auto">
          <a:xfrm>
            <a:off x="1539875" y="4622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Oval 48"/>
          <p:cNvSpPr>
            <a:spLocks noChangeArrowheads="1"/>
          </p:cNvSpPr>
          <p:nvPr/>
        </p:nvSpPr>
        <p:spPr bwMode="auto">
          <a:xfrm>
            <a:off x="32766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5" name="Oval 49"/>
          <p:cNvSpPr>
            <a:spLocks noChangeArrowheads="1"/>
          </p:cNvSpPr>
          <p:nvPr/>
        </p:nvSpPr>
        <p:spPr bwMode="auto">
          <a:xfrm>
            <a:off x="6934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6" name="Oval 50"/>
          <p:cNvSpPr>
            <a:spLocks noChangeArrowheads="1"/>
          </p:cNvSpPr>
          <p:nvPr/>
        </p:nvSpPr>
        <p:spPr bwMode="auto">
          <a:xfrm>
            <a:off x="6781800" y="44958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67" name="Line 51"/>
          <p:cNvSpPr>
            <a:spLocks noChangeShapeType="1"/>
          </p:cNvSpPr>
          <p:nvPr/>
        </p:nvSpPr>
        <p:spPr bwMode="auto">
          <a:xfrm>
            <a:off x="1006475" y="492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56"/>
          <p:cNvGraphicFramePr>
            <a:graphicFrameLocks noChangeAspect="1"/>
          </p:cNvGraphicFramePr>
          <p:nvPr/>
        </p:nvGraphicFramePr>
        <p:xfrm>
          <a:off x="1616075" y="4622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622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57"/>
          <p:cNvGraphicFramePr>
            <a:graphicFrameLocks noChangeAspect="1"/>
          </p:cNvGraphicFramePr>
          <p:nvPr/>
        </p:nvGraphicFramePr>
        <p:xfrm>
          <a:off x="3398838" y="46482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46482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8"/>
          <p:cNvGraphicFramePr>
            <a:graphicFrameLocks noChangeAspect="1"/>
          </p:cNvGraphicFramePr>
          <p:nvPr/>
        </p:nvGraphicFramePr>
        <p:xfrm>
          <a:off x="5105400" y="4648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6482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2"/>
          <p:cNvGraphicFramePr>
            <a:graphicFrameLocks noChangeAspect="1"/>
          </p:cNvGraphicFramePr>
          <p:nvPr/>
        </p:nvGraphicFramePr>
        <p:xfrm>
          <a:off x="2590800" y="4572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72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63"/>
          <p:cNvGraphicFramePr>
            <a:graphicFrameLocks noChangeAspect="1"/>
          </p:cNvGraphicFramePr>
          <p:nvPr/>
        </p:nvGraphicFramePr>
        <p:xfrm>
          <a:off x="1828800" y="3352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Line 70"/>
          <p:cNvSpPr>
            <a:spLocks noChangeShapeType="1"/>
          </p:cNvSpPr>
          <p:nvPr/>
        </p:nvSpPr>
        <p:spPr bwMode="auto">
          <a:xfrm>
            <a:off x="21336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2" name="Object 74"/>
          <p:cNvGraphicFramePr>
            <a:graphicFrameLocks noChangeAspect="1"/>
          </p:cNvGraphicFramePr>
          <p:nvPr/>
        </p:nvGraphicFramePr>
        <p:xfrm>
          <a:off x="6992938" y="4622800"/>
          <a:ext cx="4794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571320" progId="Equation.3">
                  <p:embed/>
                </p:oleObj>
              </mc:Choice>
              <mc:Fallback>
                <p:oleObj name="Equation" r:id="rId14" imgW="482400" imgH="57132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4622800"/>
                        <a:ext cx="4794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9" name="Oval 75"/>
          <p:cNvSpPr>
            <a:spLocks noChangeArrowheads="1"/>
          </p:cNvSpPr>
          <p:nvPr/>
        </p:nvSpPr>
        <p:spPr bwMode="auto">
          <a:xfrm>
            <a:off x="5029200" y="46482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0" name="Line 76"/>
          <p:cNvSpPr>
            <a:spLocks noChangeShapeType="1"/>
          </p:cNvSpPr>
          <p:nvPr/>
        </p:nvSpPr>
        <p:spPr bwMode="auto">
          <a:xfrm>
            <a:off x="38862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1" name="Line 77"/>
          <p:cNvSpPr>
            <a:spLocks noChangeShapeType="1"/>
          </p:cNvSpPr>
          <p:nvPr/>
        </p:nvSpPr>
        <p:spPr bwMode="auto">
          <a:xfrm>
            <a:off x="56388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2" name="Freeform 78"/>
          <p:cNvSpPr>
            <a:spLocks/>
          </p:cNvSpPr>
          <p:nvPr/>
        </p:nvSpPr>
        <p:spPr bwMode="auto">
          <a:xfrm>
            <a:off x="1498600" y="3797300"/>
            <a:ext cx="800100" cy="850900"/>
          </a:xfrm>
          <a:custGeom>
            <a:avLst/>
            <a:gdLst>
              <a:gd name="T0" fmla="*/ 766127513 w 504"/>
              <a:gd name="T1" fmla="*/ 1350803532 h 536"/>
              <a:gd name="T2" fmla="*/ 1249997594 w 504"/>
              <a:gd name="T3" fmla="*/ 504031219 h 536"/>
              <a:gd name="T4" fmla="*/ 645160042 w 504"/>
              <a:gd name="T5" fmla="*/ 20161247 h 536"/>
              <a:gd name="T6" fmla="*/ 40322503 w 504"/>
              <a:gd name="T7" fmla="*/ 383063675 h 536"/>
              <a:gd name="T8" fmla="*/ 403225002 w 504"/>
              <a:gd name="T9" fmla="*/ 1350803532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536"/>
              <a:gd name="T17" fmla="*/ 504 w 504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3" name="Freeform 79"/>
          <p:cNvSpPr>
            <a:spLocks/>
          </p:cNvSpPr>
          <p:nvPr/>
        </p:nvSpPr>
        <p:spPr bwMode="auto">
          <a:xfrm>
            <a:off x="3200400" y="3810000"/>
            <a:ext cx="800100" cy="850900"/>
          </a:xfrm>
          <a:custGeom>
            <a:avLst/>
            <a:gdLst>
              <a:gd name="T0" fmla="*/ 766127513 w 504"/>
              <a:gd name="T1" fmla="*/ 1350803532 h 536"/>
              <a:gd name="T2" fmla="*/ 1249997594 w 504"/>
              <a:gd name="T3" fmla="*/ 504031219 h 536"/>
              <a:gd name="T4" fmla="*/ 645160042 w 504"/>
              <a:gd name="T5" fmla="*/ 20161247 h 536"/>
              <a:gd name="T6" fmla="*/ 40322503 w 504"/>
              <a:gd name="T7" fmla="*/ 383063675 h 536"/>
              <a:gd name="T8" fmla="*/ 403225002 w 504"/>
              <a:gd name="T9" fmla="*/ 1350803532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536"/>
              <a:gd name="T17" fmla="*/ 504 w 504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" name="Freeform 80"/>
          <p:cNvSpPr>
            <a:spLocks/>
          </p:cNvSpPr>
          <p:nvPr/>
        </p:nvSpPr>
        <p:spPr bwMode="auto">
          <a:xfrm>
            <a:off x="6819900" y="3556000"/>
            <a:ext cx="965200" cy="1016000"/>
          </a:xfrm>
          <a:custGeom>
            <a:avLst/>
            <a:gdLst>
              <a:gd name="T0" fmla="*/ 1028223734 w 608"/>
              <a:gd name="T1" fmla="*/ 1612899782 h 640"/>
              <a:gd name="T2" fmla="*/ 1512093540 w 608"/>
              <a:gd name="T3" fmla="*/ 645159952 h 640"/>
              <a:gd name="T4" fmla="*/ 907256283 w 608"/>
              <a:gd name="T5" fmla="*/ 40322497 h 640"/>
              <a:gd name="T6" fmla="*/ 60483751 w 608"/>
              <a:gd name="T7" fmla="*/ 403224945 h 640"/>
              <a:gd name="T8" fmla="*/ 544353730 w 608"/>
              <a:gd name="T9" fmla="*/ 1491932328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8"/>
              <a:gd name="T16" fmla="*/ 0 h 640"/>
              <a:gd name="T17" fmla="*/ 608 w 60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5" name="Freeform 81"/>
          <p:cNvSpPr>
            <a:spLocks/>
          </p:cNvSpPr>
          <p:nvPr/>
        </p:nvSpPr>
        <p:spPr bwMode="auto">
          <a:xfrm>
            <a:off x="5410200" y="5257800"/>
            <a:ext cx="1600200" cy="381000"/>
          </a:xfrm>
          <a:custGeom>
            <a:avLst/>
            <a:gdLst>
              <a:gd name="T0" fmla="*/ 2133866498 w 1200"/>
              <a:gd name="T1" fmla="*/ 150790755 h 304"/>
              <a:gd name="T2" fmla="*/ 1109610566 w 1200"/>
              <a:gd name="T3" fmla="*/ 452371051 h 304"/>
              <a:gd name="T4" fmla="*/ 0 w 1200"/>
              <a:gd name="T5" fmla="*/ 0 h 304"/>
              <a:gd name="T6" fmla="*/ 0 60000 65536"/>
              <a:gd name="T7" fmla="*/ 0 60000 65536"/>
              <a:gd name="T8" fmla="*/ 0 60000 65536"/>
              <a:gd name="T9" fmla="*/ 0 w 1200"/>
              <a:gd name="T10" fmla="*/ 0 h 304"/>
              <a:gd name="T11" fmla="*/ 1200 w 120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76" name="Freeform 82"/>
          <p:cNvSpPr>
            <a:spLocks/>
          </p:cNvSpPr>
          <p:nvPr/>
        </p:nvSpPr>
        <p:spPr bwMode="auto">
          <a:xfrm>
            <a:off x="3657600" y="5257800"/>
            <a:ext cx="1600200" cy="304800"/>
          </a:xfrm>
          <a:custGeom>
            <a:avLst/>
            <a:gdLst>
              <a:gd name="T0" fmla="*/ 2147483647 w 1008"/>
              <a:gd name="T1" fmla="*/ 0 h 192"/>
              <a:gd name="T2" fmla="*/ 1330642575 w 1008"/>
              <a:gd name="T3" fmla="*/ 483870045 h 192"/>
              <a:gd name="T4" fmla="*/ 0 w 1008"/>
              <a:gd name="T5" fmla="*/ 0 h 192"/>
              <a:gd name="T6" fmla="*/ 0 60000 65536"/>
              <a:gd name="T7" fmla="*/ 0 60000 65536"/>
              <a:gd name="T8" fmla="*/ 0 60000 65536"/>
              <a:gd name="T9" fmla="*/ 0 w 1008"/>
              <a:gd name="T10" fmla="*/ 0 h 192"/>
              <a:gd name="T11" fmla="*/ 1008 w 100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53" name="Object 83"/>
          <p:cNvGraphicFramePr>
            <a:graphicFrameLocks noChangeAspect="1"/>
          </p:cNvGraphicFramePr>
          <p:nvPr/>
        </p:nvGraphicFramePr>
        <p:xfrm>
          <a:off x="3517900" y="3371850"/>
          <a:ext cx="2270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355320" progId="Equation.3">
                  <p:embed/>
                </p:oleObj>
              </mc:Choice>
              <mc:Fallback>
                <p:oleObj name="Equation" r:id="rId16" imgW="228600" imgH="35532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371850"/>
                        <a:ext cx="22701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84"/>
          <p:cNvGraphicFramePr>
            <a:graphicFrameLocks noChangeAspect="1"/>
          </p:cNvGraphicFramePr>
          <p:nvPr/>
        </p:nvGraphicFramePr>
        <p:xfrm>
          <a:off x="4273550" y="4565650"/>
          <a:ext cx="239713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200" imgH="253800" progId="Equation.3">
                  <p:embed/>
                </p:oleObj>
              </mc:Choice>
              <mc:Fallback>
                <p:oleObj name="Equation" r:id="rId18" imgW="241200" imgH="2538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565650"/>
                        <a:ext cx="239713" cy="25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85"/>
          <p:cNvGraphicFramePr>
            <a:graphicFrameLocks noChangeAspect="1"/>
          </p:cNvGraphicFramePr>
          <p:nvPr/>
        </p:nvGraphicFramePr>
        <p:xfrm>
          <a:off x="6019800" y="449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495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86"/>
          <p:cNvGraphicFramePr>
            <a:graphicFrameLocks noChangeAspect="1"/>
          </p:cNvGraphicFramePr>
          <p:nvPr/>
        </p:nvGraphicFramePr>
        <p:xfrm>
          <a:off x="7162800" y="31242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53800" imgH="393480" progId="Equation.3">
                  <p:embed/>
                </p:oleObj>
              </mc:Choice>
              <mc:Fallback>
                <p:oleObj name="Equation" r:id="rId21" imgW="253800" imgH="39348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87"/>
          <p:cNvGraphicFramePr>
            <a:graphicFrameLocks noChangeAspect="1"/>
          </p:cNvGraphicFramePr>
          <p:nvPr/>
        </p:nvGraphicFramePr>
        <p:xfrm>
          <a:off x="4343400" y="5638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88"/>
          <p:cNvGraphicFramePr>
            <a:graphicFrameLocks noChangeAspect="1"/>
          </p:cNvGraphicFramePr>
          <p:nvPr/>
        </p:nvGraphicFramePr>
        <p:xfrm>
          <a:off x="6096000" y="5715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6400" imgH="279360" progId="Equation.3">
                  <p:embed/>
                </p:oleObj>
              </mc:Choice>
              <mc:Fallback>
                <p:oleObj name="Equation" r:id="rId22" imgW="266400" imgH="27936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715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5F704D-AC6D-41EF-A655-B6950339D85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76200" y="304800"/>
            <a:ext cx="6962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 the walk of a “long’’ string:</a:t>
            </a:r>
          </a:p>
        </p:txBody>
      </p:sp>
      <p:sp>
        <p:nvSpPr>
          <p:cNvPr id="7198" name="Oval 36"/>
          <p:cNvSpPr>
            <a:spLocks noChangeArrowheads="1"/>
          </p:cNvSpPr>
          <p:nvPr/>
        </p:nvSpPr>
        <p:spPr bwMode="auto">
          <a:xfrm>
            <a:off x="1539875" y="523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99" name="Oval 37"/>
          <p:cNvSpPr>
            <a:spLocks noChangeArrowheads="1"/>
          </p:cNvSpPr>
          <p:nvPr/>
        </p:nvSpPr>
        <p:spPr bwMode="auto">
          <a:xfrm>
            <a:off x="32766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0" name="Oval 38"/>
          <p:cNvSpPr>
            <a:spLocks noChangeArrowheads="1"/>
          </p:cNvSpPr>
          <p:nvPr/>
        </p:nvSpPr>
        <p:spPr bwMode="auto">
          <a:xfrm>
            <a:off x="69342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1" name="Oval 39"/>
          <p:cNvSpPr>
            <a:spLocks noChangeArrowheads="1"/>
          </p:cNvSpPr>
          <p:nvPr/>
        </p:nvSpPr>
        <p:spPr bwMode="auto">
          <a:xfrm>
            <a:off x="6781800" y="51054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02" name="Line 40"/>
          <p:cNvSpPr>
            <a:spLocks noChangeShapeType="1"/>
          </p:cNvSpPr>
          <p:nvPr/>
        </p:nvSpPr>
        <p:spPr bwMode="auto">
          <a:xfrm>
            <a:off x="1006475" y="553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0" name="Object 41"/>
          <p:cNvGraphicFramePr>
            <a:graphicFrameLocks noChangeAspect="1"/>
          </p:cNvGraphicFramePr>
          <p:nvPr/>
        </p:nvGraphicFramePr>
        <p:xfrm>
          <a:off x="1616075" y="5232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232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42"/>
          <p:cNvGraphicFramePr>
            <a:graphicFrameLocks noChangeAspect="1"/>
          </p:cNvGraphicFramePr>
          <p:nvPr/>
        </p:nvGraphicFramePr>
        <p:xfrm>
          <a:off x="3398838" y="5257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2578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3"/>
          <p:cNvGraphicFramePr>
            <a:graphicFrameLocks noChangeAspect="1"/>
          </p:cNvGraphicFramePr>
          <p:nvPr/>
        </p:nvGraphicFramePr>
        <p:xfrm>
          <a:off x="5105400" y="5257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533160" progId="Equation.3">
                  <p:embed/>
                </p:oleObj>
              </mc:Choice>
              <mc:Fallback>
                <p:oleObj name="Equation" r:id="rId6" imgW="431640" imgH="53316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257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44"/>
          <p:cNvGraphicFramePr>
            <a:graphicFrameLocks noChangeAspect="1"/>
          </p:cNvGraphicFramePr>
          <p:nvPr/>
        </p:nvGraphicFramePr>
        <p:xfrm>
          <a:off x="25908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45"/>
          <p:cNvGraphicFramePr>
            <a:graphicFrameLocks noChangeAspect="1"/>
          </p:cNvGraphicFramePr>
          <p:nvPr/>
        </p:nvGraphicFramePr>
        <p:xfrm>
          <a:off x="1828800" y="3962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46"/>
          <p:cNvSpPr>
            <a:spLocks noChangeShapeType="1"/>
          </p:cNvSpPr>
          <p:nvPr/>
        </p:nvSpPr>
        <p:spPr bwMode="auto">
          <a:xfrm>
            <a:off x="21336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5" name="Object 47"/>
          <p:cNvGraphicFramePr>
            <a:graphicFrameLocks noChangeAspect="1"/>
          </p:cNvGraphicFramePr>
          <p:nvPr/>
        </p:nvGraphicFramePr>
        <p:xfrm>
          <a:off x="6991350" y="52324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71320" progId="Equation.3">
                  <p:embed/>
                </p:oleObj>
              </mc:Choice>
              <mc:Fallback>
                <p:oleObj name="Equation" r:id="rId12" imgW="482400" imgH="5713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2324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Oval 48"/>
          <p:cNvSpPr>
            <a:spLocks noChangeArrowheads="1"/>
          </p:cNvSpPr>
          <p:nvPr/>
        </p:nvSpPr>
        <p:spPr bwMode="auto">
          <a:xfrm>
            <a:off x="5029200" y="5257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5" name="Line 49"/>
          <p:cNvSpPr>
            <a:spLocks noChangeShapeType="1"/>
          </p:cNvSpPr>
          <p:nvPr/>
        </p:nvSpPr>
        <p:spPr bwMode="auto">
          <a:xfrm>
            <a:off x="38862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6" name="Line 50"/>
          <p:cNvSpPr>
            <a:spLocks noChangeShapeType="1"/>
          </p:cNvSpPr>
          <p:nvPr/>
        </p:nvSpPr>
        <p:spPr bwMode="auto">
          <a:xfrm>
            <a:off x="56388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7" name="Freeform 51"/>
          <p:cNvSpPr>
            <a:spLocks/>
          </p:cNvSpPr>
          <p:nvPr/>
        </p:nvSpPr>
        <p:spPr bwMode="auto">
          <a:xfrm>
            <a:off x="1498600" y="4406900"/>
            <a:ext cx="800100" cy="850900"/>
          </a:xfrm>
          <a:custGeom>
            <a:avLst/>
            <a:gdLst>
              <a:gd name="T0" fmla="*/ 766127513 w 504"/>
              <a:gd name="T1" fmla="*/ 1350803532 h 536"/>
              <a:gd name="T2" fmla="*/ 1249997594 w 504"/>
              <a:gd name="T3" fmla="*/ 504031219 h 536"/>
              <a:gd name="T4" fmla="*/ 645160042 w 504"/>
              <a:gd name="T5" fmla="*/ 20161247 h 536"/>
              <a:gd name="T6" fmla="*/ 40322503 w 504"/>
              <a:gd name="T7" fmla="*/ 383063675 h 536"/>
              <a:gd name="T8" fmla="*/ 403225002 w 504"/>
              <a:gd name="T9" fmla="*/ 1350803532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536"/>
              <a:gd name="T17" fmla="*/ 504 w 504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8" name="Freeform 52"/>
          <p:cNvSpPr>
            <a:spLocks/>
          </p:cNvSpPr>
          <p:nvPr/>
        </p:nvSpPr>
        <p:spPr bwMode="auto">
          <a:xfrm>
            <a:off x="3200400" y="4419600"/>
            <a:ext cx="800100" cy="850900"/>
          </a:xfrm>
          <a:custGeom>
            <a:avLst/>
            <a:gdLst>
              <a:gd name="T0" fmla="*/ 766127513 w 504"/>
              <a:gd name="T1" fmla="*/ 1350803532 h 536"/>
              <a:gd name="T2" fmla="*/ 1249997594 w 504"/>
              <a:gd name="T3" fmla="*/ 504031219 h 536"/>
              <a:gd name="T4" fmla="*/ 645160042 w 504"/>
              <a:gd name="T5" fmla="*/ 20161247 h 536"/>
              <a:gd name="T6" fmla="*/ 40322503 w 504"/>
              <a:gd name="T7" fmla="*/ 383063675 h 536"/>
              <a:gd name="T8" fmla="*/ 403225002 w 504"/>
              <a:gd name="T9" fmla="*/ 1350803532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536"/>
              <a:gd name="T17" fmla="*/ 504 w 504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09" name="Freeform 53"/>
          <p:cNvSpPr>
            <a:spLocks/>
          </p:cNvSpPr>
          <p:nvPr/>
        </p:nvSpPr>
        <p:spPr bwMode="auto">
          <a:xfrm>
            <a:off x="6819900" y="4165600"/>
            <a:ext cx="965200" cy="1016000"/>
          </a:xfrm>
          <a:custGeom>
            <a:avLst/>
            <a:gdLst>
              <a:gd name="T0" fmla="*/ 1028223734 w 608"/>
              <a:gd name="T1" fmla="*/ 1612899782 h 640"/>
              <a:gd name="T2" fmla="*/ 1512093540 w 608"/>
              <a:gd name="T3" fmla="*/ 645159952 h 640"/>
              <a:gd name="T4" fmla="*/ 907256283 w 608"/>
              <a:gd name="T5" fmla="*/ 40322497 h 640"/>
              <a:gd name="T6" fmla="*/ 60483751 w 608"/>
              <a:gd name="T7" fmla="*/ 403224945 h 640"/>
              <a:gd name="T8" fmla="*/ 544353730 w 608"/>
              <a:gd name="T9" fmla="*/ 1491932328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8"/>
              <a:gd name="T16" fmla="*/ 0 h 640"/>
              <a:gd name="T17" fmla="*/ 608 w 60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10" name="Freeform 54"/>
          <p:cNvSpPr>
            <a:spLocks/>
          </p:cNvSpPr>
          <p:nvPr/>
        </p:nvSpPr>
        <p:spPr bwMode="auto">
          <a:xfrm>
            <a:off x="5410200" y="5867400"/>
            <a:ext cx="1600200" cy="381000"/>
          </a:xfrm>
          <a:custGeom>
            <a:avLst/>
            <a:gdLst>
              <a:gd name="T0" fmla="*/ 2133866498 w 1200"/>
              <a:gd name="T1" fmla="*/ 150790755 h 304"/>
              <a:gd name="T2" fmla="*/ 1109610566 w 1200"/>
              <a:gd name="T3" fmla="*/ 452371051 h 304"/>
              <a:gd name="T4" fmla="*/ 0 w 1200"/>
              <a:gd name="T5" fmla="*/ 0 h 304"/>
              <a:gd name="T6" fmla="*/ 0 60000 65536"/>
              <a:gd name="T7" fmla="*/ 0 60000 65536"/>
              <a:gd name="T8" fmla="*/ 0 60000 65536"/>
              <a:gd name="T9" fmla="*/ 0 w 1200"/>
              <a:gd name="T10" fmla="*/ 0 h 304"/>
              <a:gd name="T11" fmla="*/ 1200 w 120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1" name="Freeform 55"/>
          <p:cNvSpPr>
            <a:spLocks/>
          </p:cNvSpPr>
          <p:nvPr/>
        </p:nvSpPr>
        <p:spPr bwMode="auto">
          <a:xfrm>
            <a:off x="3657600" y="5867400"/>
            <a:ext cx="1600200" cy="304800"/>
          </a:xfrm>
          <a:custGeom>
            <a:avLst/>
            <a:gdLst>
              <a:gd name="T0" fmla="*/ 2147483647 w 1008"/>
              <a:gd name="T1" fmla="*/ 0 h 192"/>
              <a:gd name="T2" fmla="*/ 1330642575 w 1008"/>
              <a:gd name="T3" fmla="*/ 483870045 h 192"/>
              <a:gd name="T4" fmla="*/ 0 w 1008"/>
              <a:gd name="T5" fmla="*/ 0 h 192"/>
              <a:gd name="T6" fmla="*/ 0 60000 65536"/>
              <a:gd name="T7" fmla="*/ 0 60000 65536"/>
              <a:gd name="T8" fmla="*/ 0 60000 65536"/>
              <a:gd name="T9" fmla="*/ 0 w 1008"/>
              <a:gd name="T10" fmla="*/ 0 h 192"/>
              <a:gd name="T11" fmla="*/ 1008 w 100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76" name="Object 56"/>
          <p:cNvGraphicFramePr>
            <a:graphicFrameLocks noChangeAspect="1"/>
          </p:cNvGraphicFramePr>
          <p:nvPr/>
        </p:nvGraphicFramePr>
        <p:xfrm>
          <a:off x="3517900" y="3983038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355320" progId="Equation.3">
                  <p:embed/>
                </p:oleObj>
              </mc:Choice>
              <mc:Fallback>
                <p:oleObj name="Equation" r:id="rId14" imgW="228600" imgH="35532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983038"/>
                        <a:ext cx="22701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57"/>
          <p:cNvGraphicFramePr>
            <a:graphicFrameLocks noChangeAspect="1"/>
          </p:cNvGraphicFramePr>
          <p:nvPr/>
        </p:nvGraphicFramePr>
        <p:xfrm>
          <a:off x="6019800" y="5105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05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58"/>
          <p:cNvGraphicFramePr>
            <a:graphicFrameLocks noChangeAspect="1"/>
          </p:cNvGraphicFramePr>
          <p:nvPr/>
        </p:nvGraphicFramePr>
        <p:xfrm>
          <a:off x="7162800" y="373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733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59"/>
          <p:cNvGraphicFramePr>
            <a:graphicFrameLocks noChangeAspect="1"/>
          </p:cNvGraphicFramePr>
          <p:nvPr/>
        </p:nvGraphicFramePr>
        <p:xfrm>
          <a:off x="4343400" y="6248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248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60"/>
          <p:cNvGraphicFramePr>
            <a:graphicFrameLocks noChangeAspect="1"/>
          </p:cNvGraphicFramePr>
          <p:nvPr/>
        </p:nvGraphicFramePr>
        <p:xfrm>
          <a:off x="6096000" y="632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324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61"/>
          <p:cNvGraphicFramePr>
            <a:graphicFrameLocks noChangeAspect="1"/>
          </p:cNvGraphicFramePr>
          <p:nvPr/>
        </p:nvGraphicFramePr>
        <p:xfrm>
          <a:off x="4343400" y="5181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81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2" name="Oval 64"/>
          <p:cNvSpPr>
            <a:spLocks noChangeArrowheads="1"/>
          </p:cNvSpPr>
          <p:nvPr/>
        </p:nvSpPr>
        <p:spPr bwMode="auto">
          <a:xfrm>
            <a:off x="1828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3" name="Freeform 65"/>
          <p:cNvSpPr>
            <a:spLocks/>
          </p:cNvSpPr>
          <p:nvPr/>
        </p:nvSpPr>
        <p:spPr bwMode="auto">
          <a:xfrm>
            <a:off x="1371600" y="4914900"/>
            <a:ext cx="5486400" cy="1549400"/>
          </a:xfrm>
          <a:custGeom>
            <a:avLst/>
            <a:gdLst>
              <a:gd name="T0" fmla="*/ 0 w 3456"/>
              <a:gd name="T1" fmla="*/ 302418774 h 976"/>
              <a:gd name="T2" fmla="*/ 2147483647 w 3456"/>
              <a:gd name="T3" fmla="*/ 302418774 h 976"/>
              <a:gd name="T4" fmla="*/ 2147483647 w 3456"/>
              <a:gd name="T5" fmla="*/ 302418774 h 976"/>
              <a:gd name="T6" fmla="*/ 2147483647 w 3456"/>
              <a:gd name="T7" fmla="*/ 2116931514 h 976"/>
              <a:gd name="T8" fmla="*/ 2147483647 w 3456"/>
              <a:gd name="T9" fmla="*/ 2147483647 h 976"/>
              <a:gd name="T10" fmla="*/ 2147483647 w 3456"/>
              <a:gd name="T11" fmla="*/ 786288752 h 976"/>
              <a:gd name="T12" fmla="*/ 2147483647 w 3456"/>
              <a:gd name="T13" fmla="*/ 665321282 h 976"/>
              <a:gd name="T14" fmla="*/ 2147483647 w 3456"/>
              <a:gd name="T15" fmla="*/ 665321282 h 9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456"/>
              <a:gd name="T25" fmla="*/ 0 h 976"/>
              <a:gd name="T26" fmla="*/ 3456 w 3456"/>
              <a:gd name="T27" fmla="*/ 976 h 9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456" h="976">
                <a:moveTo>
                  <a:pt x="0" y="120"/>
                </a:moveTo>
                <a:cubicBezTo>
                  <a:pt x="360" y="120"/>
                  <a:pt x="720" y="120"/>
                  <a:pt x="1152" y="120"/>
                </a:cubicBezTo>
                <a:cubicBezTo>
                  <a:pt x="1584" y="120"/>
                  <a:pt x="2400" y="0"/>
                  <a:pt x="2592" y="120"/>
                </a:cubicBezTo>
                <a:cubicBezTo>
                  <a:pt x="2784" y="240"/>
                  <a:pt x="2472" y="712"/>
                  <a:pt x="2304" y="840"/>
                </a:cubicBezTo>
                <a:cubicBezTo>
                  <a:pt x="2136" y="968"/>
                  <a:pt x="1792" y="976"/>
                  <a:pt x="1584" y="888"/>
                </a:cubicBezTo>
                <a:cubicBezTo>
                  <a:pt x="1376" y="800"/>
                  <a:pt x="848" y="416"/>
                  <a:pt x="1056" y="312"/>
                </a:cubicBezTo>
                <a:cubicBezTo>
                  <a:pt x="1264" y="208"/>
                  <a:pt x="2432" y="272"/>
                  <a:pt x="2832" y="264"/>
                </a:cubicBezTo>
                <a:cubicBezTo>
                  <a:pt x="3232" y="256"/>
                  <a:pt x="3344" y="260"/>
                  <a:pt x="3456" y="2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182" name="Object 67"/>
          <p:cNvGraphicFramePr>
            <a:graphicFrameLocks noChangeAspect="1"/>
          </p:cNvGraphicFramePr>
          <p:nvPr/>
        </p:nvGraphicFramePr>
        <p:xfrm>
          <a:off x="7162800" y="3048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54080" imgH="355320" progId="Equation.3">
                  <p:embed/>
                </p:oleObj>
              </mc:Choice>
              <mc:Fallback>
                <p:oleObj name="Equation" r:id="rId19" imgW="1054080" imgH="35532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04800"/>
                        <a:ext cx="1371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4" name="Oval 68"/>
          <p:cNvSpPr>
            <a:spLocks noChangeArrowheads="1"/>
          </p:cNvSpPr>
          <p:nvPr/>
        </p:nvSpPr>
        <p:spPr bwMode="auto">
          <a:xfrm>
            <a:off x="2895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5" name="Oval 69"/>
          <p:cNvSpPr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6" name="Oval 70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7" name="Oval 71"/>
          <p:cNvSpPr>
            <a:spLocks noChangeArrowheads="1"/>
          </p:cNvSpPr>
          <p:nvPr/>
        </p:nvSpPr>
        <p:spPr bwMode="auto">
          <a:xfrm>
            <a:off x="59436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18" name="Line 73"/>
          <p:cNvSpPr>
            <a:spLocks noChangeShapeType="1"/>
          </p:cNvSpPr>
          <p:nvPr/>
        </p:nvSpPr>
        <p:spPr bwMode="auto">
          <a:xfrm>
            <a:off x="2286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19" name="Line 74"/>
          <p:cNvSpPr>
            <a:spLocks noChangeShapeType="1"/>
          </p:cNvSpPr>
          <p:nvPr/>
        </p:nvSpPr>
        <p:spPr bwMode="auto">
          <a:xfrm>
            <a:off x="3352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20" name="Line 75"/>
          <p:cNvSpPr>
            <a:spLocks noChangeShapeType="1"/>
          </p:cNvSpPr>
          <p:nvPr/>
        </p:nvSpPr>
        <p:spPr bwMode="auto">
          <a:xfrm>
            <a:off x="4343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221" name="Line 76"/>
          <p:cNvSpPr>
            <a:spLocks noChangeShapeType="1"/>
          </p:cNvSpPr>
          <p:nvPr/>
        </p:nvSpPr>
        <p:spPr bwMode="auto">
          <a:xfrm>
            <a:off x="53340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183" name="Object 77"/>
          <p:cNvGraphicFramePr>
            <a:graphicFrameLocks noChangeAspect="1"/>
          </p:cNvGraphicFramePr>
          <p:nvPr/>
        </p:nvGraphicFramePr>
        <p:xfrm>
          <a:off x="1905000" y="29718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80880" imgH="520560" progId="Equation.3">
                  <p:embed/>
                </p:oleObj>
              </mc:Choice>
              <mc:Fallback>
                <p:oleObj name="Equation" r:id="rId21" imgW="380880" imgH="52056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2778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78"/>
          <p:cNvGraphicFramePr>
            <a:graphicFrameLocks noChangeAspect="1"/>
          </p:cNvGraphicFramePr>
          <p:nvPr/>
        </p:nvGraphicFramePr>
        <p:xfrm>
          <a:off x="2959100" y="29892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040" imgH="469800" progId="Equation.3">
                  <p:embed/>
                </p:oleObj>
              </mc:Choice>
              <mc:Fallback>
                <p:oleObj name="Equation" r:id="rId22" imgW="419040" imgH="4698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2989263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79"/>
          <p:cNvGraphicFramePr>
            <a:graphicFrameLocks noChangeAspect="1"/>
          </p:cNvGraphicFramePr>
          <p:nvPr/>
        </p:nvGraphicFramePr>
        <p:xfrm>
          <a:off x="3957638" y="29845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3480" imgH="482400" progId="Equation.3">
                  <p:embed/>
                </p:oleObj>
              </mc:Choice>
              <mc:Fallback>
                <p:oleObj name="Equation" r:id="rId24" imgW="393480" imgH="4824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2984500"/>
                        <a:ext cx="287337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80"/>
          <p:cNvGraphicFramePr>
            <a:graphicFrameLocks noChangeAspect="1"/>
          </p:cNvGraphicFramePr>
          <p:nvPr/>
        </p:nvGraphicFramePr>
        <p:xfrm>
          <a:off x="4953000" y="29718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19040" imgH="469800" progId="Equation.3">
                  <p:embed/>
                </p:oleObj>
              </mc:Choice>
              <mc:Fallback>
                <p:oleObj name="Equation" r:id="rId22" imgW="419040" imgH="4698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971800"/>
                        <a:ext cx="3048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81"/>
          <p:cNvGraphicFramePr>
            <a:graphicFrameLocks noChangeAspect="1"/>
          </p:cNvGraphicFramePr>
          <p:nvPr/>
        </p:nvGraphicFramePr>
        <p:xfrm>
          <a:off x="6019800" y="2971800"/>
          <a:ext cx="287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93480" imgH="482400" progId="Equation.3">
                  <p:embed/>
                </p:oleObj>
              </mc:Choice>
              <mc:Fallback>
                <p:oleObj name="Equation" r:id="rId24" imgW="393480" imgH="4824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8733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2" name="Oval 82"/>
          <p:cNvSpPr>
            <a:spLocks noChangeArrowheads="1"/>
          </p:cNvSpPr>
          <p:nvPr/>
        </p:nvSpPr>
        <p:spPr bwMode="auto">
          <a:xfrm>
            <a:off x="7010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23" name="Line 83"/>
          <p:cNvSpPr>
            <a:spLocks noChangeShapeType="1"/>
          </p:cNvSpPr>
          <p:nvPr/>
        </p:nvSpPr>
        <p:spPr bwMode="auto">
          <a:xfrm>
            <a:off x="64008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7188" name="Object 85"/>
          <p:cNvGraphicFramePr>
            <a:graphicFrameLocks noChangeAspect="1"/>
          </p:cNvGraphicFramePr>
          <p:nvPr/>
        </p:nvGraphicFramePr>
        <p:xfrm>
          <a:off x="7086600" y="2971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19040" imgH="469800" progId="Equation.3">
                  <p:embed/>
                </p:oleObj>
              </mc:Choice>
              <mc:Fallback>
                <p:oleObj name="Equation" r:id="rId26" imgW="419040" imgH="4698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971800"/>
                        <a:ext cx="3063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Object 88"/>
          <p:cNvGraphicFramePr>
            <a:graphicFrameLocks noChangeAspect="1"/>
          </p:cNvGraphicFramePr>
          <p:nvPr/>
        </p:nvGraphicFramePr>
        <p:xfrm>
          <a:off x="24384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53800" progId="Equation.3">
                  <p:embed/>
                </p:oleObj>
              </mc:Choice>
              <mc:Fallback>
                <p:oleObj name="Equation" r:id="rId28" imgW="241200" imgH="253800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89"/>
          <p:cNvGraphicFramePr>
            <a:graphicFrameLocks noChangeAspect="1"/>
          </p:cNvGraphicFramePr>
          <p:nvPr/>
        </p:nvGraphicFramePr>
        <p:xfrm>
          <a:off x="3505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53800" progId="Equation.3">
                  <p:embed/>
                </p:oleObj>
              </mc:Choice>
              <mc:Fallback>
                <p:oleObj name="Equation" r:id="rId28" imgW="241200" imgH="2538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90"/>
          <p:cNvGraphicFramePr>
            <a:graphicFrameLocks noChangeAspect="1"/>
          </p:cNvGraphicFramePr>
          <p:nvPr/>
        </p:nvGraphicFramePr>
        <p:xfrm>
          <a:off x="44196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53800" progId="Equation.3">
                  <p:embed/>
                </p:oleObj>
              </mc:Choice>
              <mc:Fallback>
                <p:oleObj name="Equation" r:id="rId28" imgW="241200" imgH="2538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91"/>
          <p:cNvGraphicFramePr>
            <a:graphicFrameLocks noChangeAspect="1"/>
          </p:cNvGraphicFramePr>
          <p:nvPr/>
        </p:nvGraphicFramePr>
        <p:xfrm>
          <a:off x="5410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53800" progId="Equation.3">
                  <p:embed/>
                </p:oleObj>
              </mc:Choice>
              <mc:Fallback>
                <p:oleObj name="Equation" r:id="rId28" imgW="241200" imgH="2538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92"/>
          <p:cNvGraphicFramePr>
            <a:graphicFrameLocks noChangeAspect="1"/>
          </p:cNvGraphicFramePr>
          <p:nvPr/>
        </p:nvGraphicFramePr>
        <p:xfrm>
          <a:off x="6559550" y="284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00" imgH="355320" progId="Equation.3">
                  <p:embed/>
                </p:oleObj>
              </mc:Choice>
              <mc:Fallback>
                <p:oleObj name="Equation" r:id="rId30" imgW="228600" imgH="35532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284480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4" name="Rectangle 94"/>
          <p:cNvSpPr>
            <a:spLocks noChangeArrowheads="1"/>
          </p:cNvSpPr>
          <p:nvPr/>
        </p:nvSpPr>
        <p:spPr bwMode="auto">
          <a:xfrm>
            <a:off x="28194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5" name="Rectangle 95"/>
          <p:cNvSpPr>
            <a:spLocks noChangeArrowheads="1"/>
          </p:cNvSpPr>
          <p:nvPr/>
        </p:nvSpPr>
        <p:spPr bwMode="auto">
          <a:xfrm>
            <a:off x="48006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26" name="Text Box 96"/>
          <p:cNvSpPr txBox="1">
            <a:spLocks noChangeArrowheads="1"/>
          </p:cNvSpPr>
          <p:nvPr/>
        </p:nvSpPr>
        <p:spPr bwMode="auto">
          <a:xfrm>
            <a:off x="914400" y="1981200"/>
            <a:ext cx="6592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 state is repeated in the walk of</a:t>
            </a:r>
          </a:p>
        </p:txBody>
      </p:sp>
      <p:sp>
        <p:nvSpPr>
          <p:cNvPr id="7227" name="Text Box 98"/>
          <p:cNvSpPr txBox="1">
            <a:spLocks noChangeArrowheads="1"/>
          </p:cNvSpPr>
          <p:nvPr/>
        </p:nvSpPr>
        <p:spPr bwMode="auto">
          <a:xfrm>
            <a:off x="2971800" y="762000"/>
            <a:ext cx="3617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(length at least 4)</a:t>
            </a:r>
          </a:p>
        </p:txBody>
      </p:sp>
      <p:graphicFrame>
        <p:nvGraphicFramePr>
          <p:cNvPr id="7194" name="Object 99"/>
          <p:cNvGraphicFramePr>
            <a:graphicFrameLocks noChangeAspect="1"/>
          </p:cNvGraphicFramePr>
          <p:nvPr/>
        </p:nvGraphicFramePr>
        <p:xfrm>
          <a:off x="7543800" y="20574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054080" imgH="355320" progId="Equation.3">
                  <p:embed/>
                </p:oleObj>
              </mc:Choice>
              <mc:Fallback>
                <p:oleObj name="Equation" r:id="rId31" imgW="1054080" imgH="35532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057400"/>
                        <a:ext cx="1371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E8C39F-7C90-4829-91D3-73866F2500E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212" name="Oval 29"/>
          <p:cNvSpPr>
            <a:spLocks noChangeArrowheads="1"/>
          </p:cNvSpPr>
          <p:nvPr/>
        </p:nvSpPr>
        <p:spPr bwMode="auto">
          <a:xfrm>
            <a:off x="2819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194" name="Object 0"/>
          <p:cNvGraphicFramePr>
            <a:graphicFrameLocks noChangeAspect="1"/>
          </p:cNvGraphicFramePr>
          <p:nvPr/>
        </p:nvGraphicFramePr>
        <p:xfrm>
          <a:off x="6172200" y="2057400"/>
          <a:ext cx="1371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355320" progId="Equation.3">
                  <p:embed/>
                </p:oleObj>
              </mc:Choice>
              <mc:Fallback>
                <p:oleObj name="Equation" r:id="rId2" imgW="1054080" imgH="35532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057400"/>
                        <a:ext cx="1371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Oval 32"/>
          <p:cNvSpPr>
            <a:spLocks noChangeArrowheads="1"/>
          </p:cNvSpPr>
          <p:nvPr/>
        </p:nvSpPr>
        <p:spPr bwMode="auto">
          <a:xfrm>
            <a:off x="3886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4" name="Oval 33"/>
          <p:cNvSpPr>
            <a:spLocks noChangeArrowheads="1"/>
          </p:cNvSpPr>
          <p:nvPr/>
        </p:nvSpPr>
        <p:spPr bwMode="auto">
          <a:xfrm>
            <a:off x="48768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5" name="Oval 34"/>
          <p:cNvSpPr>
            <a:spLocks noChangeArrowheads="1"/>
          </p:cNvSpPr>
          <p:nvPr/>
        </p:nvSpPr>
        <p:spPr bwMode="auto">
          <a:xfrm>
            <a:off x="58674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6" name="Oval 35"/>
          <p:cNvSpPr>
            <a:spLocks noChangeArrowheads="1"/>
          </p:cNvSpPr>
          <p:nvPr/>
        </p:nvSpPr>
        <p:spPr bwMode="auto">
          <a:xfrm>
            <a:off x="69342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17" name="Line 36"/>
          <p:cNvSpPr>
            <a:spLocks noChangeShapeType="1"/>
          </p:cNvSpPr>
          <p:nvPr/>
        </p:nvSpPr>
        <p:spPr bwMode="auto">
          <a:xfrm>
            <a:off x="3276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18" name="Line 37"/>
          <p:cNvSpPr>
            <a:spLocks noChangeShapeType="1"/>
          </p:cNvSpPr>
          <p:nvPr/>
        </p:nvSpPr>
        <p:spPr bwMode="auto">
          <a:xfrm>
            <a:off x="43434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19" name="Line 38"/>
          <p:cNvSpPr>
            <a:spLocks noChangeShapeType="1"/>
          </p:cNvSpPr>
          <p:nvPr/>
        </p:nvSpPr>
        <p:spPr bwMode="auto">
          <a:xfrm>
            <a:off x="53340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220" name="Line 39"/>
          <p:cNvSpPr>
            <a:spLocks noChangeShapeType="1"/>
          </p:cNvSpPr>
          <p:nvPr/>
        </p:nvSpPr>
        <p:spPr bwMode="auto">
          <a:xfrm>
            <a:off x="63246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195" name="Object 1"/>
          <p:cNvGraphicFramePr>
            <a:graphicFrameLocks noChangeAspect="1"/>
          </p:cNvGraphicFramePr>
          <p:nvPr/>
        </p:nvGraphicFramePr>
        <p:xfrm>
          <a:off x="2895600" y="29718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971800"/>
                        <a:ext cx="2778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2"/>
          <p:cNvGraphicFramePr>
            <a:graphicFrameLocks noChangeAspect="1"/>
          </p:cNvGraphicFramePr>
          <p:nvPr/>
        </p:nvGraphicFramePr>
        <p:xfrm>
          <a:off x="3949700" y="29892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469800" progId="Equation.3">
                  <p:embed/>
                </p:oleObj>
              </mc:Choice>
              <mc:Fallback>
                <p:oleObj name="Equation" r:id="rId6" imgW="4190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2989263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/>
          <p:cNvGraphicFramePr>
            <a:graphicFrameLocks noChangeAspect="1"/>
          </p:cNvGraphicFramePr>
          <p:nvPr/>
        </p:nvGraphicFramePr>
        <p:xfrm>
          <a:off x="4948238" y="29845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482400" progId="Equation.3">
                  <p:embed/>
                </p:oleObj>
              </mc:Choice>
              <mc:Fallback>
                <p:oleObj name="Equation" r:id="rId8" imgW="39348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984500"/>
                        <a:ext cx="287337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"/>
          <p:cNvGraphicFramePr>
            <a:graphicFrameLocks noChangeAspect="1"/>
          </p:cNvGraphicFramePr>
          <p:nvPr/>
        </p:nvGraphicFramePr>
        <p:xfrm>
          <a:off x="5943600" y="29718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9040" imgH="469800" progId="Equation.3">
                  <p:embed/>
                </p:oleObj>
              </mc:Choice>
              <mc:Fallback>
                <p:oleObj name="Equation" r:id="rId10" imgW="41904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71800"/>
                        <a:ext cx="3048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/>
          <p:cNvGraphicFramePr>
            <a:graphicFrameLocks noChangeAspect="1"/>
          </p:cNvGraphicFramePr>
          <p:nvPr/>
        </p:nvGraphicFramePr>
        <p:xfrm>
          <a:off x="7010400" y="2971800"/>
          <a:ext cx="2873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482400" progId="Equation.3">
                  <p:embed/>
                </p:oleObj>
              </mc:Choice>
              <mc:Fallback>
                <p:oleObj name="Equation" r:id="rId11" imgW="3934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971800"/>
                        <a:ext cx="287338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1" name="Oval 45"/>
          <p:cNvSpPr>
            <a:spLocks noChangeArrowheads="1"/>
          </p:cNvSpPr>
          <p:nvPr/>
        </p:nvSpPr>
        <p:spPr bwMode="auto">
          <a:xfrm>
            <a:off x="8001000" y="29718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22" name="Line 46"/>
          <p:cNvSpPr>
            <a:spLocks noChangeShapeType="1"/>
          </p:cNvSpPr>
          <p:nvPr/>
        </p:nvSpPr>
        <p:spPr bwMode="auto">
          <a:xfrm>
            <a:off x="7391400" y="3200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8200" name="Object 6"/>
          <p:cNvGraphicFramePr>
            <a:graphicFrameLocks noChangeAspect="1"/>
          </p:cNvGraphicFramePr>
          <p:nvPr/>
        </p:nvGraphicFramePr>
        <p:xfrm>
          <a:off x="8077200" y="2971800"/>
          <a:ext cx="306388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469800" progId="Equation.3">
                  <p:embed/>
                </p:oleObj>
              </mc:Choice>
              <mc:Fallback>
                <p:oleObj name="Equation" r:id="rId12" imgW="41904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971800"/>
                        <a:ext cx="306388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7"/>
          <p:cNvGraphicFramePr>
            <a:graphicFrameLocks noChangeAspect="1"/>
          </p:cNvGraphicFramePr>
          <p:nvPr/>
        </p:nvGraphicFramePr>
        <p:xfrm>
          <a:off x="34290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3">
                  <p:embed/>
                </p:oleObj>
              </mc:Choice>
              <mc:Fallback>
                <p:oleObj name="Equation" r:id="rId14" imgW="24120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8"/>
          <p:cNvGraphicFramePr>
            <a:graphicFrameLocks noChangeAspect="1"/>
          </p:cNvGraphicFramePr>
          <p:nvPr/>
        </p:nvGraphicFramePr>
        <p:xfrm>
          <a:off x="44958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3">
                  <p:embed/>
                </p:oleObj>
              </mc:Choice>
              <mc:Fallback>
                <p:oleObj name="Equation" r:id="rId14" imgW="24120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9"/>
          <p:cNvGraphicFramePr>
            <a:graphicFrameLocks noChangeAspect="1"/>
          </p:cNvGraphicFramePr>
          <p:nvPr/>
        </p:nvGraphicFramePr>
        <p:xfrm>
          <a:off x="54102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1200" imgH="253800" progId="Equation.3">
                  <p:embed/>
                </p:oleObj>
              </mc:Choice>
              <mc:Fallback>
                <p:oleObj name="Equation" r:id="rId14" imgW="24120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0"/>
          <p:cNvGraphicFramePr>
            <a:graphicFrameLocks noChangeAspect="1"/>
          </p:cNvGraphicFramePr>
          <p:nvPr/>
        </p:nvGraphicFramePr>
        <p:xfrm>
          <a:off x="6400800" y="28956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00" imgH="253800" progId="Equation.3">
                  <p:embed/>
                </p:oleObj>
              </mc:Choice>
              <mc:Fallback>
                <p:oleObj name="Equation" r:id="rId16" imgW="241200" imgH="25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Object 11"/>
          <p:cNvGraphicFramePr>
            <a:graphicFrameLocks noChangeAspect="1"/>
          </p:cNvGraphicFramePr>
          <p:nvPr/>
        </p:nvGraphicFramePr>
        <p:xfrm>
          <a:off x="7550150" y="28448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8600" imgH="355320" progId="Equation.3">
                  <p:embed/>
                </p:oleObj>
              </mc:Choice>
              <mc:Fallback>
                <p:oleObj name="Equation" r:id="rId17" imgW="228600" imgH="3553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0150" y="284480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Oval 57"/>
          <p:cNvSpPr>
            <a:spLocks noChangeArrowheads="1"/>
          </p:cNvSpPr>
          <p:nvPr/>
        </p:nvSpPr>
        <p:spPr bwMode="auto">
          <a:xfrm>
            <a:off x="2819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4" name="Oval 58"/>
          <p:cNvSpPr>
            <a:spLocks noChangeArrowheads="1"/>
          </p:cNvSpPr>
          <p:nvPr/>
        </p:nvSpPr>
        <p:spPr bwMode="auto">
          <a:xfrm>
            <a:off x="4449763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5" name="Oval 59"/>
          <p:cNvSpPr>
            <a:spLocks noChangeArrowheads="1"/>
          </p:cNvSpPr>
          <p:nvPr/>
        </p:nvSpPr>
        <p:spPr bwMode="auto">
          <a:xfrm>
            <a:off x="7924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206" name="Object 12"/>
          <p:cNvGraphicFramePr>
            <a:graphicFrameLocks noChangeAspect="1"/>
          </p:cNvGraphicFramePr>
          <p:nvPr/>
        </p:nvGraphicFramePr>
        <p:xfrm>
          <a:off x="28956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380880" imgH="520560" progId="Equation.3">
                  <p:embed/>
                </p:oleObj>
              </mc:Choice>
              <mc:Fallback>
                <p:oleObj name="Equation" r:id="rId19" imgW="38088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Object 13"/>
          <p:cNvGraphicFramePr>
            <a:graphicFrameLocks noChangeAspect="1"/>
          </p:cNvGraphicFramePr>
          <p:nvPr/>
        </p:nvGraphicFramePr>
        <p:xfrm>
          <a:off x="45720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4"/>
          <p:cNvGraphicFramePr>
            <a:graphicFrameLocks noChangeAspect="1"/>
          </p:cNvGraphicFramePr>
          <p:nvPr/>
        </p:nvGraphicFramePr>
        <p:xfrm>
          <a:off x="6248400" y="5181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640" imgH="533160" progId="Equation.3">
                  <p:embed/>
                </p:oleObj>
              </mc:Choice>
              <mc:Fallback>
                <p:oleObj name="Equation" r:id="rId22" imgW="43164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5"/>
          <p:cNvGraphicFramePr>
            <a:graphicFrameLocks noChangeAspect="1"/>
          </p:cNvGraphicFramePr>
          <p:nvPr/>
        </p:nvGraphicFramePr>
        <p:xfrm>
          <a:off x="7981950" y="5156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571320" progId="Equation.3">
                  <p:embed/>
                </p:oleObj>
              </mc:Choice>
              <mc:Fallback>
                <p:oleObj name="Equation" r:id="rId24" imgW="482400" imgH="5713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5156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Oval 64"/>
          <p:cNvSpPr>
            <a:spLocks noChangeArrowheads="1"/>
          </p:cNvSpPr>
          <p:nvPr/>
        </p:nvSpPr>
        <p:spPr bwMode="auto">
          <a:xfrm>
            <a:off x="61722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27" name="Line 68"/>
          <p:cNvSpPr>
            <a:spLocks noChangeShapeType="1"/>
          </p:cNvSpPr>
          <p:nvPr/>
        </p:nvSpPr>
        <p:spPr bwMode="auto">
          <a:xfrm>
            <a:off x="3048000" y="3581400"/>
            <a:ext cx="762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28" name="Line 69"/>
          <p:cNvSpPr>
            <a:spLocks noChangeShapeType="1"/>
          </p:cNvSpPr>
          <p:nvPr/>
        </p:nvSpPr>
        <p:spPr bwMode="auto">
          <a:xfrm>
            <a:off x="4191000" y="3581400"/>
            <a:ext cx="5334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29" name="Line 70"/>
          <p:cNvSpPr>
            <a:spLocks noChangeShapeType="1"/>
          </p:cNvSpPr>
          <p:nvPr/>
        </p:nvSpPr>
        <p:spPr bwMode="auto">
          <a:xfrm>
            <a:off x="5181600" y="3505200"/>
            <a:ext cx="1219200" cy="1600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30" name="Line 71"/>
          <p:cNvSpPr>
            <a:spLocks noChangeShapeType="1"/>
          </p:cNvSpPr>
          <p:nvPr/>
        </p:nvSpPr>
        <p:spPr bwMode="auto">
          <a:xfrm flipH="1">
            <a:off x="6553200" y="3505200"/>
            <a:ext cx="533400" cy="1600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31" name="Line 72"/>
          <p:cNvSpPr>
            <a:spLocks noChangeShapeType="1"/>
          </p:cNvSpPr>
          <p:nvPr/>
        </p:nvSpPr>
        <p:spPr bwMode="auto">
          <a:xfrm flipH="1">
            <a:off x="8153400" y="3581400"/>
            <a:ext cx="76200" cy="1600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32" name="Text Box 73"/>
          <p:cNvSpPr txBox="1">
            <a:spLocks noChangeArrowheads="1"/>
          </p:cNvSpPr>
          <p:nvPr/>
        </p:nvSpPr>
        <p:spPr bwMode="auto">
          <a:xfrm>
            <a:off x="288925" y="2844800"/>
            <a:ext cx="1695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Pigeons:</a:t>
            </a:r>
          </a:p>
        </p:txBody>
      </p:sp>
      <p:sp>
        <p:nvSpPr>
          <p:cNvPr id="8233" name="Text Box 74"/>
          <p:cNvSpPr txBox="1">
            <a:spLocks noChangeArrowheads="1"/>
          </p:cNvSpPr>
          <p:nvPr/>
        </p:nvSpPr>
        <p:spPr bwMode="auto">
          <a:xfrm>
            <a:off x="304800" y="5181600"/>
            <a:ext cx="3411538" cy="1092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Nests:</a:t>
            </a:r>
          </a:p>
          <a:p>
            <a:r>
              <a:rPr lang="en-US" sz="2800"/>
              <a:t>(Automaton states)</a:t>
            </a:r>
          </a:p>
        </p:txBody>
      </p:sp>
      <p:sp>
        <p:nvSpPr>
          <p:cNvPr id="8234" name="Text Box 75"/>
          <p:cNvSpPr txBox="1">
            <a:spLocks noChangeArrowheads="1"/>
          </p:cNvSpPr>
          <p:nvPr/>
        </p:nvSpPr>
        <p:spPr bwMode="auto">
          <a:xfrm>
            <a:off x="228600" y="3989388"/>
            <a:ext cx="2595563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FF"/>
                </a:solidFill>
              </a:rPr>
              <a:t>Are more than</a:t>
            </a:r>
          </a:p>
        </p:txBody>
      </p:sp>
      <p:sp>
        <p:nvSpPr>
          <p:cNvPr id="8235" name="Rectangle 76"/>
          <p:cNvSpPr>
            <a:spLocks noChangeArrowheads="1"/>
          </p:cNvSpPr>
          <p:nvPr/>
        </p:nvSpPr>
        <p:spPr bwMode="auto">
          <a:xfrm>
            <a:off x="38100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6" name="Rectangle 77"/>
          <p:cNvSpPr>
            <a:spLocks noChangeArrowheads="1"/>
          </p:cNvSpPr>
          <p:nvPr/>
        </p:nvSpPr>
        <p:spPr bwMode="auto">
          <a:xfrm>
            <a:off x="5791200" y="26670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237" name="Text Box 78"/>
          <p:cNvSpPr txBox="1">
            <a:spLocks noChangeArrowheads="1"/>
          </p:cNvSpPr>
          <p:nvPr/>
        </p:nvSpPr>
        <p:spPr bwMode="auto">
          <a:xfrm>
            <a:off x="4343400" y="1981200"/>
            <a:ext cx="1687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8238" name="Text Box 79"/>
          <p:cNvSpPr txBox="1">
            <a:spLocks noChangeArrowheads="1"/>
          </p:cNvSpPr>
          <p:nvPr/>
        </p:nvSpPr>
        <p:spPr bwMode="auto">
          <a:xfrm>
            <a:off x="288925" y="330200"/>
            <a:ext cx="71040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state is repeated as a result of </a:t>
            </a:r>
          </a:p>
          <a:p>
            <a:r>
              <a:rPr lang="en-US"/>
              <a:t>the pigeonhole principle</a:t>
            </a:r>
          </a:p>
        </p:txBody>
      </p:sp>
      <p:sp>
        <p:nvSpPr>
          <p:cNvPr id="8239" name="Text Box 80"/>
          <p:cNvSpPr txBox="1">
            <a:spLocks noChangeArrowheads="1"/>
          </p:cNvSpPr>
          <p:nvPr/>
        </p:nvSpPr>
        <p:spPr bwMode="auto">
          <a:xfrm>
            <a:off x="288925" y="3273425"/>
            <a:ext cx="232568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(walk states)</a:t>
            </a:r>
          </a:p>
        </p:txBody>
      </p:sp>
      <p:sp>
        <p:nvSpPr>
          <p:cNvPr id="8240" name="Text Box 81"/>
          <p:cNvSpPr txBox="1">
            <a:spLocks noChangeArrowheads="1"/>
          </p:cNvSpPr>
          <p:nvPr/>
        </p:nvSpPr>
        <p:spPr bwMode="auto">
          <a:xfrm>
            <a:off x="5791200" y="5715000"/>
            <a:ext cx="1517650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sz="2400">
                <a:solidFill>
                  <a:srgbClr val="FF00FF"/>
                </a:solidFill>
              </a:rPr>
              <a:t>state</a:t>
            </a:r>
          </a:p>
        </p:txBody>
      </p:sp>
      <p:sp>
        <p:nvSpPr>
          <p:cNvPr id="8241" name="Line 71"/>
          <p:cNvSpPr>
            <a:spLocks noChangeShapeType="1"/>
          </p:cNvSpPr>
          <p:nvPr/>
        </p:nvSpPr>
        <p:spPr bwMode="auto">
          <a:xfrm flipH="1">
            <a:off x="4876800" y="3429000"/>
            <a:ext cx="1066800" cy="1676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42" name="Text Box 81"/>
          <p:cNvSpPr txBox="1">
            <a:spLocks noChangeArrowheads="1"/>
          </p:cNvSpPr>
          <p:nvPr/>
        </p:nvSpPr>
        <p:spPr bwMode="auto">
          <a:xfrm>
            <a:off x="3886200" y="5715000"/>
            <a:ext cx="1517650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sz="2400">
                <a:solidFill>
                  <a:srgbClr val="FF00FF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1F1CD6-9346-40B9-B6CA-0578759C5A7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243" name="Text Box 2"/>
          <p:cNvSpPr txBox="1">
            <a:spLocks noChangeArrowheads="1"/>
          </p:cNvSpPr>
          <p:nvPr/>
        </p:nvSpPr>
        <p:spPr bwMode="auto">
          <a:xfrm>
            <a:off x="0" y="0"/>
            <a:ext cx="6962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Consider the walk of a “long’’ string:</a:t>
            </a:r>
          </a:p>
        </p:txBody>
      </p:sp>
      <p:sp>
        <p:nvSpPr>
          <p:cNvPr id="9244" name="Oval 3"/>
          <p:cNvSpPr>
            <a:spLocks noChangeArrowheads="1"/>
          </p:cNvSpPr>
          <p:nvPr/>
        </p:nvSpPr>
        <p:spPr bwMode="auto">
          <a:xfrm>
            <a:off x="1539875" y="5308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5" name="Oval 4"/>
          <p:cNvSpPr>
            <a:spLocks noChangeArrowheads="1"/>
          </p:cNvSpPr>
          <p:nvPr/>
        </p:nvSpPr>
        <p:spPr bwMode="auto">
          <a:xfrm>
            <a:off x="32766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6" name="Oval 5"/>
          <p:cNvSpPr>
            <a:spLocks noChangeArrowheads="1"/>
          </p:cNvSpPr>
          <p:nvPr/>
        </p:nvSpPr>
        <p:spPr bwMode="auto">
          <a:xfrm>
            <a:off x="6934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47" name="Oval 6"/>
          <p:cNvSpPr>
            <a:spLocks noChangeArrowheads="1"/>
          </p:cNvSpPr>
          <p:nvPr/>
        </p:nvSpPr>
        <p:spPr bwMode="auto">
          <a:xfrm>
            <a:off x="6781800" y="5181600"/>
            <a:ext cx="914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48" name="Line 7"/>
          <p:cNvSpPr>
            <a:spLocks noChangeShapeType="1"/>
          </p:cNvSpPr>
          <p:nvPr/>
        </p:nvSpPr>
        <p:spPr bwMode="auto">
          <a:xfrm>
            <a:off x="1006475" y="5613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18" name="Object 8"/>
          <p:cNvGraphicFramePr>
            <a:graphicFrameLocks noChangeAspect="1"/>
          </p:cNvGraphicFramePr>
          <p:nvPr/>
        </p:nvGraphicFramePr>
        <p:xfrm>
          <a:off x="1616075" y="5308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5308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>
            <a:graphicFrameLocks noChangeAspect="1"/>
          </p:cNvGraphicFramePr>
          <p:nvPr/>
        </p:nvGraphicFramePr>
        <p:xfrm>
          <a:off x="3398838" y="53340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8838" y="53340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>
            <a:graphicFrameLocks noChangeAspect="1"/>
          </p:cNvGraphicFramePr>
          <p:nvPr/>
        </p:nvGraphicFramePr>
        <p:xfrm>
          <a:off x="5105400" y="5334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533160" progId="Equation.3">
                  <p:embed/>
                </p:oleObj>
              </mc:Choice>
              <mc:Fallback>
                <p:oleObj name="Equation" r:id="rId6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/>
          <p:cNvGraphicFramePr>
            <a:graphicFrameLocks noChangeAspect="1"/>
          </p:cNvGraphicFramePr>
          <p:nvPr/>
        </p:nvGraphicFramePr>
        <p:xfrm>
          <a:off x="25908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2"/>
          <p:cNvGraphicFramePr>
            <a:graphicFrameLocks noChangeAspect="1"/>
          </p:cNvGraphicFramePr>
          <p:nvPr/>
        </p:nvGraphicFramePr>
        <p:xfrm>
          <a:off x="1828800" y="4038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038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Line 13"/>
          <p:cNvSpPr>
            <a:spLocks noChangeShapeType="1"/>
          </p:cNvSpPr>
          <p:nvPr/>
        </p:nvSpPr>
        <p:spPr bwMode="auto">
          <a:xfrm>
            <a:off x="21336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3" name="Object 14"/>
          <p:cNvGraphicFramePr>
            <a:graphicFrameLocks noChangeAspect="1"/>
          </p:cNvGraphicFramePr>
          <p:nvPr/>
        </p:nvGraphicFramePr>
        <p:xfrm>
          <a:off x="6991350" y="53086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71320" progId="Equation.3">
                  <p:embed/>
                </p:oleObj>
              </mc:Choice>
              <mc:Fallback>
                <p:oleObj name="Equation" r:id="rId12" imgW="482400" imgH="57132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53086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Oval 15"/>
          <p:cNvSpPr>
            <a:spLocks noChangeArrowheads="1"/>
          </p:cNvSpPr>
          <p:nvPr/>
        </p:nvSpPr>
        <p:spPr bwMode="auto">
          <a:xfrm>
            <a:off x="5029200" y="5334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1" name="Line 16"/>
          <p:cNvSpPr>
            <a:spLocks noChangeShapeType="1"/>
          </p:cNvSpPr>
          <p:nvPr/>
        </p:nvSpPr>
        <p:spPr bwMode="auto">
          <a:xfrm>
            <a:off x="38862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2" name="Line 17"/>
          <p:cNvSpPr>
            <a:spLocks noChangeShapeType="1"/>
          </p:cNvSpPr>
          <p:nvPr/>
        </p:nvSpPr>
        <p:spPr bwMode="auto">
          <a:xfrm>
            <a:off x="5638800" y="5638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3" name="Freeform 18"/>
          <p:cNvSpPr>
            <a:spLocks/>
          </p:cNvSpPr>
          <p:nvPr/>
        </p:nvSpPr>
        <p:spPr bwMode="auto">
          <a:xfrm>
            <a:off x="1498600" y="4483100"/>
            <a:ext cx="800100" cy="850900"/>
          </a:xfrm>
          <a:custGeom>
            <a:avLst/>
            <a:gdLst>
              <a:gd name="T0" fmla="*/ 766127513 w 504"/>
              <a:gd name="T1" fmla="*/ 1350803532 h 536"/>
              <a:gd name="T2" fmla="*/ 1249997594 w 504"/>
              <a:gd name="T3" fmla="*/ 504031219 h 536"/>
              <a:gd name="T4" fmla="*/ 645160042 w 504"/>
              <a:gd name="T5" fmla="*/ 20161247 h 536"/>
              <a:gd name="T6" fmla="*/ 40322503 w 504"/>
              <a:gd name="T7" fmla="*/ 383063675 h 536"/>
              <a:gd name="T8" fmla="*/ 403225002 w 504"/>
              <a:gd name="T9" fmla="*/ 1350803532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536"/>
              <a:gd name="T17" fmla="*/ 504 w 504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4" name="Freeform 19"/>
          <p:cNvSpPr>
            <a:spLocks/>
          </p:cNvSpPr>
          <p:nvPr/>
        </p:nvSpPr>
        <p:spPr bwMode="auto">
          <a:xfrm>
            <a:off x="3200400" y="4495800"/>
            <a:ext cx="800100" cy="850900"/>
          </a:xfrm>
          <a:custGeom>
            <a:avLst/>
            <a:gdLst>
              <a:gd name="T0" fmla="*/ 766127513 w 504"/>
              <a:gd name="T1" fmla="*/ 1350803532 h 536"/>
              <a:gd name="T2" fmla="*/ 1249997594 w 504"/>
              <a:gd name="T3" fmla="*/ 504031219 h 536"/>
              <a:gd name="T4" fmla="*/ 645160042 w 504"/>
              <a:gd name="T5" fmla="*/ 20161247 h 536"/>
              <a:gd name="T6" fmla="*/ 40322503 w 504"/>
              <a:gd name="T7" fmla="*/ 383063675 h 536"/>
              <a:gd name="T8" fmla="*/ 403225002 w 504"/>
              <a:gd name="T9" fmla="*/ 1350803532 h 5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04"/>
              <a:gd name="T16" fmla="*/ 0 h 536"/>
              <a:gd name="T17" fmla="*/ 504 w 504"/>
              <a:gd name="T18" fmla="*/ 536 h 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04" h="536">
                <a:moveTo>
                  <a:pt x="304" y="536"/>
                </a:moveTo>
                <a:cubicBezTo>
                  <a:pt x="404" y="412"/>
                  <a:pt x="504" y="288"/>
                  <a:pt x="496" y="200"/>
                </a:cubicBezTo>
                <a:cubicBezTo>
                  <a:pt x="488" y="112"/>
                  <a:pt x="336" y="16"/>
                  <a:pt x="256" y="8"/>
                </a:cubicBezTo>
                <a:cubicBezTo>
                  <a:pt x="176" y="0"/>
                  <a:pt x="32" y="64"/>
                  <a:pt x="16" y="152"/>
                </a:cubicBezTo>
                <a:cubicBezTo>
                  <a:pt x="0" y="240"/>
                  <a:pt x="80" y="388"/>
                  <a:pt x="160" y="5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5" name="Freeform 20"/>
          <p:cNvSpPr>
            <a:spLocks/>
          </p:cNvSpPr>
          <p:nvPr/>
        </p:nvSpPr>
        <p:spPr bwMode="auto">
          <a:xfrm>
            <a:off x="6819900" y="4241800"/>
            <a:ext cx="965200" cy="1016000"/>
          </a:xfrm>
          <a:custGeom>
            <a:avLst/>
            <a:gdLst>
              <a:gd name="T0" fmla="*/ 1028223734 w 608"/>
              <a:gd name="T1" fmla="*/ 1612899782 h 640"/>
              <a:gd name="T2" fmla="*/ 1512093540 w 608"/>
              <a:gd name="T3" fmla="*/ 645159952 h 640"/>
              <a:gd name="T4" fmla="*/ 907256283 w 608"/>
              <a:gd name="T5" fmla="*/ 40322497 h 640"/>
              <a:gd name="T6" fmla="*/ 60483751 w 608"/>
              <a:gd name="T7" fmla="*/ 403224945 h 640"/>
              <a:gd name="T8" fmla="*/ 544353730 w 608"/>
              <a:gd name="T9" fmla="*/ 1491932328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8"/>
              <a:gd name="T16" fmla="*/ 0 h 640"/>
              <a:gd name="T17" fmla="*/ 608 w 608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8" h="640">
                <a:moveTo>
                  <a:pt x="408" y="640"/>
                </a:moveTo>
                <a:cubicBezTo>
                  <a:pt x="508" y="500"/>
                  <a:pt x="608" y="360"/>
                  <a:pt x="600" y="256"/>
                </a:cubicBezTo>
                <a:cubicBezTo>
                  <a:pt x="592" y="152"/>
                  <a:pt x="456" y="32"/>
                  <a:pt x="360" y="16"/>
                </a:cubicBezTo>
                <a:cubicBezTo>
                  <a:pt x="264" y="0"/>
                  <a:pt x="48" y="64"/>
                  <a:pt x="24" y="160"/>
                </a:cubicBezTo>
                <a:cubicBezTo>
                  <a:pt x="0" y="256"/>
                  <a:pt x="108" y="424"/>
                  <a:pt x="216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56" name="Freeform 21"/>
          <p:cNvSpPr>
            <a:spLocks/>
          </p:cNvSpPr>
          <p:nvPr/>
        </p:nvSpPr>
        <p:spPr bwMode="auto">
          <a:xfrm>
            <a:off x="5410200" y="5943600"/>
            <a:ext cx="1600200" cy="381000"/>
          </a:xfrm>
          <a:custGeom>
            <a:avLst/>
            <a:gdLst>
              <a:gd name="T0" fmla="*/ 2133866498 w 1200"/>
              <a:gd name="T1" fmla="*/ 150790755 h 304"/>
              <a:gd name="T2" fmla="*/ 1109610566 w 1200"/>
              <a:gd name="T3" fmla="*/ 452371051 h 304"/>
              <a:gd name="T4" fmla="*/ 0 w 1200"/>
              <a:gd name="T5" fmla="*/ 0 h 304"/>
              <a:gd name="T6" fmla="*/ 0 60000 65536"/>
              <a:gd name="T7" fmla="*/ 0 60000 65536"/>
              <a:gd name="T8" fmla="*/ 0 60000 65536"/>
              <a:gd name="T9" fmla="*/ 0 w 1200"/>
              <a:gd name="T10" fmla="*/ 0 h 304"/>
              <a:gd name="T11" fmla="*/ 1200 w 1200"/>
              <a:gd name="T12" fmla="*/ 304 h 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304">
                <a:moveTo>
                  <a:pt x="1200" y="96"/>
                </a:moveTo>
                <a:cubicBezTo>
                  <a:pt x="1012" y="200"/>
                  <a:pt x="824" y="304"/>
                  <a:pt x="624" y="288"/>
                </a:cubicBezTo>
                <a:cubicBezTo>
                  <a:pt x="424" y="272"/>
                  <a:pt x="212" y="13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57" name="Freeform 22"/>
          <p:cNvSpPr>
            <a:spLocks/>
          </p:cNvSpPr>
          <p:nvPr/>
        </p:nvSpPr>
        <p:spPr bwMode="auto">
          <a:xfrm>
            <a:off x="3657600" y="5943600"/>
            <a:ext cx="1600200" cy="304800"/>
          </a:xfrm>
          <a:custGeom>
            <a:avLst/>
            <a:gdLst>
              <a:gd name="T0" fmla="*/ 2147483647 w 1008"/>
              <a:gd name="T1" fmla="*/ 0 h 192"/>
              <a:gd name="T2" fmla="*/ 1330642575 w 1008"/>
              <a:gd name="T3" fmla="*/ 483870045 h 192"/>
              <a:gd name="T4" fmla="*/ 0 w 1008"/>
              <a:gd name="T5" fmla="*/ 0 h 192"/>
              <a:gd name="T6" fmla="*/ 0 60000 65536"/>
              <a:gd name="T7" fmla="*/ 0 60000 65536"/>
              <a:gd name="T8" fmla="*/ 0 60000 65536"/>
              <a:gd name="T9" fmla="*/ 0 w 1008"/>
              <a:gd name="T10" fmla="*/ 0 h 192"/>
              <a:gd name="T11" fmla="*/ 1008 w 1008"/>
              <a:gd name="T12" fmla="*/ 192 h 1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192">
                <a:moveTo>
                  <a:pt x="1008" y="0"/>
                </a:moveTo>
                <a:cubicBezTo>
                  <a:pt x="852" y="96"/>
                  <a:pt x="696" y="192"/>
                  <a:pt x="528" y="192"/>
                </a:cubicBezTo>
                <a:cubicBezTo>
                  <a:pt x="360" y="192"/>
                  <a:pt x="180" y="9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4" name="Object 23"/>
          <p:cNvGraphicFramePr>
            <a:graphicFrameLocks noChangeAspect="1"/>
          </p:cNvGraphicFramePr>
          <p:nvPr/>
        </p:nvGraphicFramePr>
        <p:xfrm>
          <a:off x="3517900" y="4059238"/>
          <a:ext cx="227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355320" progId="Equation.3">
                  <p:embed/>
                </p:oleObj>
              </mc:Choice>
              <mc:Fallback>
                <p:oleObj name="Equation" r:id="rId14" imgW="228600" imgH="35532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059238"/>
                        <a:ext cx="22701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24"/>
          <p:cNvGraphicFramePr>
            <a:graphicFrameLocks noChangeAspect="1"/>
          </p:cNvGraphicFramePr>
          <p:nvPr/>
        </p:nvGraphicFramePr>
        <p:xfrm>
          <a:off x="6019800" y="51816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816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25"/>
          <p:cNvGraphicFramePr>
            <a:graphicFrameLocks noChangeAspect="1"/>
          </p:cNvGraphicFramePr>
          <p:nvPr/>
        </p:nvGraphicFramePr>
        <p:xfrm>
          <a:off x="7162800" y="3810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10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26"/>
          <p:cNvGraphicFramePr>
            <a:graphicFrameLocks noChangeAspect="1"/>
          </p:cNvGraphicFramePr>
          <p:nvPr/>
        </p:nvGraphicFramePr>
        <p:xfrm>
          <a:off x="4343400" y="6324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6324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27"/>
          <p:cNvGraphicFramePr>
            <a:graphicFrameLocks noChangeAspect="1"/>
          </p:cNvGraphicFramePr>
          <p:nvPr/>
        </p:nvGraphicFramePr>
        <p:xfrm>
          <a:off x="6096000" y="6400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400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28"/>
          <p:cNvGraphicFramePr>
            <a:graphicFrameLocks noChangeAspect="1"/>
          </p:cNvGraphicFramePr>
          <p:nvPr/>
        </p:nvGraphicFramePr>
        <p:xfrm>
          <a:off x="4343400" y="5257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279360" progId="Equation.3">
                  <p:embed/>
                </p:oleObj>
              </mc:Choice>
              <mc:Fallback>
                <p:oleObj name="Equation" r:id="rId17" imgW="266400" imgH="2793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257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8" name="Oval 29"/>
          <p:cNvSpPr>
            <a:spLocks noChangeArrowheads="1"/>
          </p:cNvSpPr>
          <p:nvPr/>
        </p:nvSpPr>
        <p:spPr bwMode="auto">
          <a:xfrm>
            <a:off x="1828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9230" name="Object 31"/>
          <p:cNvGraphicFramePr>
            <a:graphicFrameLocks noChangeAspect="1"/>
          </p:cNvGraphicFramePr>
          <p:nvPr/>
        </p:nvGraphicFramePr>
        <p:xfrm>
          <a:off x="7218363" y="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850680" imgH="355320" progId="Equation.3">
                  <p:embed/>
                </p:oleObj>
              </mc:Choice>
              <mc:Fallback>
                <p:oleObj name="Equation" r:id="rId18" imgW="850680" imgH="355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3" y="0"/>
                        <a:ext cx="11080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9" name="Oval 32"/>
          <p:cNvSpPr>
            <a:spLocks noChangeArrowheads="1"/>
          </p:cNvSpPr>
          <p:nvPr/>
        </p:nvSpPr>
        <p:spPr bwMode="auto">
          <a:xfrm>
            <a:off x="2895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0" name="Oval 33"/>
          <p:cNvSpPr>
            <a:spLocks noChangeArrowheads="1"/>
          </p:cNvSpPr>
          <p:nvPr/>
        </p:nvSpPr>
        <p:spPr bwMode="auto">
          <a:xfrm>
            <a:off x="38862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1" name="Oval 34"/>
          <p:cNvSpPr>
            <a:spLocks noChangeArrowheads="1"/>
          </p:cNvSpPr>
          <p:nvPr/>
        </p:nvSpPr>
        <p:spPr bwMode="auto">
          <a:xfrm>
            <a:off x="48768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2" name="Oval 35"/>
          <p:cNvSpPr>
            <a:spLocks noChangeArrowheads="1"/>
          </p:cNvSpPr>
          <p:nvPr/>
        </p:nvSpPr>
        <p:spPr bwMode="auto">
          <a:xfrm>
            <a:off x="5943600" y="30480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63" name="Line 36"/>
          <p:cNvSpPr>
            <a:spLocks noChangeShapeType="1"/>
          </p:cNvSpPr>
          <p:nvPr/>
        </p:nvSpPr>
        <p:spPr bwMode="auto">
          <a:xfrm>
            <a:off x="2286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64" name="Line 37"/>
          <p:cNvSpPr>
            <a:spLocks noChangeShapeType="1"/>
          </p:cNvSpPr>
          <p:nvPr/>
        </p:nvSpPr>
        <p:spPr bwMode="auto">
          <a:xfrm>
            <a:off x="33528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65" name="Line 38"/>
          <p:cNvSpPr>
            <a:spLocks noChangeShapeType="1"/>
          </p:cNvSpPr>
          <p:nvPr/>
        </p:nvSpPr>
        <p:spPr bwMode="auto">
          <a:xfrm>
            <a:off x="4343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66" name="Line 39"/>
          <p:cNvSpPr>
            <a:spLocks noChangeShapeType="1"/>
          </p:cNvSpPr>
          <p:nvPr/>
        </p:nvSpPr>
        <p:spPr bwMode="auto">
          <a:xfrm>
            <a:off x="53340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9231" name="Object 40"/>
          <p:cNvGraphicFramePr>
            <a:graphicFrameLocks noChangeAspect="1"/>
          </p:cNvGraphicFramePr>
          <p:nvPr/>
        </p:nvGraphicFramePr>
        <p:xfrm>
          <a:off x="1905000" y="30480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80880" imgH="520560" progId="Equation.3">
                  <p:embed/>
                </p:oleObj>
              </mc:Choice>
              <mc:Fallback>
                <p:oleObj name="Equation" r:id="rId20" imgW="380880" imgH="5205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48000"/>
                        <a:ext cx="2778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41"/>
          <p:cNvGraphicFramePr>
            <a:graphicFrameLocks noChangeAspect="1"/>
          </p:cNvGraphicFramePr>
          <p:nvPr/>
        </p:nvGraphicFramePr>
        <p:xfrm>
          <a:off x="2959100" y="30654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19040" imgH="469800" progId="Equation.3">
                  <p:embed/>
                </p:oleObj>
              </mc:Choice>
              <mc:Fallback>
                <p:oleObj name="Equation" r:id="rId21" imgW="419040" imgH="469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065463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42"/>
          <p:cNvGraphicFramePr>
            <a:graphicFrameLocks noChangeAspect="1"/>
          </p:cNvGraphicFramePr>
          <p:nvPr/>
        </p:nvGraphicFramePr>
        <p:xfrm>
          <a:off x="3957638" y="30607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93480" imgH="482400" progId="Equation.3">
                  <p:embed/>
                </p:oleObj>
              </mc:Choice>
              <mc:Fallback>
                <p:oleObj name="Equation" r:id="rId23" imgW="393480" imgH="4824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060700"/>
                        <a:ext cx="287337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43"/>
          <p:cNvGraphicFramePr>
            <a:graphicFrameLocks noChangeAspect="1"/>
          </p:cNvGraphicFramePr>
          <p:nvPr/>
        </p:nvGraphicFramePr>
        <p:xfrm>
          <a:off x="4953000" y="30480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19040" imgH="469800" progId="Equation.3">
                  <p:embed/>
                </p:oleObj>
              </mc:Choice>
              <mc:Fallback>
                <p:oleObj name="Equation" r:id="rId25" imgW="419040" imgH="4698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048000"/>
                        <a:ext cx="3048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44"/>
          <p:cNvGraphicFramePr>
            <a:graphicFrameLocks noChangeAspect="1"/>
          </p:cNvGraphicFramePr>
          <p:nvPr/>
        </p:nvGraphicFramePr>
        <p:xfrm>
          <a:off x="6011863" y="30527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19040" imgH="469800" progId="Equation.3">
                  <p:embed/>
                </p:oleObj>
              </mc:Choice>
              <mc:Fallback>
                <p:oleObj name="Equation" r:id="rId27" imgW="419040" imgH="469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3052763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48"/>
          <p:cNvGraphicFramePr>
            <a:graphicFrameLocks noChangeAspect="1"/>
          </p:cNvGraphicFramePr>
          <p:nvPr/>
        </p:nvGraphicFramePr>
        <p:xfrm>
          <a:off x="24384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53800" progId="Equation.3">
                  <p:embed/>
                </p:oleObj>
              </mc:Choice>
              <mc:Fallback>
                <p:oleObj name="Equation" r:id="rId28" imgW="241200" imgH="253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49"/>
          <p:cNvGraphicFramePr>
            <a:graphicFrameLocks noChangeAspect="1"/>
          </p:cNvGraphicFramePr>
          <p:nvPr/>
        </p:nvGraphicFramePr>
        <p:xfrm>
          <a:off x="3505200" y="2971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41200" imgH="253800" progId="Equation.3">
                  <p:embed/>
                </p:oleObj>
              </mc:Choice>
              <mc:Fallback>
                <p:oleObj name="Equation" r:id="rId28" imgW="241200" imgH="253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50"/>
          <p:cNvGraphicFramePr>
            <a:graphicFrameLocks noChangeAspect="1"/>
          </p:cNvGraphicFramePr>
          <p:nvPr/>
        </p:nvGraphicFramePr>
        <p:xfrm>
          <a:off x="4425950" y="29210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00" imgH="355320" progId="Equation.3">
                  <p:embed/>
                </p:oleObj>
              </mc:Choice>
              <mc:Fallback>
                <p:oleObj name="Equation" r:id="rId30" imgW="228600" imgH="35532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292100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51"/>
          <p:cNvGraphicFramePr>
            <a:graphicFrameLocks noChangeAspect="1"/>
          </p:cNvGraphicFramePr>
          <p:nvPr/>
        </p:nvGraphicFramePr>
        <p:xfrm>
          <a:off x="5486400" y="2895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28600" imgH="355320" progId="Equation.3">
                  <p:embed/>
                </p:oleObj>
              </mc:Choice>
              <mc:Fallback>
                <p:oleObj name="Equation" r:id="rId31" imgW="228600" imgH="35532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" name="Rectangle 53"/>
          <p:cNvSpPr>
            <a:spLocks noChangeArrowheads="1"/>
          </p:cNvSpPr>
          <p:nvPr/>
        </p:nvSpPr>
        <p:spPr bwMode="auto">
          <a:xfrm>
            <a:off x="48006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8" name="Rectangle 54"/>
          <p:cNvSpPr>
            <a:spLocks noChangeArrowheads="1"/>
          </p:cNvSpPr>
          <p:nvPr/>
        </p:nvSpPr>
        <p:spPr bwMode="auto">
          <a:xfrm>
            <a:off x="58674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269" name="Text Box 55"/>
          <p:cNvSpPr txBox="1">
            <a:spLocks noChangeArrowheads="1"/>
          </p:cNvSpPr>
          <p:nvPr/>
        </p:nvSpPr>
        <p:spPr bwMode="auto">
          <a:xfrm>
            <a:off x="473075" y="1955800"/>
            <a:ext cx="6592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 state is repeated in the walk of</a:t>
            </a:r>
          </a:p>
        </p:txBody>
      </p:sp>
      <p:sp>
        <p:nvSpPr>
          <p:cNvPr id="9270" name="Text Box 56"/>
          <p:cNvSpPr txBox="1">
            <a:spLocks noChangeArrowheads="1"/>
          </p:cNvSpPr>
          <p:nvPr/>
        </p:nvSpPr>
        <p:spPr bwMode="auto">
          <a:xfrm>
            <a:off x="2895600" y="457200"/>
            <a:ext cx="36179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(length at least 4)</a:t>
            </a:r>
          </a:p>
        </p:txBody>
      </p:sp>
      <p:sp>
        <p:nvSpPr>
          <p:cNvPr id="9271" name="Freeform 57"/>
          <p:cNvSpPr>
            <a:spLocks/>
          </p:cNvSpPr>
          <p:nvPr/>
        </p:nvSpPr>
        <p:spPr bwMode="auto">
          <a:xfrm>
            <a:off x="1295400" y="4038600"/>
            <a:ext cx="6743700" cy="1422400"/>
          </a:xfrm>
          <a:custGeom>
            <a:avLst/>
            <a:gdLst>
              <a:gd name="T0" fmla="*/ 0 w 4248"/>
              <a:gd name="T1" fmla="*/ 2056447733 h 896"/>
              <a:gd name="T2" fmla="*/ 2147483647 w 4248"/>
              <a:gd name="T3" fmla="*/ 2056447733 h 896"/>
              <a:gd name="T4" fmla="*/ 2147483647 w 4248"/>
              <a:gd name="T5" fmla="*/ 2056447733 h 896"/>
              <a:gd name="T6" fmla="*/ 2147483647 w 4248"/>
              <a:gd name="T7" fmla="*/ 2056447733 h 896"/>
              <a:gd name="T8" fmla="*/ 2147483647 w 4248"/>
              <a:gd name="T9" fmla="*/ 1935480266 h 896"/>
              <a:gd name="T10" fmla="*/ 2147483647 w 4248"/>
              <a:gd name="T11" fmla="*/ 120967517 h 896"/>
              <a:gd name="T12" fmla="*/ 2147483647 w 4248"/>
              <a:gd name="T13" fmla="*/ 1209675067 h 896"/>
              <a:gd name="T14" fmla="*/ 2147483647 w 4248"/>
              <a:gd name="T15" fmla="*/ 1814512799 h 89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248"/>
              <a:gd name="T25" fmla="*/ 0 h 896"/>
              <a:gd name="T26" fmla="*/ 4248 w 4248"/>
              <a:gd name="T27" fmla="*/ 896 h 89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248" h="896">
                <a:moveTo>
                  <a:pt x="0" y="816"/>
                </a:moveTo>
                <a:cubicBezTo>
                  <a:pt x="420" y="816"/>
                  <a:pt x="840" y="816"/>
                  <a:pt x="1248" y="816"/>
                </a:cubicBezTo>
                <a:cubicBezTo>
                  <a:pt x="1656" y="816"/>
                  <a:pt x="2072" y="816"/>
                  <a:pt x="2448" y="816"/>
                </a:cubicBezTo>
                <a:cubicBezTo>
                  <a:pt x="2824" y="816"/>
                  <a:pt x="3216" y="824"/>
                  <a:pt x="3504" y="816"/>
                </a:cubicBezTo>
                <a:cubicBezTo>
                  <a:pt x="3792" y="808"/>
                  <a:pt x="4104" y="896"/>
                  <a:pt x="4176" y="768"/>
                </a:cubicBezTo>
                <a:cubicBezTo>
                  <a:pt x="4248" y="640"/>
                  <a:pt x="4072" y="96"/>
                  <a:pt x="3936" y="48"/>
                </a:cubicBezTo>
                <a:cubicBezTo>
                  <a:pt x="3800" y="0"/>
                  <a:pt x="3416" y="368"/>
                  <a:pt x="3360" y="480"/>
                </a:cubicBezTo>
                <a:cubicBezTo>
                  <a:pt x="3304" y="592"/>
                  <a:pt x="3452" y="656"/>
                  <a:pt x="3600" y="72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9272" name="Text Box 58"/>
          <p:cNvSpPr txBox="1">
            <a:spLocks noChangeArrowheads="1"/>
          </p:cNvSpPr>
          <p:nvPr/>
        </p:nvSpPr>
        <p:spPr bwMode="auto">
          <a:xfrm>
            <a:off x="533400" y="1371600"/>
            <a:ext cx="6172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Due to the pigeonhole principle:</a:t>
            </a:r>
          </a:p>
        </p:txBody>
      </p:sp>
      <p:graphicFrame>
        <p:nvGraphicFramePr>
          <p:cNvPr id="9240" name="Object 59"/>
          <p:cNvGraphicFramePr>
            <a:graphicFrameLocks noChangeAspect="1"/>
          </p:cNvGraphicFramePr>
          <p:nvPr/>
        </p:nvGraphicFramePr>
        <p:xfrm>
          <a:off x="7102475" y="1955800"/>
          <a:ext cx="1108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50680" imgH="355320" progId="Equation.3">
                  <p:embed/>
                </p:oleObj>
              </mc:Choice>
              <mc:Fallback>
                <p:oleObj name="Equation" r:id="rId32" imgW="850680" imgH="35532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2475" y="1955800"/>
                        <a:ext cx="11080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30E3B2-DC80-4823-8C9B-9C7D9BBDBCF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6248400" y="1981200"/>
          <a:ext cx="11064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355320" progId="Equation.3">
                  <p:embed/>
                </p:oleObj>
              </mc:Choice>
              <mc:Fallback>
                <p:oleObj name="Equation" r:id="rId2" imgW="850680" imgH="355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981200"/>
                        <a:ext cx="1106488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Oval 25"/>
          <p:cNvSpPr>
            <a:spLocks noChangeArrowheads="1"/>
          </p:cNvSpPr>
          <p:nvPr/>
        </p:nvSpPr>
        <p:spPr bwMode="auto">
          <a:xfrm>
            <a:off x="28194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59" name="Oval 26"/>
          <p:cNvSpPr>
            <a:spLocks noChangeArrowheads="1"/>
          </p:cNvSpPr>
          <p:nvPr/>
        </p:nvSpPr>
        <p:spPr bwMode="auto">
          <a:xfrm>
            <a:off x="4449763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0" name="Oval 27"/>
          <p:cNvSpPr>
            <a:spLocks noChangeArrowheads="1"/>
          </p:cNvSpPr>
          <p:nvPr/>
        </p:nvSpPr>
        <p:spPr bwMode="auto">
          <a:xfrm>
            <a:off x="79248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3" name="Object 28"/>
          <p:cNvGraphicFramePr>
            <a:graphicFrameLocks noChangeAspect="1"/>
          </p:cNvGraphicFramePr>
          <p:nvPr/>
        </p:nvGraphicFramePr>
        <p:xfrm>
          <a:off x="2895600" y="51816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29"/>
          <p:cNvGraphicFramePr>
            <a:graphicFrameLocks noChangeAspect="1"/>
          </p:cNvGraphicFramePr>
          <p:nvPr/>
        </p:nvGraphicFramePr>
        <p:xfrm>
          <a:off x="4572000" y="5181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181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0"/>
          <p:cNvGraphicFramePr>
            <a:graphicFrameLocks noChangeAspect="1"/>
          </p:cNvGraphicFramePr>
          <p:nvPr/>
        </p:nvGraphicFramePr>
        <p:xfrm>
          <a:off x="6248400" y="5181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1"/>
          <p:cNvGraphicFramePr>
            <a:graphicFrameLocks noChangeAspect="1"/>
          </p:cNvGraphicFramePr>
          <p:nvPr/>
        </p:nvGraphicFramePr>
        <p:xfrm>
          <a:off x="7981950" y="5156200"/>
          <a:ext cx="4810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71320" progId="Equation.3">
                  <p:embed/>
                </p:oleObj>
              </mc:Choice>
              <mc:Fallback>
                <p:oleObj name="Equation" r:id="rId10" imgW="482400" imgH="57132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0" y="5156200"/>
                        <a:ext cx="4810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1" name="Oval 32"/>
          <p:cNvSpPr>
            <a:spLocks noChangeArrowheads="1"/>
          </p:cNvSpPr>
          <p:nvPr/>
        </p:nvSpPr>
        <p:spPr bwMode="auto">
          <a:xfrm>
            <a:off x="6172200" y="51816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62" name="Text Box 33"/>
          <p:cNvSpPr txBox="1">
            <a:spLocks noChangeArrowheads="1"/>
          </p:cNvSpPr>
          <p:nvPr/>
        </p:nvSpPr>
        <p:spPr bwMode="auto">
          <a:xfrm>
            <a:off x="3810000" y="5791200"/>
            <a:ext cx="3659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Automaton States</a:t>
            </a:r>
          </a:p>
        </p:txBody>
      </p:sp>
      <p:sp>
        <p:nvSpPr>
          <p:cNvPr id="10263" name="Line 34"/>
          <p:cNvSpPr>
            <a:spLocks noChangeShapeType="1"/>
          </p:cNvSpPr>
          <p:nvPr/>
        </p:nvSpPr>
        <p:spPr bwMode="auto">
          <a:xfrm flipH="1">
            <a:off x="3048000" y="3581400"/>
            <a:ext cx="304800" cy="14478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4" name="Line 35"/>
          <p:cNvSpPr>
            <a:spLocks noChangeShapeType="1"/>
          </p:cNvSpPr>
          <p:nvPr/>
        </p:nvSpPr>
        <p:spPr bwMode="auto">
          <a:xfrm>
            <a:off x="4572000" y="3505200"/>
            <a:ext cx="1524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5" name="Line 36"/>
          <p:cNvSpPr>
            <a:spLocks noChangeShapeType="1"/>
          </p:cNvSpPr>
          <p:nvPr/>
        </p:nvSpPr>
        <p:spPr bwMode="auto">
          <a:xfrm>
            <a:off x="5562600" y="3505200"/>
            <a:ext cx="685800" cy="15240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6" name="Line 37"/>
          <p:cNvSpPr>
            <a:spLocks noChangeShapeType="1"/>
          </p:cNvSpPr>
          <p:nvPr/>
        </p:nvSpPr>
        <p:spPr bwMode="auto">
          <a:xfrm>
            <a:off x="6553200" y="3429000"/>
            <a:ext cx="1447800" cy="1752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7" name="Line 38"/>
          <p:cNvSpPr>
            <a:spLocks noChangeShapeType="1"/>
          </p:cNvSpPr>
          <p:nvPr/>
        </p:nvSpPr>
        <p:spPr bwMode="auto">
          <a:xfrm>
            <a:off x="7620000" y="3429000"/>
            <a:ext cx="533400" cy="1676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68" name="Text Box 39"/>
          <p:cNvSpPr txBox="1">
            <a:spLocks noChangeArrowheads="1"/>
          </p:cNvSpPr>
          <p:nvPr/>
        </p:nvSpPr>
        <p:spPr bwMode="auto">
          <a:xfrm>
            <a:off x="288925" y="2844800"/>
            <a:ext cx="1695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Pigeons:</a:t>
            </a:r>
          </a:p>
        </p:txBody>
      </p:sp>
      <p:sp>
        <p:nvSpPr>
          <p:cNvPr id="10269" name="Text Box 40"/>
          <p:cNvSpPr txBox="1">
            <a:spLocks noChangeArrowheads="1"/>
          </p:cNvSpPr>
          <p:nvPr/>
        </p:nvSpPr>
        <p:spPr bwMode="auto">
          <a:xfrm>
            <a:off x="304800" y="5181600"/>
            <a:ext cx="2486025" cy="9445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Nests:</a:t>
            </a:r>
          </a:p>
          <a:p>
            <a:r>
              <a:rPr lang="en-US" sz="2000"/>
              <a:t>(Automaton states)</a:t>
            </a:r>
          </a:p>
        </p:txBody>
      </p:sp>
      <p:sp>
        <p:nvSpPr>
          <p:cNvPr id="10270" name="Text Box 41"/>
          <p:cNvSpPr txBox="1">
            <a:spLocks noChangeArrowheads="1"/>
          </p:cNvSpPr>
          <p:nvPr/>
        </p:nvSpPr>
        <p:spPr bwMode="auto">
          <a:xfrm>
            <a:off x="228600" y="3989388"/>
            <a:ext cx="2595563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00FF"/>
                </a:solidFill>
              </a:rPr>
              <a:t>Are more than</a:t>
            </a:r>
          </a:p>
        </p:txBody>
      </p:sp>
      <p:sp>
        <p:nvSpPr>
          <p:cNvPr id="10271" name="Text Box 44"/>
          <p:cNvSpPr txBox="1">
            <a:spLocks noChangeArrowheads="1"/>
          </p:cNvSpPr>
          <p:nvPr/>
        </p:nvSpPr>
        <p:spPr bwMode="auto">
          <a:xfrm>
            <a:off x="4343400" y="1981200"/>
            <a:ext cx="1687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10272" name="Text Box 45"/>
          <p:cNvSpPr txBox="1">
            <a:spLocks noChangeArrowheads="1"/>
          </p:cNvSpPr>
          <p:nvPr/>
        </p:nvSpPr>
        <p:spPr bwMode="auto">
          <a:xfrm>
            <a:off x="304800" y="0"/>
            <a:ext cx="7421563" cy="11763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state is repeated as a result of </a:t>
            </a:r>
          </a:p>
          <a:p>
            <a:r>
              <a:rPr lang="en-US"/>
              <a:t>the pigeonhole principle:</a:t>
            </a:r>
          </a:p>
        </p:txBody>
      </p:sp>
      <p:sp>
        <p:nvSpPr>
          <p:cNvPr id="10273" name="Text Box 46"/>
          <p:cNvSpPr txBox="1">
            <a:spLocks noChangeArrowheads="1"/>
          </p:cNvSpPr>
          <p:nvPr/>
        </p:nvSpPr>
        <p:spPr bwMode="auto">
          <a:xfrm>
            <a:off x="288925" y="3322638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(walk states)</a:t>
            </a:r>
          </a:p>
        </p:txBody>
      </p:sp>
      <p:sp>
        <p:nvSpPr>
          <p:cNvPr id="10274" name="Oval 47"/>
          <p:cNvSpPr>
            <a:spLocks noChangeArrowheads="1"/>
          </p:cNvSpPr>
          <p:nvPr/>
        </p:nvSpPr>
        <p:spPr bwMode="auto">
          <a:xfrm>
            <a:off x="3276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5" name="Oval 48"/>
          <p:cNvSpPr>
            <a:spLocks noChangeArrowheads="1"/>
          </p:cNvSpPr>
          <p:nvPr/>
        </p:nvSpPr>
        <p:spPr bwMode="auto">
          <a:xfrm>
            <a:off x="4343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6" name="Oval 49"/>
          <p:cNvSpPr>
            <a:spLocks noChangeArrowheads="1"/>
          </p:cNvSpPr>
          <p:nvPr/>
        </p:nvSpPr>
        <p:spPr bwMode="auto">
          <a:xfrm>
            <a:off x="53340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7" name="Oval 50"/>
          <p:cNvSpPr>
            <a:spLocks noChangeArrowheads="1"/>
          </p:cNvSpPr>
          <p:nvPr/>
        </p:nvSpPr>
        <p:spPr bwMode="auto">
          <a:xfrm>
            <a:off x="63246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8" name="Oval 51"/>
          <p:cNvSpPr>
            <a:spLocks noChangeArrowheads="1"/>
          </p:cNvSpPr>
          <p:nvPr/>
        </p:nvSpPr>
        <p:spPr bwMode="auto">
          <a:xfrm>
            <a:off x="7391400" y="2895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79" name="Line 52"/>
          <p:cNvSpPr>
            <a:spLocks noChangeShapeType="1"/>
          </p:cNvSpPr>
          <p:nvPr/>
        </p:nvSpPr>
        <p:spPr bwMode="auto">
          <a:xfrm>
            <a:off x="3733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80" name="Line 53"/>
          <p:cNvSpPr>
            <a:spLocks noChangeShapeType="1"/>
          </p:cNvSpPr>
          <p:nvPr/>
        </p:nvSpPr>
        <p:spPr bwMode="auto">
          <a:xfrm>
            <a:off x="48006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81" name="Line 54"/>
          <p:cNvSpPr>
            <a:spLocks noChangeShapeType="1"/>
          </p:cNvSpPr>
          <p:nvPr/>
        </p:nvSpPr>
        <p:spPr bwMode="auto">
          <a:xfrm>
            <a:off x="57912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82" name="Line 55"/>
          <p:cNvSpPr>
            <a:spLocks noChangeShapeType="1"/>
          </p:cNvSpPr>
          <p:nvPr/>
        </p:nvSpPr>
        <p:spPr bwMode="auto">
          <a:xfrm>
            <a:off x="6781800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0247" name="Object 56"/>
          <p:cNvGraphicFramePr>
            <a:graphicFrameLocks noChangeAspect="1"/>
          </p:cNvGraphicFramePr>
          <p:nvPr/>
        </p:nvGraphicFramePr>
        <p:xfrm>
          <a:off x="3352800" y="2895600"/>
          <a:ext cx="277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520560" progId="Equation.3">
                  <p:embed/>
                </p:oleObj>
              </mc:Choice>
              <mc:Fallback>
                <p:oleObj name="Equation" r:id="rId12" imgW="380880" imgH="520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778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7"/>
          <p:cNvGraphicFramePr>
            <a:graphicFrameLocks noChangeAspect="1"/>
          </p:cNvGraphicFramePr>
          <p:nvPr/>
        </p:nvGraphicFramePr>
        <p:xfrm>
          <a:off x="4406900" y="29130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469800" progId="Equation.3">
                  <p:embed/>
                </p:oleObj>
              </mc:Choice>
              <mc:Fallback>
                <p:oleObj name="Equation" r:id="rId13" imgW="419040" imgH="4698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913063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58"/>
          <p:cNvGraphicFramePr>
            <a:graphicFrameLocks noChangeAspect="1"/>
          </p:cNvGraphicFramePr>
          <p:nvPr/>
        </p:nvGraphicFramePr>
        <p:xfrm>
          <a:off x="5405438" y="2908300"/>
          <a:ext cx="2873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482400" progId="Equation.3">
                  <p:embed/>
                </p:oleObj>
              </mc:Choice>
              <mc:Fallback>
                <p:oleObj name="Equation" r:id="rId15" imgW="393480" imgH="482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38" y="2908300"/>
                        <a:ext cx="287337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59"/>
          <p:cNvGraphicFramePr>
            <a:graphicFrameLocks noChangeAspect="1"/>
          </p:cNvGraphicFramePr>
          <p:nvPr/>
        </p:nvGraphicFramePr>
        <p:xfrm>
          <a:off x="6400800" y="2895600"/>
          <a:ext cx="3048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19040" imgH="469800" progId="Equation.3">
                  <p:embed/>
                </p:oleObj>
              </mc:Choice>
              <mc:Fallback>
                <p:oleObj name="Equation" r:id="rId17" imgW="419040" imgH="4698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895600"/>
                        <a:ext cx="304800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60"/>
          <p:cNvGraphicFramePr>
            <a:graphicFrameLocks noChangeAspect="1"/>
          </p:cNvGraphicFramePr>
          <p:nvPr/>
        </p:nvGraphicFramePr>
        <p:xfrm>
          <a:off x="7459663" y="2900363"/>
          <a:ext cx="3048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19040" imgH="469800" progId="Equation.3">
                  <p:embed/>
                </p:oleObj>
              </mc:Choice>
              <mc:Fallback>
                <p:oleObj name="Equation" r:id="rId19" imgW="419040" imgH="4698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2900363"/>
                        <a:ext cx="30480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61"/>
          <p:cNvGraphicFramePr>
            <a:graphicFrameLocks noChangeAspect="1"/>
          </p:cNvGraphicFramePr>
          <p:nvPr/>
        </p:nvGraphicFramePr>
        <p:xfrm>
          <a:off x="3886200" y="2819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00" imgH="253800" progId="Equation.3">
                  <p:embed/>
                </p:oleObj>
              </mc:Choice>
              <mc:Fallback>
                <p:oleObj name="Equation" r:id="rId20" imgW="241200" imgH="2538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8194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62"/>
          <p:cNvGraphicFramePr>
            <a:graphicFrameLocks noChangeAspect="1"/>
          </p:cNvGraphicFramePr>
          <p:nvPr/>
        </p:nvGraphicFramePr>
        <p:xfrm>
          <a:off x="4953000" y="28194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00" imgH="253800" progId="Equation.3">
                  <p:embed/>
                </p:oleObj>
              </mc:Choice>
              <mc:Fallback>
                <p:oleObj name="Equation" r:id="rId20" imgW="241200" imgH="2538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194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63"/>
          <p:cNvGraphicFramePr>
            <a:graphicFrameLocks noChangeAspect="1"/>
          </p:cNvGraphicFramePr>
          <p:nvPr/>
        </p:nvGraphicFramePr>
        <p:xfrm>
          <a:off x="5873750" y="27686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355320" progId="Equation.3">
                  <p:embed/>
                </p:oleObj>
              </mc:Choice>
              <mc:Fallback>
                <p:oleObj name="Equation" r:id="rId22" imgW="228600" imgH="3553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0" y="276860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64"/>
          <p:cNvGraphicFramePr>
            <a:graphicFrameLocks noChangeAspect="1"/>
          </p:cNvGraphicFramePr>
          <p:nvPr/>
        </p:nvGraphicFramePr>
        <p:xfrm>
          <a:off x="6934200" y="2743200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8600" imgH="355320" progId="Equation.3">
                  <p:embed/>
                </p:oleObj>
              </mc:Choice>
              <mc:Fallback>
                <p:oleObj name="Equation" r:id="rId22" imgW="228600" imgH="35532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743200"/>
                        <a:ext cx="228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3" name="Rectangle 65"/>
          <p:cNvSpPr>
            <a:spLocks noChangeArrowheads="1"/>
          </p:cNvSpPr>
          <p:nvPr/>
        </p:nvSpPr>
        <p:spPr bwMode="auto">
          <a:xfrm>
            <a:off x="6248400" y="25908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4" name="Rectangle 66"/>
          <p:cNvSpPr>
            <a:spLocks noChangeArrowheads="1"/>
          </p:cNvSpPr>
          <p:nvPr/>
        </p:nvSpPr>
        <p:spPr bwMode="auto">
          <a:xfrm>
            <a:off x="7315200" y="25908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285" name="Text Box 67"/>
          <p:cNvSpPr txBox="1">
            <a:spLocks noChangeArrowheads="1"/>
          </p:cNvSpPr>
          <p:nvPr/>
        </p:nvSpPr>
        <p:spPr bwMode="auto">
          <a:xfrm>
            <a:off x="7626350" y="5715000"/>
            <a:ext cx="1517650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00FF"/>
                </a:solidFill>
              </a:rPr>
              <a:t>Repeated</a:t>
            </a:r>
          </a:p>
          <a:p>
            <a:r>
              <a:rPr lang="en-US" sz="2400">
                <a:solidFill>
                  <a:srgbClr val="FF00FF"/>
                </a:solidFill>
              </a:rPr>
              <a:t>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490164-41D8-481C-AC06-5D6AD31D0F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288" name="Oval 9"/>
          <p:cNvSpPr>
            <a:spLocks noChangeArrowheads="1"/>
          </p:cNvSpPr>
          <p:nvPr/>
        </p:nvSpPr>
        <p:spPr bwMode="auto">
          <a:xfrm>
            <a:off x="13716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89" name="Oval 10"/>
          <p:cNvSpPr>
            <a:spLocks noChangeArrowheads="1"/>
          </p:cNvSpPr>
          <p:nvPr/>
        </p:nvSpPr>
        <p:spPr bwMode="auto">
          <a:xfrm>
            <a:off x="4953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0" name="Oval 11"/>
          <p:cNvSpPr>
            <a:spLocks noChangeArrowheads="1"/>
          </p:cNvSpPr>
          <p:nvPr/>
        </p:nvSpPr>
        <p:spPr bwMode="auto">
          <a:xfrm>
            <a:off x="76200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1" name="Oval 12"/>
          <p:cNvSpPr>
            <a:spLocks noChangeArrowheads="1"/>
          </p:cNvSpPr>
          <p:nvPr/>
        </p:nvSpPr>
        <p:spPr bwMode="auto">
          <a:xfrm>
            <a:off x="25146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2" name="Line 13"/>
          <p:cNvSpPr>
            <a:spLocks noChangeShapeType="1"/>
          </p:cNvSpPr>
          <p:nvPr/>
        </p:nvSpPr>
        <p:spPr bwMode="auto">
          <a:xfrm>
            <a:off x="685800" y="579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3" name="Line 14"/>
          <p:cNvSpPr>
            <a:spLocks noChangeShapeType="1"/>
          </p:cNvSpPr>
          <p:nvPr/>
        </p:nvSpPr>
        <p:spPr bwMode="auto">
          <a:xfrm>
            <a:off x="1905000" y="5791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4" name="Line 15"/>
          <p:cNvSpPr>
            <a:spLocks noChangeShapeType="1"/>
          </p:cNvSpPr>
          <p:nvPr/>
        </p:nvSpPr>
        <p:spPr bwMode="auto">
          <a:xfrm>
            <a:off x="3048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5" name="Line 16"/>
          <p:cNvSpPr>
            <a:spLocks noChangeShapeType="1"/>
          </p:cNvSpPr>
          <p:nvPr/>
        </p:nvSpPr>
        <p:spPr bwMode="auto">
          <a:xfrm>
            <a:off x="4572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6" name="Line 17"/>
          <p:cNvSpPr>
            <a:spLocks noChangeShapeType="1"/>
          </p:cNvSpPr>
          <p:nvPr/>
        </p:nvSpPr>
        <p:spPr bwMode="auto">
          <a:xfrm>
            <a:off x="54864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7" name="Oval 18"/>
          <p:cNvSpPr>
            <a:spLocks noChangeArrowheads="1"/>
          </p:cNvSpPr>
          <p:nvPr/>
        </p:nvSpPr>
        <p:spPr bwMode="auto">
          <a:xfrm>
            <a:off x="57912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8" name="Oval 19"/>
          <p:cNvSpPr>
            <a:spLocks noChangeArrowheads="1"/>
          </p:cNvSpPr>
          <p:nvPr/>
        </p:nvSpPr>
        <p:spPr bwMode="auto">
          <a:xfrm>
            <a:off x="43434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99" name="Line 20"/>
          <p:cNvSpPr>
            <a:spLocks noChangeShapeType="1"/>
          </p:cNvSpPr>
          <p:nvPr/>
        </p:nvSpPr>
        <p:spPr bwMode="auto">
          <a:xfrm flipV="1">
            <a:off x="5410200" y="5181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0" name="Line 21"/>
          <p:cNvSpPr>
            <a:spLocks noChangeShapeType="1"/>
          </p:cNvSpPr>
          <p:nvPr/>
        </p:nvSpPr>
        <p:spPr bwMode="auto">
          <a:xfrm>
            <a:off x="47244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01" name="Freeform 22"/>
          <p:cNvSpPr>
            <a:spLocks/>
          </p:cNvSpPr>
          <p:nvPr/>
        </p:nvSpPr>
        <p:spPr bwMode="auto">
          <a:xfrm>
            <a:off x="4648200" y="4127500"/>
            <a:ext cx="1371600" cy="520700"/>
          </a:xfrm>
          <a:custGeom>
            <a:avLst/>
            <a:gdLst>
              <a:gd name="T0" fmla="*/ 2147483647 w 864"/>
              <a:gd name="T1" fmla="*/ 826611141 h 328"/>
              <a:gd name="T2" fmla="*/ 1693545315 w 864"/>
              <a:gd name="T3" fmla="*/ 221773767 h 328"/>
              <a:gd name="T4" fmla="*/ 483870062 w 864"/>
              <a:gd name="T5" fmla="*/ 100806237 h 328"/>
              <a:gd name="T6" fmla="*/ 0 w 864"/>
              <a:gd name="T7" fmla="*/ 826611141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28"/>
              <a:gd name="T14" fmla="*/ 864 w 864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2" name="Line 23"/>
          <p:cNvSpPr>
            <a:spLocks noChangeShapeType="1"/>
          </p:cNvSpPr>
          <p:nvPr/>
        </p:nvSpPr>
        <p:spPr bwMode="auto">
          <a:xfrm>
            <a:off x="7239000" y="5791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66" name="Object 0"/>
          <p:cNvGraphicFramePr>
            <a:graphicFrameLocks noChangeAspect="1"/>
          </p:cNvGraphicFramePr>
          <p:nvPr/>
        </p:nvGraphicFramePr>
        <p:xfrm>
          <a:off x="5075238" y="5581650"/>
          <a:ext cx="327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482400" progId="Equation.3">
                  <p:embed/>
                </p:oleObj>
              </mc:Choice>
              <mc:Fallback>
                <p:oleObj name="Equation" r:id="rId2" imgW="330120" imgH="4824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5581650"/>
                        <a:ext cx="327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3" name="Text Box 25"/>
          <p:cNvSpPr txBox="1">
            <a:spLocks noChangeArrowheads="1"/>
          </p:cNvSpPr>
          <p:nvPr/>
        </p:nvSpPr>
        <p:spPr bwMode="auto">
          <a:xfrm>
            <a:off x="36576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1304" name="Text Box 26"/>
          <p:cNvSpPr txBox="1">
            <a:spLocks noChangeArrowheads="1"/>
          </p:cNvSpPr>
          <p:nvPr/>
        </p:nvSpPr>
        <p:spPr bwMode="auto">
          <a:xfrm>
            <a:off x="6248400" y="54102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1305" name="Text Box 27"/>
          <p:cNvSpPr txBox="1">
            <a:spLocks noChangeArrowheads="1"/>
          </p:cNvSpPr>
          <p:nvPr/>
        </p:nvSpPr>
        <p:spPr bwMode="auto">
          <a:xfrm>
            <a:off x="3886200" y="6019800"/>
            <a:ext cx="3097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Repeated state</a:t>
            </a:r>
          </a:p>
        </p:txBody>
      </p:sp>
      <p:sp>
        <p:nvSpPr>
          <p:cNvPr id="11306" name="Freeform 28"/>
          <p:cNvSpPr>
            <a:spLocks/>
          </p:cNvSpPr>
          <p:nvPr/>
        </p:nvSpPr>
        <p:spPr bwMode="auto">
          <a:xfrm>
            <a:off x="685800" y="4267200"/>
            <a:ext cx="6870700" cy="1233488"/>
          </a:xfrm>
          <a:custGeom>
            <a:avLst/>
            <a:gdLst>
              <a:gd name="T0" fmla="*/ 0 w 4328"/>
              <a:gd name="T1" fmla="*/ 1922880982 h 777"/>
              <a:gd name="T2" fmla="*/ 2147483647 w 4328"/>
              <a:gd name="T3" fmla="*/ 1945561596 h 777"/>
              <a:gd name="T4" fmla="*/ 2147483647 w 4328"/>
              <a:gd name="T5" fmla="*/ 1859876276 h 777"/>
              <a:gd name="T6" fmla="*/ 2147483647 w 4328"/>
              <a:gd name="T7" fmla="*/ 1880037528 h 777"/>
              <a:gd name="T8" fmla="*/ 2147483647 w 4328"/>
              <a:gd name="T9" fmla="*/ 1774190955 h 777"/>
              <a:gd name="T10" fmla="*/ 2147483647 w 4328"/>
              <a:gd name="T11" fmla="*/ 1582658666 h 777"/>
              <a:gd name="T12" fmla="*/ 2147483647 w 4328"/>
              <a:gd name="T13" fmla="*/ 1197075518 h 777"/>
              <a:gd name="T14" fmla="*/ 2147483647 w 4328"/>
              <a:gd name="T15" fmla="*/ 1005543626 h 777"/>
              <a:gd name="T16" fmla="*/ 2147483647 w 4328"/>
              <a:gd name="T17" fmla="*/ 877014852 h 777"/>
              <a:gd name="T18" fmla="*/ 2147483647 w 4328"/>
              <a:gd name="T19" fmla="*/ 814011535 h 777"/>
              <a:gd name="T20" fmla="*/ 2147483647 w 4328"/>
              <a:gd name="T21" fmla="*/ 299899514 h 777"/>
              <a:gd name="T22" fmla="*/ 2147483647 w 4328"/>
              <a:gd name="T23" fmla="*/ 216733556 h 777"/>
              <a:gd name="T24" fmla="*/ 2147483647 w 4328"/>
              <a:gd name="T25" fmla="*/ 2520951 h 777"/>
              <a:gd name="T26" fmla="*/ 2147483647 w 4328"/>
              <a:gd name="T27" fmla="*/ 131048187 h 777"/>
              <a:gd name="T28" fmla="*/ 2147483647 w 4328"/>
              <a:gd name="T29" fmla="*/ 1197075518 h 777"/>
              <a:gd name="T30" fmla="*/ 2147483647 w 4328"/>
              <a:gd name="T31" fmla="*/ 1454131479 h 777"/>
              <a:gd name="T32" fmla="*/ 2147483647 w 4328"/>
              <a:gd name="T33" fmla="*/ 1902719730 h 777"/>
              <a:gd name="T34" fmla="*/ 2147483647 w 4328"/>
              <a:gd name="T35" fmla="*/ 1945561596 h 77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4328"/>
              <a:gd name="T55" fmla="*/ 0 h 777"/>
              <a:gd name="T56" fmla="*/ 4328 w 4328"/>
              <a:gd name="T57" fmla="*/ 777 h 77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4328" h="777">
                <a:moveTo>
                  <a:pt x="0" y="763"/>
                </a:moveTo>
                <a:cubicBezTo>
                  <a:pt x="656" y="775"/>
                  <a:pt x="1082" y="777"/>
                  <a:pt x="1812" y="772"/>
                </a:cubicBezTo>
                <a:cubicBezTo>
                  <a:pt x="1903" y="761"/>
                  <a:pt x="1992" y="746"/>
                  <a:pt x="2083" y="738"/>
                </a:cubicBezTo>
                <a:cubicBezTo>
                  <a:pt x="2311" y="743"/>
                  <a:pt x="2503" y="755"/>
                  <a:pt x="2727" y="746"/>
                </a:cubicBezTo>
                <a:cubicBezTo>
                  <a:pt x="2785" y="732"/>
                  <a:pt x="2840" y="721"/>
                  <a:pt x="2897" y="704"/>
                </a:cubicBezTo>
                <a:cubicBezTo>
                  <a:pt x="2933" y="680"/>
                  <a:pt x="2963" y="652"/>
                  <a:pt x="2998" y="628"/>
                </a:cubicBezTo>
                <a:cubicBezTo>
                  <a:pt x="3037" y="569"/>
                  <a:pt x="3103" y="533"/>
                  <a:pt x="3142" y="475"/>
                </a:cubicBezTo>
                <a:cubicBezTo>
                  <a:pt x="3159" y="450"/>
                  <a:pt x="3168" y="424"/>
                  <a:pt x="3185" y="399"/>
                </a:cubicBezTo>
                <a:cubicBezTo>
                  <a:pt x="3191" y="382"/>
                  <a:pt x="3196" y="365"/>
                  <a:pt x="3202" y="348"/>
                </a:cubicBezTo>
                <a:cubicBezTo>
                  <a:pt x="3205" y="340"/>
                  <a:pt x="3210" y="323"/>
                  <a:pt x="3210" y="323"/>
                </a:cubicBezTo>
                <a:cubicBezTo>
                  <a:pt x="3204" y="233"/>
                  <a:pt x="3202" y="195"/>
                  <a:pt x="3176" y="119"/>
                </a:cubicBezTo>
                <a:cubicBezTo>
                  <a:pt x="3172" y="106"/>
                  <a:pt x="3115" y="91"/>
                  <a:pt x="3100" y="86"/>
                </a:cubicBezTo>
                <a:cubicBezTo>
                  <a:pt x="2994" y="50"/>
                  <a:pt x="2889" y="18"/>
                  <a:pt x="2778" y="1"/>
                </a:cubicBezTo>
                <a:cubicBezTo>
                  <a:pt x="2711" y="8"/>
                  <a:pt x="2693" y="0"/>
                  <a:pt x="2659" y="52"/>
                </a:cubicBezTo>
                <a:cubicBezTo>
                  <a:pt x="2615" y="183"/>
                  <a:pt x="2605" y="351"/>
                  <a:pt x="2668" y="475"/>
                </a:cubicBezTo>
                <a:cubicBezTo>
                  <a:pt x="2690" y="518"/>
                  <a:pt x="2750" y="545"/>
                  <a:pt x="2786" y="577"/>
                </a:cubicBezTo>
                <a:cubicBezTo>
                  <a:pt x="2872" y="654"/>
                  <a:pt x="2940" y="730"/>
                  <a:pt x="3058" y="755"/>
                </a:cubicBezTo>
                <a:cubicBezTo>
                  <a:pt x="3479" y="736"/>
                  <a:pt x="3906" y="772"/>
                  <a:pt x="4328" y="772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1267" name="Object 1"/>
          <p:cNvGraphicFramePr>
            <a:graphicFrameLocks noChangeAspect="1"/>
          </p:cNvGraphicFramePr>
          <p:nvPr/>
        </p:nvGraphicFramePr>
        <p:xfrm>
          <a:off x="3733800" y="2209800"/>
          <a:ext cx="2667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482400" progId="Equation.3">
                  <p:embed/>
                </p:oleObj>
              </mc:Choice>
              <mc:Fallback>
                <p:oleObj name="Equation" r:id="rId4" imgW="2450880" imgH="482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09800"/>
                        <a:ext cx="2667000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2"/>
          <p:cNvGraphicFramePr>
            <a:graphicFrameLocks noChangeAspect="1"/>
          </p:cNvGraphicFramePr>
          <p:nvPr/>
        </p:nvGraphicFramePr>
        <p:xfrm>
          <a:off x="1981200" y="54102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469800" progId="Equation.3">
                  <p:embed/>
                </p:oleObj>
              </mc:Choice>
              <mc:Fallback>
                <p:oleObj name="Equation" r:id="rId6" imgW="40608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10200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3"/>
          <p:cNvGraphicFramePr>
            <a:graphicFrameLocks noChangeAspect="1"/>
          </p:cNvGraphicFramePr>
          <p:nvPr/>
        </p:nvGraphicFramePr>
        <p:xfrm>
          <a:off x="3098800" y="5410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9800" imgH="469800" progId="Equation.3">
                  <p:embed/>
                </p:oleObj>
              </mc:Choice>
              <mc:Fallback>
                <p:oleObj name="Equation" r:id="rId8" imgW="4698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54102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7010400" y="541020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482400" progId="Equation.3">
                  <p:embed/>
                </p:oleObj>
              </mc:Choice>
              <mc:Fallback>
                <p:oleObj name="Equation" r:id="rId10" imgW="482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410200"/>
                        <a:ext cx="419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Text Box 33"/>
          <p:cNvSpPr txBox="1">
            <a:spLocks noChangeArrowheads="1"/>
          </p:cNvSpPr>
          <p:nvPr/>
        </p:nvSpPr>
        <p:spPr bwMode="auto">
          <a:xfrm>
            <a:off x="1905000" y="2133600"/>
            <a:ext cx="1687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Walk of</a:t>
            </a:r>
          </a:p>
        </p:txBody>
      </p:sp>
      <p:sp>
        <p:nvSpPr>
          <p:cNvPr id="11308" name="Oval 34"/>
          <p:cNvSpPr>
            <a:spLocks noChangeArrowheads="1"/>
          </p:cNvSpPr>
          <p:nvPr/>
        </p:nvSpPr>
        <p:spPr bwMode="auto">
          <a:xfrm>
            <a:off x="623888" y="30591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09" name="Oval 35"/>
          <p:cNvSpPr>
            <a:spLocks noChangeArrowheads="1"/>
          </p:cNvSpPr>
          <p:nvPr/>
        </p:nvSpPr>
        <p:spPr bwMode="auto">
          <a:xfrm>
            <a:off x="3581400" y="30480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10" name="Oval 36"/>
          <p:cNvSpPr>
            <a:spLocks noChangeArrowheads="1"/>
          </p:cNvSpPr>
          <p:nvPr/>
        </p:nvSpPr>
        <p:spPr bwMode="auto">
          <a:xfrm>
            <a:off x="8213725" y="3033713"/>
            <a:ext cx="473075" cy="4714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1" name="Oval 37"/>
          <p:cNvSpPr>
            <a:spLocks noChangeArrowheads="1"/>
          </p:cNvSpPr>
          <p:nvPr/>
        </p:nvSpPr>
        <p:spPr bwMode="auto">
          <a:xfrm>
            <a:off x="1528763" y="30591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12" name="Line 38"/>
          <p:cNvSpPr>
            <a:spLocks noChangeShapeType="1"/>
          </p:cNvSpPr>
          <p:nvPr/>
        </p:nvSpPr>
        <p:spPr bwMode="auto">
          <a:xfrm>
            <a:off x="261938" y="32416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3" name="Line 39"/>
          <p:cNvSpPr>
            <a:spLocks noChangeShapeType="1"/>
          </p:cNvSpPr>
          <p:nvPr/>
        </p:nvSpPr>
        <p:spPr bwMode="auto">
          <a:xfrm>
            <a:off x="1046163" y="32416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14" name="Line 40"/>
          <p:cNvSpPr>
            <a:spLocks noChangeShapeType="1"/>
          </p:cNvSpPr>
          <p:nvPr/>
        </p:nvSpPr>
        <p:spPr bwMode="auto">
          <a:xfrm>
            <a:off x="1952625" y="32416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5" name="Line 41"/>
          <p:cNvSpPr>
            <a:spLocks noChangeShapeType="1"/>
          </p:cNvSpPr>
          <p:nvPr/>
        </p:nvSpPr>
        <p:spPr bwMode="auto">
          <a:xfrm>
            <a:off x="3159125" y="32321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6" name="Line 42"/>
          <p:cNvSpPr>
            <a:spLocks noChangeShapeType="1"/>
          </p:cNvSpPr>
          <p:nvPr/>
        </p:nvSpPr>
        <p:spPr bwMode="auto">
          <a:xfrm>
            <a:off x="4003675" y="32321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17" name="Line 43"/>
          <p:cNvSpPr>
            <a:spLocks noChangeShapeType="1"/>
          </p:cNvSpPr>
          <p:nvPr/>
        </p:nvSpPr>
        <p:spPr bwMode="auto">
          <a:xfrm>
            <a:off x="7696200" y="3200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1" name="Object 5"/>
          <p:cNvGraphicFramePr>
            <a:graphicFrameLocks noChangeAspect="1"/>
          </p:cNvGraphicFramePr>
          <p:nvPr/>
        </p:nvGraphicFramePr>
        <p:xfrm>
          <a:off x="3676650" y="306546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82400" progId="Equation.3">
                  <p:embed/>
                </p:oleObj>
              </mc:Choice>
              <mc:Fallback>
                <p:oleObj name="Equation" r:id="rId12" imgW="33012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3065463"/>
                        <a:ext cx="2603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8" name="Text Box 45"/>
          <p:cNvSpPr txBox="1">
            <a:spLocks noChangeArrowheads="1"/>
          </p:cNvSpPr>
          <p:nvPr/>
        </p:nvSpPr>
        <p:spPr bwMode="auto">
          <a:xfrm>
            <a:off x="2547938" y="2860675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1319" name="Oval 47"/>
          <p:cNvSpPr>
            <a:spLocks noChangeArrowheads="1"/>
          </p:cNvSpPr>
          <p:nvPr/>
        </p:nvSpPr>
        <p:spPr bwMode="auto">
          <a:xfrm>
            <a:off x="6172200" y="30480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20" name="Line 48"/>
          <p:cNvSpPr>
            <a:spLocks noChangeShapeType="1"/>
          </p:cNvSpPr>
          <p:nvPr/>
        </p:nvSpPr>
        <p:spPr bwMode="auto">
          <a:xfrm>
            <a:off x="5749925" y="32321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21" name="Line 49"/>
          <p:cNvSpPr>
            <a:spLocks noChangeShapeType="1"/>
          </p:cNvSpPr>
          <p:nvPr/>
        </p:nvSpPr>
        <p:spPr bwMode="auto">
          <a:xfrm>
            <a:off x="6594475" y="32321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1272" name="Object 6"/>
          <p:cNvGraphicFramePr>
            <a:graphicFrameLocks noChangeAspect="1"/>
          </p:cNvGraphicFramePr>
          <p:nvPr/>
        </p:nvGraphicFramePr>
        <p:xfrm>
          <a:off x="6269038" y="306546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482400" progId="Equation.3">
                  <p:embed/>
                </p:oleObj>
              </mc:Choice>
              <mc:Fallback>
                <p:oleObj name="Equation" r:id="rId12" imgW="3301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9038" y="3065463"/>
                        <a:ext cx="2587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2" name="Text Box 51"/>
          <p:cNvSpPr txBox="1">
            <a:spLocks noChangeArrowheads="1"/>
          </p:cNvSpPr>
          <p:nvPr/>
        </p:nvSpPr>
        <p:spPr bwMode="auto">
          <a:xfrm>
            <a:off x="4495800" y="28194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1323" name="Text Box 52"/>
          <p:cNvSpPr txBox="1">
            <a:spLocks noChangeArrowheads="1"/>
          </p:cNvSpPr>
          <p:nvPr/>
        </p:nvSpPr>
        <p:spPr bwMode="auto">
          <a:xfrm>
            <a:off x="7086600" y="28194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1324" name="Oval 57"/>
          <p:cNvSpPr>
            <a:spLocks noChangeArrowheads="1"/>
          </p:cNvSpPr>
          <p:nvPr/>
        </p:nvSpPr>
        <p:spPr bwMode="auto">
          <a:xfrm>
            <a:off x="5334000" y="30480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25" name="Line 58"/>
          <p:cNvSpPr>
            <a:spLocks noChangeShapeType="1"/>
          </p:cNvSpPr>
          <p:nvPr/>
        </p:nvSpPr>
        <p:spPr bwMode="auto">
          <a:xfrm>
            <a:off x="5105400" y="3200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1273" name="Object 7"/>
          <p:cNvGraphicFramePr>
            <a:graphicFrameLocks noChangeAspect="1"/>
          </p:cNvGraphicFramePr>
          <p:nvPr/>
        </p:nvGraphicFramePr>
        <p:xfrm>
          <a:off x="1066800" y="2895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06080" imgH="469800" progId="Equation.3">
                  <p:embed/>
                </p:oleObj>
              </mc:Choice>
              <mc:Fallback>
                <p:oleObj name="Equation" r:id="rId13" imgW="40608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95600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8"/>
          <p:cNvGraphicFramePr>
            <a:graphicFrameLocks noChangeAspect="1"/>
          </p:cNvGraphicFramePr>
          <p:nvPr/>
        </p:nvGraphicFramePr>
        <p:xfrm>
          <a:off x="1981200" y="2895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69800" imgH="469800" progId="Equation.3">
                  <p:embed/>
                </p:oleObj>
              </mc:Choice>
              <mc:Fallback>
                <p:oleObj name="Equation" r:id="rId14" imgW="4698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956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9"/>
          <p:cNvGraphicFramePr>
            <a:graphicFrameLocks noChangeAspect="1"/>
          </p:cNvGraphicFramePr>
          <p:nvPr/>
        </p:nvGraphicFramePr>
        <p:xfrm>
          <a:off x="7696200" y="28194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482400" progId="Equation.3">
                  <p:embed/>
                </p:oleObj>
              </mc:Choice>
              <mc:Fallback>
                <p:oleObj name="Equation" r:id="rId16" imgW="4824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819400"/>
                        <a:ext cx="3905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0"/>
          <p:cNvGraphicFramePr>
            <a:graphicFrameLocks noChangeAspect="1"/>
          </p:cNvGraphicFramePr>
          <p:nvPr/>
        </p:nvGraphicFramePr>
        <p:xfrm>
          <a:off x="3154363" y="28908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482400" progId="Equation.3">
                  <p:embed/>
                </p:oleObj>
              </mc:Choice>
              <mc:Fallback>
                <p:oleObj name="Equation" r:id="rId18" imgW="3934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2890838"/>
                        <a:ext cx="3190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Object 11"/>
          <p:cNvGraphicFramePr>
            <a:graphicFrameLocks noChangeAspect="1"/>
          </p:cNvGraphicFramePr>
          <p:nvPr/>
        </p:nvGraphicFramePr>
        <p:xfrm>
          <a:off x="5791200" y="2819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558720" progId="Equation.3">
                  <p:embed/>
                </p:oleObj>
              </mc:Choice>
              <mc:Fallback>
                <p:oleObj name="Equation" r:id="rId20" imgW="48240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19400"/>
                        <a:ext cx="39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2"/>
          <p:cNvGraphicFramePr>
            <a:graphicFrameLocks noChangeAspect="1"/>
          </p:cNvGraphicFramePr>
          <p:nvPr/>
        </p:nvGraphicFramePr>
        <p:xfrm>
          <a:off x="3905250" y="28194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600" imgH="482400" progId="Equation.3">
                  <p:embed/>
                </p:oleObj>
              </mc:Choice>
              <mc:Fallback>
                <p:oleObj name="Equation" r:id="rId22" imgW="723600" imgH="482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2819400"/>
                        <a:ext cx="587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3"/>
          <p:cNvGraphicFramePr>
            <a:graphicFrameLocks noChangeAspect="1"/>
          </p:cNvGraphicFramePr>
          <p:nvPr/>
        </p:nvGraphicFramePr>
        <p:xfrm>
          <a:off x="6553200" y="28194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520" imgH="558720" progId="Equation.3">
                  <p:embed/>
                </p:oleObj>
              </mc:Choice>
              <mc:Fallback>
                <p:oleObj name="Equation" r:id="rId24" imgW="812520" imgH="558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0"/>
                        <a:ext cx="6588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6" name="Freeform 66"/>
          <p:cNvSpPr>
            <a:spLocks/>
          </p:cNvSpPr>
          <p:nvPr/>
        </p:nvSpPr>
        <p:spPr bwMode="auto">
          <a:xfrm>
            <a:off x="685800" y="3429000"/>
            <a:ext cx="7391400" cy="241300"/>
          </a:xfrm>
          <a:custGeom>
            <a:avLst/>
            <a:gdLst>
              <a:gd name="T0" fmla="*/ 0 w 4656"/>
              <a:gd name="T1" fmla="*/ 241935002 h 152"/>
              <a:gd name="T2" fmla="*/ 2056447431 w 4656"/>
              <a:gd name="T3" fmla="*/ 362902453 h 152"/>
              <a:gd name="T4" fmla="*/ 2147483647 w 4656"/>
              <a:gd name="T5" fmla="*/ 120967501 h 152"/>
              <a:gd name="T6" fmla="*/ 2147483647 w 4656"/>
              <a:gd name="T7" fmla="*/ 362902453 h 152"/>
              <a:gd name="T8" fmla="*/ 2147483647 w 4656"/>
              <a:gd name="T9" fmla="*/ 241935002 h 152"/>
              <a:gd name="T10" fmla="*/ 2147483647 w 4656"/>
              <a:gd name="T11" fmla="*/ 241935002 h 152"/>
              <a:gd name="T12" fmla="*/ 2147483647 w 4656"/>
              <a:gd name="T13" fmla="*/ 120967501 h 152"/>
              <a:gd name="T14" fmla="*/ 2147483647 w 4656"/>
              <a:gd name="T15" fmla="*/ 0 h 1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56"/>
              <a:gd name="T25" fmla="*/ 0 h 152"/>
              <a:gd name="T26" fmla="*/ 4656 w 4656"/>
              <a:gd name="T27" fmla="*/ 152 h 152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56" h="152">
                <a:moveTo>
                  <a:pt x="0" y="96"/>
                </a:moveTo>
                <a:cubicBezTo>
                  <a:pt x="284" y="124"/>
                  <a:pt x="568" y="152"/>
                  <a:pt x="816" y="144"/>
                </a:cubicBezTo>
                <a:cubicBezTo>
                  <a:pt x="1064" y="136"/>
                  <a:pt x="1160" y="48"/>
                  <a:pt x="1488" y="48"/>
                </a:cubicBezTo>
                <a:cubicBezTo>
                  <a:pt x="1816" y="48"/>
                  <a:pt x="2520" y="136"/>
                  <a:pt x="2784" y="144"/>
                </a:cubicBezTo>
                <a:cubicBezTo>
                  <a:pt x="3048" y="152"/>
                  <a:pt x="2872" y="104"/>
                  <a:pt x="3072" y="96"/>
                </a:cubicBezTo>
                <a:cubicBezTo>
                  <a:pt x="3272" y="88"/>
                  <a:pt x="3744" y="104"/>
                  <a:pt x="3984" y="96"/>
                </a:cubicBezTo>
                <a:cubicBezTo>
                  <a:pt x="4224" y="88"/>
                  <a:pt x="4400" y="64"/>
                  <a:pt x="4512" y="48"/>
                </a:cubicBezTo>
                <a:cubicBezTo>
                  <a:pt x="4624" y="32"/>
                  <a:pt x="4640" y="16"/>
                  <a:pt x="4656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7" name="Text Box 67"/>
          <p:cNvSpPr txBox="1">
            <a:spLocks noChangeArrowheads="1"/>
          </p:cNvSpPr>
          <p:nvPr/>
        </p:nvSpPr>
        <p:spPr bwMode="auto">
          <a:xfrm>
            <a:off x="914400" y="4648200"/>
            <a:ext cx="29924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Arbitrary DFA</a:t>
            </a:r>
          </a:p>
        </p:txBody>
      </p:sp>
      <p:graphicFrame>
        <p:nvGraphicFramePr>
          <p:cNvPr id="11280" name="Object 14"/>
          <p:cNvGraphicFramePr>
            <a:graphicFrameLocks noChangeAspect="1"/>
          </p:cNvGraphicFramePr>
          <p:nvPr/>
        </p:nvGraphicFramePr>
        <p:xfrm>
          <a:off x="3216275" y="127000"/>
          <a:ext cx="4294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68680" imgH="444240" progId="Equation.3">
                  <p:embed/>
                </p:oleObj>
              </mc:Choice>
              <mc:Fallback>
                <p:oleObj name="Equation" r:id="rId26" imgW="3568680" imgH="4442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127000"/>
                        <a:ext cx="4294188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8" name="Text Box 69"/>
          <p:cNvSpPr txBox="1">
            <a:spLocks noChangeArrowheads="1"/>
          </p:cNvSpPr>
          <p:nvPr/>
        </p:nvSpPr>
        <p:spPr bwMode="auto">
          <a:xfrm>
            <a:off x="2514600" y="76200"/>
            <a:ext cx="59610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                                    ,</a:t>
            </a:r>
          </a:p>
          <a:p>
            <a:r>
              <a:rPr lang="en-US"/>
              <a:t>by the pigeonhole principle,</a:t>
            </a:r>
          </a:p>
          <a:p>
            <a:r>
              <a:rPr lang="en-US"/>
              <a:t>a state is repeated in the walk</a:t>
            </a:r>
          </a:p>
        </p:txBody>
      </p:sp>
      <p:sp>
        <p:nvSpPr>
          <p:cNvPr id="11329" name="Text Box 70"/>
          <p:cNvSpPr txBox="1">
            <a:spLocks noChangeArrowheads="1"/>
          </p:cNvSpPr>
          <p:nvPr/>
        </p:nvSpPr>
        <p:spPr bwMode="auto">
          <a:xfrm>
            <a:off x="76200" y="76200"/>
            <a:ext cx="2311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sp>
        <p:nvSpPr>
          <p:cNvPr id="11330" name="Rectangle 71"/>
          <p:cNvSpPr>
            <a:spLocks noChangeArrowheads="1"/>
          </p:cNvSpPr>
          <p:nvPr/>
        </p:nvSpPr>
        <p:spPr bwMode="auto">
          <a:xfrm>
            <a:off x="35052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331" name="Rectangle 73"/>
          <p:cNvSpPr>
            <a:spLocks noChangeArrowheads="1"/>
          </p:cNvSpPr>
          <p:nvPr/>
        </p:nvSpPr>
        <p:spPr bwMode="auto">
          <a:xfrm>
            <a:off x="6096000" y="274320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1" name="Object 15"/>
          <p:cNvGraphicFramePr>
            <a:graphicFrameLocks noChangeAspect="1"/>
          </p:cNvGraphicFramePr>
          <p:nvPr/>
        </p:nvGraphicFramePr>
        <p:xfrm>
          <a:off x="1447800" y="55626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42720" imgH="469800" progId="Equation.3">
                  <p:embed/>
                </p:oleObj>
              </mc:Choice>
              <mc:Fallback>
                <p:oleObj name="Equation" r:id="rId28" imgW="34272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562600"/>
                        <a:ext cx="2698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6"/>
          <p:cNvGraphicFramePr>
            <a:graphicFrameLocks noChangeAspect="1"/>
          </p:cNvGraphicFramePr>
          <p:nvPr/>
        </p:nvGraphicFramePr>
        <p:xfrm>
          <a:off x="7696200" y="5562600"/>
          <a:ext cx="390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06080" imgH="469800" progId="Equation.3">
                  <p:embed/>
                </p:oleObj>
              </mc:Choice>
              <mc:Fallback>
                <p:oleObj name="Equation" r:id="rId30" imgW="406080" imgH="469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62600"/>
                        <a:ext cx="3905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7"/>
          <p:cNvGraphicFramePr>
            <a:graphicFrameLocks noChangeAspect="1"/>
          </p:cNvGraphicFramePr>
          <p:nvPr/>
        </p:nvGraphicFramePr>
        <p:xfrm>
          <a:off x="8305800" y="3048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06080" imgH="469800" progId="Equation.3">
                  <p:embed/>
                </p:oleObj>
              </mc:Choice>
              <mc:Fallback>
                <p:oleObj name="Equation" r:id="rId30" imgW="40608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3048000"/>
                        <a:ext cx="2476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18"/>
          <p:cNvGraphicFramePr>
            <a:graphicFrameLocks noChangeAspect="1"/>
          </p:cNvGraphicFramePr>
          <p:nvPr/>
        </p:nvGraphicFramePr>
        <p:xfrm>
          <a:off x="685800" y="304800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42720" imgH="469800" progId="Equation.3">
                  <p:embed/>
                </p:oleObj>
              </mc:Choice>
              <mc:Fallback>
                <p:oleObj name="Equation" r:id="rId32" imgW="342720" imgH="469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2698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32" name="Rectangle 78"/>
          <p:cNvSpPr>
            <a:spLocks noChangeArrowheads="1"/>
          </p:cNvSpPr>
          <p:nvPr/>
        </p:nvSpPr>
        <p:spPr bwMode="auto">
          <a:xfrm>
            <a:off x="457200" y="4114800"/>
            <a:ext cx="80010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1285" name="Object 19"/>
          <p:cNvGraphicFramePr>
            <a:graphicFrameLocks noChangeAspect="1"/>
          </p:cNvGraphicFramePr>
          <p:nvPr/>
        </p:nvGraphicFramePr>
        <p:xfrm>
          <a:off x="8458200" y="1371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368280" imgH="304560" progId="Equation.3">
                  <p:embed/>
                </p:oleObj>
              </mc:Choice>
              <mc:Fallback>
                <p:oleObj name="Equation" r:id="rId33" imgW="368280" imgH="3045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13716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26C847-86D4-4918-8005-3B0A092EA08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12290" name="Object 33"/>
          <p:cNvGraphicFramePr>
            <a:graphicFrameLocks noChangeAspect="1"/>
          </p:cNvGraphicFramePr>
          <p:nvPr/>
        </p:nvGraphicFramePr>
        <p:xfrm>
          <a:off x="2384425" y="152400"/>
          <a:ext cx="5165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444240" progId="Equation.3">
                  <p:embed/>
                </p:oleObj>
              </mc:Choice>
              <mc:Fallback>
                <p:oleObj name="Equation" r:id="rId2" imgW="4292280" imgH="44424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152400"/>
                        <a:ext cx="51657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Oval 51"/>
          <p:cNvSpPr>
            <a:spLocks noChangeArrowheads="1"/>
          </p:cNvSpPr>
          <p:nvPr/>
        </p:nvSpPr>
        <p:spPr bwMode="auto">
          <a:xfrm>
            <a:off x="1477963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5" name="Oval 52"/>
          <p:cNvSpPr>
            <a:spLocks noChangeArrowheads="1"/>
          </p:cNvSpPr>
          <p:nvPr/>
        </p:nvSpPr>
        <p:spPr bwMode="auto">
          <a:xfrm>
            <a:off x="25146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06" name="Oval 53"/>
          <p:cNvSpPr>
            <a:spLocks noChangeArrowheads="1"/>
          </p:cNvSpPr>
          <p:nvPr/>
        </p:nvSpPr>
        <p:spPr bwMode="auto">
          <a:xfrm>
            <a:off x="81534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1" name="Object 56"/>
          <p:cNvGraphicFramePr>
            <a:graphicFrameLocks noChangeAspect="1"/>
          </p:cNvGraphicFramePr>
          <p:nvPr/>
        </p:nvGraphicFramePr>
        <p:xfrm>
          <a:off x="1554163" y="48768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8768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7"/>
          <p:cNvGraphicFramePr>
            <a:graphicFrameLocks noChangeAspect="1"/>
          </p:cNvGraphicFramePr>
          <p:nvPr/>
        </p:nvGraphicFramePr>
        <p:xfrm>
          <a:off x="2636838" y="48768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48768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8"/>
          <p:cNvGraphicFramePr>
            <a:graphicFrameLocks noChangeAspect="1"/>
          </p:cNvGraphicFramePr>
          <p:nvPr/>
        </p:nvGraphicFramePr>
        <p:xfrm>
          <a:off x="7086600" y="4953000"/>
          <a:ext cx="6524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482400" progId="Equation.3">
                  <p:embed/>
                </p:oleObj>
              </mc:Choice>
              <mc:Fallback>
                <p:oleObj name="Equation" r:id="rId8" imgW="825480" imgH="482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953000"/>
                        <a:ext cx="652463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2"/>
          <p:cNvGraphicFramePr>
            <a:graphicFrameLocks noChangeAspect="1"/>
          </p:cNvGraphicFramePr>
          <p:nvPr/>
        </p:nvGraphicFramePr>
        <p:xfrm>
          <a:off x="8204200" y="4895850"/>
          <a:ext cx="4937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482400" progId="Equation.3">
                  <p:embed/>
                </p:oleObj>
              </mc:Choice>
              <mc:Fallback>
                <p:oleObj name="Equation" r:id="rId10" imgW="495000" imgH="4824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200" y="4895850"/>
                        <a:ext cx="4937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7" name="Oval 63"/>
          <p:cNvSpPr>
            <a:spLocks noChangeArrowheads="1"/>
          </p:cNvSpPr>
          <p:nvPr/>
        </p:nvSpPr>
        <p:spPr bwMode="auto">
          <a:xfrm>
            <a:off x="7010400" y="4876800"/>
            <a:ext cx="762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08" name="Text Box 79"/>
          <p:cNvSpPr txBox="1">
            <a:spLocks noChangeArrowheads="1"/>
          </p:cNvSpPr>
          <p:nvPr/>
        </p:nvSpPr>
        <p:spPr bwMode="auto">
          <a:xfrm>
            <a:off x="4648200" y="1371600"/>
            <a:ext cx="1687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Walk of</a:t>
            </a:r>
          </a:p>
        </p:txBody>
      </p:sp>
      <p:sp>
        <p:nvSpPr>
          <p:cNvPr id="12309" name="Line 83"/>
          <p:cNvSpPr>
            <a:spLocks noChangeShapeType="1"/>
          </p:cNvSpPr>
          <p:nvPr/>
        </p:nvSpPr>
        <p:spPr bwMode="auto">
          <a:xfrm>
            <a:off x="4191000" y="2819400"/>
            <a:ext cx="838200" cy="19812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0" name="Line 84"/>
          <p:cNvSpPr>
            <a:spLocks noChangeShapeType="1"/>
          </p:cNvSpPr>
          <p:nvPr/>
        </p:nvSpPr>
        <p:spPr bwMode="auto">
          <a:xfrm flipH="1">
            <a:off x="5334000" y="2743200"/>
            <a:ext cx="14478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1" name="Line 90"/>
          <p:cNvSpPr>
            <a:spLocks noChangeShapeType="1"/>
          </p:cNvSpPr>
          <p:nvPr/>
        </p:nvSpPr>
        <p:spPr bwMode="auto">
          <a:xfrm>
            <a:off x="1219200" y="2743200"/>
            <a:ext cx="457200" cy="21336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2" name="Line 91"/>
          <p:cNvSpPr>
            <a:spLocks noChangeShapeType="1"/>
          </p:cNvSpPr>
          <p:nvPr/>
        </p:nvSpPr>
        <p:spPr bwMode="auto">
          <a:xfrm>
            <a:off x="2209800" y="2743200"/>
            <a:ext cx="6096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313" name="Line 92"/>
          <p:cNvSpPr>
            <a:spLocks noChangeShapeType="1"/>
          </p:cNvSpPr>
          <p:nvPr/>
        </p:nvSpPr>
        <p:spPr bwMode="auto">
          <a:xfrm flipH="1">
            <a:off x="7391400" y="2743200"/>
            <a:ext cx="1295400" cy="2057400"/>
          </a:xfrm>
          <a:prstGeom prst="line">
            <a:avLst/>
          </a:prstGeom>
          <a:noFill/>
          <a:ln w="9525">
            <a:solidFill>
              <a:srgbClr val="FF00FF"/>
            </a:solidFill>
            <a:round/>
            <a:headEnd/>
            <a:tailEnd type="arrow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2295" name="Object 95"/>
          <p:cNvGraphicFramePr>
            <a:graphicFrameLocks noChangeAspect="1"/>
          </p:cNvGraphicFramePr>
          <p:nvPr/>
        </p:nvGraphicFramePr>
        <p:xfrm>
          <a:off x="6400800" y="1524000"/>
          <a:ext cx="381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53800" progId="Equation.3">
                  <p:embed/>
                </p:oleObj>
              </mc:Choice>
              <mc:Fallback>
                <p:oleObj name="Equation" r:id="rId12" imgW="304560" imgH="2538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0"/>
                        <a:ext cx="381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4" name="Text Box 102"/>
          <p:cNvSpPr txBox="1">
            <a:spLocks noChangeArrowheads="1"/>
          </p:cNvSpPr>
          <p:nvPr/>
        </p:nvSpPr>
        <p:spPr bwMode="auto">
          <a:xfrm>
            <a:off x="0" y="1568450"/>
            <a:ext cx="1695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Pigeons:</a:t>
            </a:r>
          </a:p>
        </p:txBody>
      </p:sp>
      <p:sp>
        <p:nvSpPr>
          <p:cNvPr id="12315" name="Text Box 103"/>
          <p:cNvSpPr txBox="1">
            <a:spLocks noChangeArrowheads="1"/>
          </p:cNvSpPr>
          <p:nvPr/>
        </p:nvSpPr>
        <p:spPr bwMode="auto">
          <a:xfrm>
            <a:off x="0" y="4953000"/>
            <a:ext cx="3411538" cy="1092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Nests:</a:t>
            </a:r>
          </a:p>
          <a:p>
            <a:r>
              <a:rPr lang="en-US" sz="2800"/>
              <a:t>(Automaton states)</a:t>
            </a:r>
          </a:p>
        </p:txBody>
      </p:sp>
      <p:sp>
        <p:nvSpPr>
          <p:cNvPr id="12316" name="Text Box 104"/>
          <p:cNvSpPr txBox="1">
            <a:spLocks noChangeArrowheads="1"/>
          </p:cNvSpPr>
          <p:nvPr/>
        </p:nvSpPr>
        <p:spPr bwMode="auto">
          <a:xfrm>
            <a:off x="0" y="2895600"/>
            <a:ext cx="113188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FF"/>
                </a:solidFill>
              </a:rPr>
              <a:t>Are </a:t>
            </a:r>
          </a:p>
          <a:p>
            <a:r>
              <a:rPr lang="en-US">
                <a:solidFill>
                  <a:srgbClr val="FF00FF"/>
                </a:solidFill>
              </a:rPr>
              <a:t>more</a:t>
            </a:r>
          </a:p>
          <a:p>
            <a:r>
              <a:rPr lang="en-US">
                <a:solidFill>
                  <a:srgbClr val="FF00FF"/>
                </a:solidFill>
              </a:rPr>
              <a:t>than</a:t>
            </a:r>
          </a:p>
        </p:txBody>
      </p:sp>
      <p:sp>
        <p:nvSpPr>
          <p:cNvPr id="12317" name="Text Box 105"/>
          <p:cNvSpPr txBox="1">
            <a:spLocks noChangeArrowheads="1"/>
          </p:cNvSpPr>
          <p:nvPr/>
        </p:nvSpPr>
        <p:spPr bwMode="auto">
          <a:xfrm>
            <a:off x="1676400" y="1676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(walk states)</a:t>
            </a:r>
          </a:p>
        </p:txBody>
      </p:sp>
      <p:sp>
        <p:nvSpPr>
          <p:cNvPr id="12318" name="Oval 106"/>
          <p:cNvSpPr>
            <a:spLocks noChangeArrowheads="1"/>
          </p:cNvSpPr>
          <p:nvPr/>
        </p:nvSpPr>
        <p:spPr bwMode="auto">
          <a:xfrm>
            <a:off x="4800600" y="48768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19" name="Oval 109"/>
          <p:cNvSpPr>
            <a:spLocks noChangeArrowheads="1"/>
          </p:cNvSpPr>
          <p:nvPr/>
        </p:nvSpPr>
        <p:spPr bwMode="auto">
          <a:xfrm>
            <a:off x="1004888" y="226536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20" name="Oval 110"/>
          <p:cNvSpPr>
            <a:spLocks noChangeArrowheads="1"/>
          </p:cNvSpPr>
          <p:nvPr/>
        </p:nvSpPr>
        <p:spPr bwMode="auto">
          <a:xfrm>
            <a:off x="3962400" y="225425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21" name="Oval 111"/>
          <p:cNvSpPr>
            <a:spLocks noChangeArrowheads="1"/>
          </p:cNvSpPr>
          <p:nvPr/>
        </p:nvSpPr>
        <p:spPr bwMode="auto">
          <a:xfrm>
            <a:off x="8594725" y="2239963"/>
            <a:ext cx="549275" cy="4714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2" name="Oval 112"/>
          <p:cNvSpPr>
            <a:spLocks noChangeArrowheads="1"/>
          </p:cNvSpPr>
          <p:nvPr/>
        </p:nvSpPr>
        <p:spPr bwMode="auto">
          <a:xfrm>
            <a:off x="1909763" y="226536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23" name="Line 113"/>
          <p:cNvSpPr>
            <a:spLocks noChangeShapeType="1"/>
          </p:cNvSpPr>
          <p:nvPr/>
        </p:nvSpPr>
        <p:spPr bwMode="auto">
          <a:xfrm>
            <a:off x="642938" y="24479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4" name="Line 114"/>
          <p:cNvSpPr>
            <a:spLocks noChangeShapeType="1"/>
          </p:cNvSpPr>
          <p:nvPr/>
        </p:nvSpPr>
        <p:spPr bwMode="auto">
          <a:xfrm>
            <a:off x="1427163" y="24479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25" name="Line 115"/>
          <p:cNvSpPr>
            <a:spLocks noChangeShapeType="1"/>
          </p:cNvSpPr>
          <p:nvPr/>
        </p:nvSpPr>
        <p:spPr bwMode="auto">
          <a:xfrm>
            <a:off x="2333625" y="244792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6" name="Line 116"/>
          <p:cNvSpPr>
            <a:spLocks noChangeShapeType="1"/>
          </p:cNvSpPr>
          <p:nvPr/>
        </p:nvSpPr>
        <p:spPr bwMode="auto">
          <a:xfrm>
            <a:off x="3540125" y="24384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7" name="Line 117"/>
          <p:cNvSpPr>
            <a:spLocks noChangeShapeType="1"/>
          </p:cNvSpPr>
          <p:nvPr/>
        </p:nvSpPr>
        <p:spPr bwMode="auto">
          <a:xfrm>
            <a:off x="4384675" y="2438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28" name="Line 118"/>
          <p:cNvSpPr>
            <a:spLocks noChangeShapeType="1"/>
          </p:cNvSpPr>
          <p:nvPr/>
        </p:nvSpPr>
        <p:spPr bwMode="auto">
          <a:xfrm>
            <a:off x="8077200" y="24066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296" name="Object 119"/>
          <p:cNvGraphicFramePr>
            <a:graphicFrameLocks noChangeAspect="1"/>
          </p:cNvGraphicFramePr>
          <p:nvPr/>
        </p:nvGraphicFramePr>
        <p:xfrm>
          <a:off x="4057650" y="2271713"/>
          <a:ext cx="2603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82400" progId="Equation.3">
                  <p:embed/>
                </p:oleObj>
              </mc:Choice>
              <mc:Fallback>
                <p:oleObj name="Equation" r:id="rId14" imgW="330120" imgH="48240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650" y="2271713"/>
                        <a:ext cx="260350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Text Box 120"/>
          <p:cNvSpPr txBox="1">
            <a:spLocks noChangeArrowheads="1"/>
          </p:cNvSpPr>
          <p:nvPr/>
        </p:nvSpPr>
        <p:spPr bwMode="auto">
          <a:xfrm>
            <a:off x="2895600" y="202565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2330" name="Oval 121"/>
          <p:cNvSpPr>
            <a:spLocks noChangeArrowheads="1"/>
          </p:cNvSpPr>
          <p:nvPr/>
        </p:nvSpPr>
        <p:spPr bwMode="auto">
          <a:xfrm>
            <a:off x="6553200" y="225425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31" name="Line 122"/>
          <p:cNvSpPr>
            <a:spLocks noChangeShapeType="1"/>
          </p:cNvSpPr>
          <p:nvPr/>
        </p:nvSpPr>
        <p:spPr bwMode="auto">
          <a:xfrm>
            <a:off x="6130925" y="243840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32" name="Line 123"/>
          <p:cNvSpPr>
            <a:spLocks noChangeShapeType="1"/>
          </p:cNvSpPr>
          <p:nvPr/>
        </p:nvSpPr>
        <p:spPr bwMode="auto">
          <a:xfrm>
            <a:off x="6975475" y="243840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2297" name="Object 124"/>
          <p:cNvGraphicFramePr>
            <a:graphicFrameLocks noChangeAspect="1"/>
          </p:cNvGraphicFramePr>
          <p:nvPr/>
        </p:nvGraphicFramePr>
        <p:xfrm>
          <a:off x="6650038" y="2271713"/>
          <a:ext cx="2587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482400" progId="Equation.3">
                  <p:embed/>
                </p:oleObj>
              </mc:Choice>
              <mc:Fallback>
                <p:oleObj name="Equation" r:id="rId14" imgW="330120" imgH="482400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271713"/>
                        <a:ext cx="25876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3" name="Text Box 125"/>
          <p:cNvSpPr txBox="1">
            <a:spLocks noChangeArrowheads="1"/>
          </p:cNvSpPr>
          <p:nvPr/>
        </p:nvSpPr>
        <p:spPr bwMode="auto">
          <a:xfrm>
            <a:off x="4876800" y="202565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2334" name="Text Box 126"/>
          <p:cNvSpPr txBox="1">
            <a:spLocks noChangeArrowheads="1"/>
          </p:cNvSpPr>
          <p:nvPr/>
        </p:nvSpPr>
        <p:spPr bwMode="auto">
          <a:xfrm>
            <a:off x="7467600" y="202565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2335" name="Oval 127"/>
          <p:cNvSpPr>
            <a:spLocks noChangeArrowheads="1"/>
          </p:cNvSpPr>
          <p:nvPr/>
        </p:nvSpPr>
        <p:spPr bwMode="auto">
          <a:xfrm>
            <a:off x="5715000" y="225425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36" name="Line 128"/>
          <p:cNvSpPr>
            <a:spLocks noChangeShapeType="1"/>
          </p:cNvSpPr>
          <p:nvPr/>
        </p:nvSpPr>
        <p:spPr bwMode="auto">
          <a:xfrm>
            <a:off x="5486400" y="24066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337" name="Rectangle 137"/>
          <p:cNvSpPr>
            <a:spLocks noChangeArrowheads="1"/>
          </p:cNvSpPr>
          <p:nvPr/>
        </p:nvSpPr>
        <p:spPr bwMode="auto">
          <a:xfrm>
            <a:off x="3886200" y="194945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338" name="Rectangle 138"/>
          <p:cNvSpPr>
            <a:spLocks noChangeArrowheads="1"/>
          </p:cNvSpPr>
          <p:nvPr/>
        </p:nvSpPr>
        <p:spPr bwMode="auto">
          <a:xfrm>
            <a:off x="6477000" y="1949450"/>
            <a:ext cx="609600" cy="990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298" name="Object 140"/>
          <p:cNvGraphicFramePr>
            <a:graphicFrameLocks noChangeAspect="1"/>
          </p:cNvGraphicFramePr>
          <p:nvPr/>
        </p:nvGraphicFramePr>
        <p:xfrm>
          <a:off x="1066800" y="2254250"/>
          <a:ext cx="26987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20" imgH="469800" progId="Equation.3">
                  <p:embed/>
                </p:oleObj>
              </mc:Choice>
              <mc:Fallback>
                <p:oleObj name="Equation" r:id="rId16" imgW="342720" imgH="469800" progId="Equation.3">
                  <p:embed/>
                  <p:pic>
                    <p:nvPicPr>
                      <p:cNvPr id="0" name="Object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54250"/>
                        <a:ext cx="269875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41"/>
          <p:cNvGraphicFramePr>
            <a:graphicFrameLocks noChangeAspect="1"/>
          </p:cNvGraphicFramePr>
          <p:nvPr/>
        </p:nvGraphicFramePr>
        <p:xfrm>
          <a:off x="4876800" y="4800600"/>
          <a:ext cx="454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120" imgH="482400" progId="Equation.3">
                  <p:embed/>
                </p:oleObj>
              </mc:Choice>
              <mc:Fallback>
                <p:oleObj name="Equation" r:id="rId18" imgW="330120" imgH="482400" progId="Equation.3">
                  <p:embed/>
                  <p:pic>
                    <p:nvPicPr>
                      <p:cNvPr id="0" name="Object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454025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9" name="Text Box 142"/>
          <p:cNvSpPr txBox="1">
            <a:spLocks noChangeArrowheads="1"/>
          </p:cNvSpPr>
          <p:nvPr/>
        </p:nvSpPr>
        <p:spPr bwMode="auto">
          <a:xfrm>
            <a:off x="3733800" y="48006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2340" name="Text Box 143"/>
          <p:cNvSpPr txBox="1">
            <a:spLocks noChangeArrowheads="1"/>
          </p:cNvSpPr>
          <p:nvPr/>
        </p:nvSpPr>
        <p:spPr bwMode="auto">
          <a:xfrm>
            <a:off x="5715000" y="48006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graphicFrame>
        <p:nvGraphicFramePr>
          <p:cNvPr id="12300" name="Object 144"/>
          <p:cNvGraphicFramePr>
            <a:graphicFrameLocks noChangeAspect="1"/>
          </p:cNvGraphicFramePr>
          <p:nvPr/>
        </p:nvGraphicFramePr>
        <p:xfrm>
          <a:off x="8763000" y="2286000"/>
          <a:ext cx="24765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06080" imgH="469800" progId="Equation.3">
                  <p:embed/>
                </p:oleObj>
              </mc:Choice>
              <mc:Fallback>
                <p:oleObj name="Equation" r:id="rId19" imgW="406080" imgH="469800" progId="Equation.3">
                  <p:embed/>
                  <p:pic>
                    <p:nvPicPr>
                      <p:cNvPr id="0" name="Object 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2286000"/>
                        <a:ext cx="247650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1" name="Text Box 145"/>
          <p:cNvSpPr txBox="1">
            <a:spLocks noChangeArrowheads="1"/>
          </p:cNvSpPr>
          <p:nvPr/>
        </p:nvSpPr>
        <p:spPr bwMode="auto">
          <a:xfrm>
            <a:off x="4038600" y="5486400"/>
            <a:ext cx="21732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 state is </a:t>
            </a:r>
          </a:p>
          <a:p>
            <a:r>
              <a:rPr lang="en-US">
                <a:solidFill>
                  <a:srgbClr val="FF3300"/>
                </a:solidFill>
              </a:rPr>
              <a:t>repeated</a:t>
            </a:r>
          </a:p>
        </p:txBody>
      </p:sp>
      <p:sp>
        <p:nvSpPr>
          <p:cNvPr id="12342" name="TextBox 52"/>
          <p:cNvSpPr txBox="1">
            <a:spLocks noChangeArrowheads="1"/>
          </p:cNvSpPr>
          <p:nvPr/>
        </p:nvSpPr>
        <p:spPr bwMode="auto">
          <a:xfrm>
            <a:off x="304800" y="762000"/>
            <a:ext cx="7283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Number of states in walk is at least  </a:t>
            </a:r>
          </a:p>
        </p:txBody>
      </p:sp>
      <p:graphicFrame>
        <p:nvGraphicFramePr>
          <p:cNvPr id="12301" name="Object 33"/>
          <p:cNvGraphicFramePr>
            <a:graphicFrameLocks noChangeAspect="1"/>
          </p:cNvGraphicFramePr>
          <p:nvPr/>
        </p:nvGraphicFramePr>
        <p:xfrm>
          <a:off x="7315200" y="762000"/>
          <a:ext cx="11430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68280" imgH="177480" progId="Equation.3">
                  <p:embed/>
                </p:oleObj>
              </mc:Choice>
              <mc:Fallback>
                <p:oleObj name="Equation" r:id="rId21" imgW="368280" imgH="177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762000"/>
                        <a:ext cx="114300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FC0E38-2FF9-4182-B1E6-1D1B3908537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The Pumping Lemma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7746E41-6586-421C-AB98-57D2CFDD372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3319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6372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Take an </a:t>
            </a:r>
            <a:r>
              <a:rPr lang="en-US">
                <a:solidFill>
                  <a:srgbClr val="FF3300"/>
                </a:solidFill>
              </a:rPr>
              <a:t>infinite</a:t>
            </a:r>
            <a:r>
              <a:rPr lang="en-US"/>
              <a:t> regular language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/>
        </p:nvGraphicFramePr>
        <p:xfrm>
          <a:off x="6858000" y="228600"/>
          <a:ext cx="3032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368280" progId="Equation.3">
                  <p:embed/>
                </p:oleObj>
              </mc:Choice>
              <mc:Fallback>
                <p:oleObj name="Equation" r:id="rId2" imgW="30456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"/>
                        <a:ext cx="3032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533400" y="2362200"/>
            <a:ext cx="656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 exists a DFA that accepts </a:t>
            </a:r>
          </a:p>
        </p:txBody>
      </p:sp>
      <p:graphicFrame>
        <p:nvGraphicFramePr>
          <p:cNvPr id="13315" name="Object 6"/>
          <p:cNvGraphicFramePr>
            <a:graphicFrameLocks noChangeAspect="1"/>
          </p:cNvGraphicFramePr>
          <p:nvPr/>
        </p:nvGraphicFramePr>
        <p:xfrm>
          <a:off x="7086600" y="24384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4384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Oval 8"/>
          <p:cNvSpPr>
            <a:spLocks noChangeArrowheads="1"/>
          </p:cNvSpPr>
          <p:nvPr/>
        </p:nvSpPr>
        <p:spPr bwMode="auto">
          <a:xfrm>
            <a:off x="990600" y="4419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21336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220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4" name="Oval 11"/>
          <p:cNvSpPr>
            <a:spLocks noChangeArrowheads="1"/>
          </p:cNvSpPr>
          <p:nvPr/>
        </p:nvSpPr>
        <p:spPr bwMode="auto">
          <a:xfrm>
            <a:off x="60198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5" name="Oval 12"/>
          <p:cNvSpPr>
            <a:spLocks noChangeArrowheads="1"/>
          </p:cNvSpPr>
          <p:nvPr/>
        </p:nvSpPr>
        <p:spPr bwMode="auto">
          <a:xfrm>
            <a:off x="59436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>
            <a:off x="457200" y="4648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>
            <a:off x="44196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2667000" y="3886200"/>
            <a:ext cx="1219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3810000" y="3429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0" name="Oval 17"/>
          <p:cNvSpPr>
            <a:spLocks noChangeArrowheads="1"/>
          </p:cNvSpPr>
          <p:nvPr/>
        </p:nvSpPr>
        <p:spPr bwMode="auto">
          <a:xfrm>
            <a:off x="6019800" y="3505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1" name="Oval 18"/>
          <p:cNvSpPr>
            <a:spLocks noChangeArrowheads="1"/>
          </p:cNvSpPr>
          <p:nvPr/>
        </p:nvSpPr>
        <p:spPr bwMode="auto">
          <a:xfrm>
            <a:off x="5943600" y="3429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3886200" y="5257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3" name="Freeform 20"/>
          <p:cNvSpPr>
            <a:spLocks/>
          </p:cNvSpPr>
          <p:nvPr/>
        </p:nvSpPr>
        <p:spPr bwMode="auto">
          <a:xfrm>
            <a:off x="2590800" y="5715000"/>
            <a:ext cx="3581400" cy="850900"/>
          </a:xfrm>
          <a:custGeom>
            <a:avLst/>
            <a:gdLst>
              <a:gd name="T0" fmla="*/ 2147483647 w 2256"/>
              <a:gd name="T1" fmla="*/ 120967495 h 536"/>
              <a:gd name="T2" fmla="*/ 2147483647 w 2256"/>
              <a:gd name="T3" fmla="*/ 1330642291 h 536"/>
              <a:gd name="T4" fmla="*/ 0 w 2256"/>
              <a:gd name="T5" fmla="*/ 0 h 536"/>
              <a:gd name="T6" fmla="*/ 0 60000 65536"/>
              <a:gd name="T7" fmla="*/ 0 60000 65536"/>
              <a:gd name="T8" fmla="*/ 0 60000 65536"/>
              <a:gd name="T9" fmla="*/ 0 w 2256"/>
              <a:gd name="T10" fmla="*/ 0 h 536"/>
              <a:gd name="T11" fmla="*/ 2256 w 2256"/>
              <a:gd name="T12" fmla="*/ 536 h 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56" h="536">
                <a:moveTo>
                  <a:pt x="2256" y="48"/>
                </a:moveTo>
                <a:cubicBezTo>
                  <a:pt x="1988" y="292"/>
                  <a:pt x="1720" y="536"/>
                  <a:pt x="1344" y="528"/>
                </a:cubicBezTo>
                <a:cubicBezTo>
                  <a:pt x="968" y="520"/>
                  <a:pt x="484" y="26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 flipV="1">
            <a:off x="1447800" y="3886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5" name="Line 22"/>
          <p:cNvSpPr>
            <a:spLocks noChangeShapeType="1"/>
          </p:cNvSpPr>
          <p:nvPr/>
        </p:nvSpPr>
        <p:spPr bwMode="auto">
          <a:xfrm>
            <a:off x="1447800" y="48768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6" name="Line 23"/>
          <p:cNvSpPr>
            <a:spLocks noChangeShapeType="1"/>
          </p:cNvSpPr>
          <p:nvPr/>
        </p:nvSpPr>
        <p:spPr bwMode="auto">
          <a:xfrm>
            <a:off x="2667000" y="3886200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 flipV="1">
            <a:off x="4267200" y="3886200"/>
            <a:ext cx="1676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16" name="Object 25"/>
          <p:cNvGraphicFramePr>
            <a:graphicFrameLocks noChangeAspect="1"/>
          </p:cNvGraphicFramePr>
          <p:nvPr/>
        </p:nvGraphicFramePr>
        <p:xfrm>
          <a:off x="7835900" y="4559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304560" progId="Equation.3">
                  <p:embed/>
                </p:oleObj>
              </mc:Choice>
              <mc:Fallback>
                <p:oleObj name="Equation" r:id="rId6" imgW="393480" imgH="3045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45593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7467600" y="4876800"/>
            <a:ext cx="1395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4267200" y="3886200"/>
            <a:ext cx="1752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340" name="Text Box 28"/>
          <p:cNvSpPr txBox="1">
            <a:spLocks noChangeArrowheads="1"/>
          </p:cNvSpPr>
          <p:nvPr/>
        </p:nvSpPr>
        <p:spPr bwMode="auto">
          <a:xfrm>
            <a:off x="533400" y="838200"/>
            <a:ext cx="76120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(contains an infinite number of strings)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D3D26-2C11-4DE2-A716-9E98A3334F1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4338" name="Object 2048"/>
          <p:cNvGraphicFramePr>
            <a:graphicFrameLocks noChangeAspect="1"/>
          </p:cNvGraphicFramePr>
          <p:nvPr/>
        </p:nvGraphicFramePr>
        <p:xfrm>
          <a:off x="5334000" y="228600"/>
          <a:ext cx="18288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28800" imgH="545760" progId="Equation.3">
                  <p:embed/>
                </p:oleObj>
              </mc:Choice>
              <mc:Fallback>
                <p:oleObj name="Equation" r:id="rId2" imgW="1828800" imgH="54576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8600"/>
                        <a:ext cx="18288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5"/>
          <p:cNvSpPr txBox="1">
            <a:spLocks noChangeArrowheads="1"/>
          </p:cNvSpPr>
          <p:nvPr/>
        </p:nvSpPr>
        <p:spPr bwMode="auto">
          <a:xfrm>
            <a:off x="6629400" y="762000"/>
            <a:ext cx="2324100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(number of </a:t>
            </a:r>
          </a:p>
          <a:p>
            <a:r>
              <a:rPr lang="en-US" sz="2400"/>
              <a:t>states of DFA)</a:t>
            </a:r>
          </a:p>
        </p:txBody>
      </p:sp>
      <p:sp>
        <p:nvSpPr>
          <p:cNvPr id="14349" name="Text Box 6"/>
          <p:cNvSpPr txBox="1">
            <a:spLocks noChangeArrowheads="1"/>
          </p:cNvSpPr>
          <p:nvPr/>
        </p:nvSpPr>
        <p:spPr bwMode="auto">
          <a:xfrm>
            <a:off x="762000" y="1828800"/>
            <a:ext cx="71612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then, at least one state is repeated  </a:t>
            </a:r>
          </a:p>
          <a:p>
            <a:r>
              <a:rPr lang="en-US"/>
              <a:t>in the walk of</a:t>
            </a:r>
          </a:p>
        </p:txBody>
      </p:sp>
      <p:graphicFrame>
        <p:nvGraphicFramePr>
          <p:cNvPr id="14339" name="Object 2049"/>
          <p:cNvGraphicFramePr>
            <a:graphicFrameLocks noChangeAspect="1"/>
          </p:cNvGraphicFramePr>
          <p:nvPr/>
        </p:nvGraphicFramePr>
        <p:xfrm>
          <a:off x="3657600" y="25908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304560" progId="Equation.3">
                  <p:embed/>
                </p:oleObj>
              </mc:Choice>
              <mc:Fallback>
                <p:oleObj name="Equation" r:id="rId4" imgW="368280" imgH="30456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Oval 9"/>
          <p:cNvSpPr>
            <a:spLocks noChangeArrowheads="1"/>
          </p:cNvSpPr>
          <p:nvPr/>
        </p:nvSpPr>
        <p:spPr bwMode="auto">
          <a:xfrm>
            <a:off x="1371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1" name="Oval 10"/>
          <p:cNvSpPr>
            <a:spLocks noChangeArrowheads="1"/>
          </p:cNvSpPr>
          <p:nvPr/>
        </p:nvSpPr>
        <p:spPr bwMode="auto">
          <a:xfrm>
            <a:off x="51054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2" name="Oval 11"/>
          <p:cNvSpPr>
            <a:spLocks noChangeArrowheads="1"/>
          </p:cNvSpPr>
          <p:nvPr/>
        </p:nvSpPr>
        <p:spPr bwMode="auto">
          <a:xfrm>
            <a:off x="8001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3" name="Oval 12"/>
          <p:cNvSpPr>
            <a:spLocks noChangeArrowheads="1"/>
          </p:cNvSpPr>
          <p:nvPr/>
        </p:nvSpPr>
        <p:spPr bwMode="auto">
          <a:xfrm>
            <a:off x="25146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4" name="Line 13"/>
          <p:cNvSpPr>
            <a:spLocks noChangeShapeType="1"/>
          </p:cNvSpPr>
          <p:nvPr/>
        </p:nvSpPr>
        <p:spPr bwMode="auto">
          <a:xfrm>
            <a:off x="9144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5" name="Line 14"/>
          <p:cNvSpPr>
            <a:spLocks noChangeShapeType="1"/>
          </p:cNvSpPr>
          <p:nvPr/>
        </p:nvSpPr>
        <p:spPr bwMode="auto">
          <a:xfrm>
            <a:off x="1905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56" name="Line 15"/>
          <p:cNvSpPr>
            <a:spLocks noChangeShapeType="1"/>
          </p:cNvSpPr>
          <p:nvPr/>
        </p:nvSpPr>
        <p:spPr bwMode="auto">
          <a:xfrm>
            <a:off x="30480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7" name="Line 16"/>
          <p:cNvSpPr>
            <a:spLocks noChangeShapeType="1"/>
          </p:cNvSpPr>
          <p:nvPr/>
        </p:nvSpPr>
        <p:spPr bwMode="auto">
          <a:xfrm>
            <a:off x="45720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8" name="Line 17"/>
          <p:cNvSpPr>
            <a:spLocks noChangeShapeType="1"/>
          </p:cNvSpPr>
          <p:nvPr/>
        </p:nvSpPr>
        <p:spPr bwMode="auto">
          <a:xfrm>
            <a:off x="5638800" y="52451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9" name="Oval 18"/>
          <p:cNvSpPr>
            <a:spLocks noChangeArrowheads="1"/>
          </p:cNvSpPr>
          <p:nvPr/>
        </p:nvSpPr>
        <p:spPr bwMode="auto">
          <a:xfrm>
            <a:off x="59436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0" name="Oval 19"/>
          <p:cNvSpPr>
            <a:spLocks noChangeArrowheads="1"/>
          </p:cNvSpPr>
          <p:nvPr/>
        </p:nvSpPr>
        <p:spPr bwMode="auto">
          <a:xfrm>
            <a:off x="4495800" y="41021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1" name="Line 20"/>
          <p:cNvSpPr>
            <a:spLocks noChangeShapeType="1"/>
          </p:cNvSpPr>
          <p:nvPr/>
        </p:nvSpPr>
        <p:spPr bwMode="auto">
          <a:xfrm flipV="1">
            <a:off x="5562600" y="46355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2" name="Line 21"/>
          <p:cNvSpPr>
            <a:spLocks noChangeShapeType="1"/>
          </p:cNvSpPr>
          <p:nvPr/>
        </p:nvSpPr>
        <p:spPr bwMode="auto">
          <a:xfrm>
            <a:off x="4876800" y="46355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63" name="Freeform 22"/>
          <p:cNvSpPr>
            <a:spLocks/>
          </p:cNvSpPr>
          <p:nvPr/>
        </p:nvSpPr>
        <p:spPr bwMode="auto">
          <a:xfrm>
            <a:off x="4800600" y="3581400"/>
            <a:ext cx="1371600" cy="520700"/>
          </a:xfrm>
          <a:custGeom>
            <a:avLst/>
            <a:gdLst>
              <a:gd name="T0" fmla="*/ 2147483647 w 864"/>
              <a:gd name="T1" fmla="*/ 826611141 h 328"/>
              <a:gd name="T2" fmla="*/ 1693545315 w 864"/>
              <a:gd name="T3" fmla="*/ 221773767 h 328"/>
              <a:gd name="T4" fmla="*/ 483870062 w 864"/>
              <a:gd name="T5" fmla="*/ 100806237 h 328"/>
              <a:gd name="T6" fmla="*/ 0 w 864"/>
              <a:gd name="T7" fmla="*/ 826611141 h 328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328"/>
              <a:gd name="T14" fmla="*/ 864 w 864"/>
              <a:gd name="T15" fmla="*/ 328 h 3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328">
                <a:moveTo>
                  <a:pt x="864" y="328"/>
                </a:moveTo>
                <a:cubicBezTo>
                  <a:pt x="824" y="232"/>
                  <a:pt x="784" y="136"/>
                  <a:pt x="672" y="88"/>
                </a:cubicBezTo>
                <a:cubicBezTo>
                  <a:pt x="560" y="40"/>
                  <a:pt x="304" y="0"/>
                  <a:pt x="192" y="40"/>
                </a:cubicBezTo>
                <a:cubicBezTo>
                  <a:pt x="80" y="80"/>
                  <a:pt x="40" y="204"/>
                  <a:pt x="0" y="328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64" name="Line 23"/>
          <p:cNvSpPr>
            <a:spLocks noChangeShapeType="1"/>
          </p:cNvSpPr>
          <p:nvPr/>
        </p:nvSpPr>
        <p:spPr bwMode="auto">
          <a:xfrm>
            <a:off x="7315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40" name="Object 2050"/>
          <p:cNvGraphicFramePr>
            <a:graphicFrameLocks noChangeAspect="1"/>
          </p:cNvGraphicFramePr>
          <p:nvPr/>
        </p:nvGraphicFramePr>
        <p:xfrm>
          <a:off x="52578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368280" progId="Equation.3">
                  <p:embed/>
                </p:oleObj>
              </mc:Choice>
              <mc:Fallback>
                <p:oleObj name="Equation" r:id="rId6" imgW="266400" imgH="36828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5"/>
          <p:cNvSpPr txBox="1">
            <a:spLocks noChangeArrowheads="1"/>
          </p:cNvSpPr>
          <p:nvPr/>
        </p:nvSpPr>
        <p:spPr bwMode="auto">
          <a:xfrm>
            <a:off x="3657600" y="48768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4366" name="Text Box 26"/>
          <p:cNvSpPr txBox="1">
            <a:spLocks noChangeArrowheads="1"/>
          </p:cNvSpPr>
          <p:nvPr/>
        </p:nvSpPr>
        <p:spPr bwMode="auto">
          <a:xfrm>
            <a:off x="6400800" y="4876800"/>
            <a:ext cx="793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</a:t>
            </a:r>
          </a:p>
        </p:txBody>
      </p:sp>
      <p:sp>
        <p:nvSpPr>
          <p:cNvPr id="14367" name="Oval 27"/>
          <p:cNvSpPr>
            <a:spLocks noChangeArrowheads="1"/>
          </p:cNvSpPr>
          <p:nvPr/>
        </p:nvSpPr>
        <p:spPr bwMode="auto">
          <a:xfrm>
            <a:off x="7924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341" name="Object 2051"/>
          <p:cNvGraphicFramePr>
            <a:graphicFrameLocks noChangeAspect="1"/>
          </p:cNvGraphicFramePr>
          <p:nvPr/>
        </p:nvGraphicFramePr>
        <p:xfrm>
          <a:off x="1905000" y="4800600"/>
          <a:ext cx="40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469800" progId="Equation.3">
                  <p:embed/>
                </p:oleObj>
              </mc:Choice>
              <mc:Fallback>
                <p:oleObj name="Equation" r:id="rId8" imgW="406080" imgH="4698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00600"/>
                        <a:ext cx="406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2052"/>
          <p:cNvGraphicFramePr>
            <a:graphicFrameLocks noChangeAspect="1"/>
          </p:cNvGraphicFramePr>
          <p:nvPr/>
        </p:nvGraphicFramePr>
        <p:xfrm>
          <a:off x="3048000" y="4800600"/>
          <a:ext cx="46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00" imgH="469800" progId="Equation.3">
                  <p:embed/>
                </p:oleObj>
              </mc:Choice>
              <mc:Fallback>
                <p:oleObj name="Equation" r:id="rId10" imgW="469800" imgH="4698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4699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2053"/>
          <p:cNvGraphicFramePr>
            <a:graphicFrameLocks noChangeAspect="1"/>
          </p:cNvGraphicFramePr>
          <p:nvPr/>
        </p:nvGraphicFramePr>
        <p:xfrm>
          <a:off x="7315200" y="4800600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482400" progId="Equation.3">
                  <p:embed/>
                </p:oleObj>
              </mc:Choice>
              <mc:Fallback>
                <p:oleObj name="Equation" r:id="rId12" imgW="482400" imgH="4824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00600"/>
                        <a:ext cx="482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Freeform 36"/>
          <p:cNvSpPr>
            <a:spLocks/>
          </p:cNvSpPr>
          <p:nvPr/>
        </p:nvSpPr>
        <p:spPr bwMode="auto">
          <a:xfrm>
            <a:off x="914400" y="3721100"/>
            <a:ext cx="7010400" cy="1435100"/>
          </a:xfrm>
          <a:custGeom>
            <a:avLst/>
            <a:gdLst>
              <a:gd name="T0" fmla="*/ 0 w 4416"/>
              <a:gd name="T1" fmla="*/ 1955641516 h 904"/>
              <a:gd name="T2" fmla="*/ 2147483647 w 4416"/>
              <a:gd name="T3" fmla="*/ 1834674048 h 904"/>
              <a:gd name="T4" fmla="*/ 2147483647 w 4416"/>
              <a:gd name="T5" fmla="*/ 1834674048 h 904"/>
              <a:gd name="T6" fmla="*/ 2147483647 w 4416"/>
              <a:gd name="T7" fmla="*/ 2076608983 h 904"/>
              <a:gd name="T8" fmla="*/ 2147483647 w 4416"/>
              <a:gd name="T9" fmla="*/ 1713706581 h 904"/>
              <a:gd name="T10" fmla="*/ 2147483647 w 4416"/>
              <a:gd name="T11" fmla="*/ 624998780 h 904"/>
              <a:gd name="T12" fmla="*/ 2147483647 w 4416"/>
              <a:gd name="T13" fmla="*/ 20161251 h 904"/>
              <a:gd name="T14" fmla="*/ 2147483647 w 4416"/>
              <a:gd name="T15" fmla="*/ 504031312 h 904"/>
              <a:gd name="T16" fmla="*/ 2147483647 w 4416"/>
              <a:gd name="T17" fmla="*/ 1471771249 h 904"/>
              <a:gd name="T18" fmla="*/ 2147483647 w 4416"/>
              <a:gd name="T19" fmla="*/ 2147483647 h 904"/>
              <a:gd name="T20" fmla="*/ 2147483647 w 4416"/>
              <a:gd name="T21" fmla="*/ 1955641516 h 904"/>
              <a:gd name="T22" fmla="*/ 2147483647 w 4416"/>
              <a:gd name="T23" fmla="*/ 1955641516 h 90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416"/>
              <a:gd name="T37" fmla="*/ 0 h 904"/>
              <a:gd name="T38" fmla="*/ 4416 w 4416"/>
              <a:gd name="T39" fmla="*/ 904 h 90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416" h="904">
                <a:moveTo>
                  <a:pt x="0" y="776"/>
                </a:moveTo>
                <a:cubicBezTo>
                  <a:pt x="304" y="756"/>
                  <a:pt x="608" y="736"/>
                  <a:pt x="912" y="728"/>
                </a:cubicBezTo>
                <a:cubicBezTo>
                  <a:pt x="1216" y="720"/>
                  <a:pt x="1544" y="712"/>
                  <a:pt x="1824" y="728"/>
                </a:cubicBezTo>
                <a:cubicBezTo>
                  <a:pt x="2104" y="744"/>
                  <a:pt x="2408" y="832"/>
                  <a:pt x="2592" y="824"/>
                </a:cubicBezTo>
                <a:cubicBezTo>
                  <a:pt x="2776" y="816"/>
                  <a:pt x="2824" y="776"/>
                  <a:pt x="2928" y="680"/>
                </a:cubicBezTo>
                <a:cubicBezTo>
                  <a:pt x="3032" y="584"/>
                  <a:pt x="3232" y="360"/>
                  <a:pt x="3216" y="248"/>
                </a:cubicBezTo>
                <a:cubicBezTo>
                  <a:pt x="3200" y="136"/>
                  <a:pt x="2936" y="16"/>
                  <a:pt x="2832" y="8"/>
                </a:cubicBezTo>
                <a:cubicBezTo>
                  <a:pt x="2728" y="0"/>
                  <a:pt x="2616" y="104"/>
                  <a:pt x="2592" y="200"/>
                </a:cubicBezTo>
                <a:cubicBezTo>
                  <a:pt x="2568" y="296"/>
                  <a:pt x="2600" y="472"/>
                  <a:pt x="2688" y="584"/>
                </a:cubicBezTo>
                <a:cubicBezTo>
                  <a:pt x="2776" y="696"/>
                  <a:pt x="2920" y="840"/>
                  <a:pt x="3120" y="872"/>
                </a:cubicBezTo>
                <a:cubicBezTo>
                  <a:pt x="3320" y="904"/>
                  <a:pt x="3672" y="792"/>
                  <a:pt x="3888" y="776"/>
                </a:cubicBezTo>
                <a:cubicBezTo>
                  <a:pt x="4104" y="760"/>
                  <a:pt x="4260" y="768"/>
                  <a:pt x="4416" y="7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369" name="Text Box 38"/>
          <p:cNvSpPr txBox="1">
            <a:spLocks noChangeArrowheads="1"/>
          </p:cNvSpPr>
          <p:nvPr/>
        </p:nvSpPr>
        <p:spPr bwMode="auto">
          <a:xfrm>
            <a:off x="152400" y="228600"/>
            <a:ext cx="5135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Take string              with  </a:t>
            </a:r>
          </a:p>
        </p:txBody>
      </p:sp>
      <p:graphicFrame>
        <p:nvGraphicFramePr>
          <p:cNvPr id="14344" name="Object 2054"/>
          <p:cNvGraphicFramePr>
            <a:graphicFrameLocks noChangeAspect="1"/>
          </p:cNvGraphicFramePr>
          <p:nvPr/>
        </p:nvGraphicFramePr>
        <p:xfrm>
          <a:off x="2667000" y="304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406080" progId="Equation.3">
                  <p:embed/>
                </p:oleObj>
              </mc:Choice>
              <mc:Fallback>
                <p:oleObj name="Equation" r:id="rId14" imgW="1155600" imgH="40608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"/>
                        <a:ext cx="1155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2055"/>
          <p:cNvGraphicFramePr>
            <a:graphicFrameLocks noChangeAspect="1"/>
          </p:cNvGraphicFramePr>
          <p:nvPr/>
        </p:nvGraphicFramePr>
        <p:xfrm>
          <a:off x="1828800" y="4114800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50880" imgH="482400" progId="Equation.3">
                  <p:embed/>
                </p:oleObj>
              </mc:Choice>
              <mc:Fallback>
                <p:oleObj name="Equation" r:id="rId16" imgW="2450880" imgH="4824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4800"/>
                        <a:ext cx="2451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0" name="Text Box 42"/>
          <p:cNvSpPr txBox="1">
            <a:spLocks noChangeArrowheads="1"/>
          </p:cNvSpPr>
          <p:nvPr/>
        </p:nvSpPr>
        <p:spPr bwMode="auto">
          <a:xfrm>
            <a:off x="1371600" y="3505200"/>
            <a:ext cx="3095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Walk in DFA of</a:t>
            </a:r>
          </a:p>
        </p:txBody>
      </p:sp>
      <p:sp>
        <p:nvSpPr>
          <p:cNvPr id="14371" name="Text Box 43"/>
          <p:cNvSpPr txBox="1">
            <a:spLocks noChangeArrowheads="1"/>
          </p:cNvSpPr>
          <p:nvPr/>
        </p:nvSpPr>
        <p:spPr bwMode="auto">
          <a:xfrm>
            <a:off x="3505200" y="5562600"/>
            <a:ext cx="4505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Repeated state in DFA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37EF86-1E9C-427B-AF8C-33A6575C660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34" name="Oval 1026"/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5" name="Text Box 1027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graphicFrame>
        <p:nvGraphicFramePr>
          <p:cNvPr id="1026" name="Object 2048"/>
          <p:cNvGraphicFramePr>
            <a:graphicFrameLocks noChangeAspect="1"/>
          </p:cNvGraphicFramePr>
          <p:nvPr/>
        </p:nvGraphicFramePr>
        <p:xfrm>
          <a:off x="2438400" y="3505200"/>
          <a:ext cx="90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31640" progId="Equation.3">
                  <p:embed/>
                </p:oleObj>
              </mc:Choice>
              <mc:Fallback>
                <p:oleObj name="Equation" r:id="rId2" imgW="901440" imgH="43164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505200"/>
                        <a:ext cx="901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2049"/>
          <p:cNvGraphicFramePr>
            <a:graphicFrameLocks noChangeAspect="1"/>
          </p:cNvGraphicFramePr>
          <p:nvPr/>
        </p:nvGraphicFramePr>
        <p:xfrm>
          <a:off x="5105400" y="3733800"/>
          <a:ext cx="158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431640" progId="Equation.3">
                  <p:embed/>
                </p:oleObj>
              </mc:Choice>
              <mc:Fallback>
                <p:oleObj name="Equation" r:id="rId4" imgW="1587240" imgH="43164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733800"/>
                        <a:ext cx="1587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2050"/>
          <p:cNvGraphicFramePr>
            <a:graphicFrameLocks noChangeAspect="1"/>
          </p:cNvGraphicFramePr>
          <p:nvPr/>
        </p:nvGraphicFramePr>
        <p:xfrm>
          <a:off x="3505200" y="5486400"/>
          <a:ext cx="952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2200" imgH="355320" progId="Equation.3">
                  <p:embed/>
                </p:oleObj>
              </mc:Choice>
              <mc:Fallback>
                <p:oleObj name="Equation" r:id="rId6" imgW="952200" imgH="35532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486400"/>
                        <a:ext cx="952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2051"/>
          <p:cNvGraphicFramePr>
            <a:graphicFrameLocks noChangeAspect="1"/>
          </p:cNvGraphicFramePr>
          <p:nvPr/>
        </p:nvGraphicFramePr>
        <p:xfrm>
          <a:off x="2819400" y="4572000"/>
          <a:ext cx="2578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77960" imgH="533160" progId="Equation.3">
                  <p:embed/>
                </p:oleObj>
              </mc:Choice>
              <mc:Fallback>
                <p:oleObj name="Equation" r:id="rId8" imgW="2577960" imgH="53316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572000"/>
                        <a:ext cx="2578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Text Box 1033"/>
          <p:cNvSpPr txBox="1">
            <a:spLocks noChangeArrowheads="1"/>
          </p:cNvSpPr>
          <p:nvPr/>
        </p:nvSpPr>
        <p:spPr bwMode="auto">
          <a:xfrm>
            <a:off x="304800" y="914400"/>
            <a:ext cx="43894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Non-regular languages</a:t>
            </a:r>
          </a:p>
        </p:txBody>
      </p:sp>
      <p:graphicFrame>
        <p:nvGraphicFramePr>
          <p:cNvPr id="392196" name="Object 2052"/>
          <p:cNvGraphicFramePr>
            <a:graphicFrameLocks noChangeAspect="1"/>
          </p:cNvGraphicFramePr>
          <p:nvPr/>
        </p:nvGraphicFramePr>
        <p:xfrm>
          <a:off x="5029200" y="381000"/>
          <a:ext cx="297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71800" imgH="723600" progId="Equation.3">
                  <p:embed/>
                </p:oleObj>
              </mc:Choice>
              <mc:Fallback>
                <p:oleObj name="Equation" r:id="rId10" imgW="2971800" imgH="7236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"/>
                        <a:ext cx="2971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2197" name="Object 2053"/>
          <p:cNvGraphicFramePr>
            <a:graphicFrameLocks noChangeAspect="1"/>
          </p:cNvGraphicFramePr>
          <p:nvPr/>
        </p:nvGraphicFramePr>
        <p:xfrm>
          <a:off x="4953000" y="1295400"/>
          <a:ext cx="38100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35160" imgH="571320" progId="Equation.3">
                  <p:embed/>
                </p:oleObj>
              </mc:Choice>
              <mc:Fallback>
                <p:oleObj name="Equation" r:id="rId12" imgW="3035160" imgH="57132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3810000" cy="71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2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706C96-39C1-4EB1-9DCA-006B7F0A3B9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375" name="Text Box 1054"/>
          <p:cNvSpPr txBox="1">
            <a:spLocks noChangeArrowheads="1"/>
          </p:cNvSpPr>
          <p:nvPr/>
        </p:nvSpPr>
        <p:spPr bwMode="auto">
          <a:xfrm>
            <a:off x="533400" y="1447800"/>
            <a:ext cx="77327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Take       to be the first state repeated</a:t>
            </a:r>
          </a:p>
        </p:txBody>
      </p:sp>
      <p:graphicFrame>
        <p:nvGraphicFramePr>
          <p:cNvPr id="15362" name="Object 1024"/>
          <p:cNvGraphicFramePr>
            <a:graphicFrameLocks noChangeAspect="1"/>
          </p:cNvGraphicFramePr>
          <p:nvPr/>
        </p:nvGraphicFramePr>
        <p:xfrm>
          <a:off x="1828800" y="1600200"/>
          <a:ext cx="290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406080" progId="Equation.3">
                  <p:embed/>
                </p:oleObj>
              </mc:Choice>
              <mc:Fallback>
                <p:oleObj name="Equation" r:id="rId2" imgW="291960" imgH="4060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2905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6" name="Oval 1033"/>
          <p:cNvSpPr>
            <a:spLocks noChangeArrowheads="1"/>
          </p:cNvSpPr>
          <p:nvPr/>
        </p:nvSpPr>
        <p:spPr bwMode="auto">
          <a:xfrm>
            <a:off x="547688" y="46593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7" name="Oval 1034"/>
          <p:cNvSpPr>
            <a:spLocks noChangeArrowheads="1"/>
          </p:cNvSpPr>
          <p:nvPr/>
        </p:nvSpPr>
        <p:spPr bwMode="auto">
          <a:xfrm>
            <a:off x="35052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8" name="Oval 1035"/>
          <p:cNvSpPr>
            <a:spLocks noChangeArrowheads="1"/>
          </p:cNvSpPr>
          <p:nvPr/>
        </p:nvSpPr>
        <p:spPr bwMode="auto">
          <a:xfrm>
            <a:off x="8137525" y="46339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79" name="Oval 1036"/>
          <p:cNvSpPr>
            <a:spLocks noChangeArrowheads="1"/>
          </p:cNvSpPr>
          <p:nvPr/>
        </p:nvSpPr>
        <p:spPr bwMode="auto">
          <a:xfrm>
            <a:off x="1452563" y="46593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0" name="Line 1037"/>
          <p:cNvSpPr>
            <a:spLocks noChangeShapeType="1"/>
          </p:cNvSpPr>
          <p:nvPr/>
        </p:nvSpPr>
        <p:spPr bwMode="auto">
          <a:xfrm>
            <a:off x="185738" y="48418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1" name="Line 1038"/>
          <p:cNvSpPr>
            <a:spLocks noChangeShapeType="1"/>
          </p:cNvSpPr>
          <p:nvPr/>
        </p:nvSpPr>
        <p:spPr bwMode="auto">
          <a:xfrm>
            <a:off x="969963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82" name="Line 1039"/>
          <p:cNvSpPr>
            <a:spLocks noChangeShapeType="1"/>
          </p:cNvSpPr>
          <p:nvPr/>
        </p:nvSpPr>
        <p:spPr bwMode="auto">
          <a:xfrm>
            <a:off x="1876425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3" name="Line 1040"/>
          <p:cNvSpPr>
            <a:spLocks noChangeShapeType="1"/>
          </p:cNvSpPr>
          <p:nvPr/>
        </p:nvSpPr>
        <p:spPr bwMode="auto">
          <a:xfrm>
            <a:off x="30829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4" name="Line 1041"/>
          <p:cNvSpPr>
            <a:spLocks noChangeShapeType="1"/>
          </p:cNvSpPr>
          <p:nvPr/>
        </p:nvSpPr>
        <p:spPr bwMode="auto">
          <a:xfrm>
            <a:off x="39274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85" name="Line 1047"/>
          <p:cNvSpPr>
            <a:spLocks noChangeShapeType="1"/>
          </p:cNvSpPr>
          <p:nvPr/>
        </p:nvSpPr>
        <p:spPr bwMode="auto">
          <a:xfrm>
            <a:off x="7594600" y="48164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3" name="Object 1025"/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6" name="Text Box 1049"/>
          <p:cNvSpPr txBox="1">
            <a:spLocks noChangeArrowheads="1"/>
          </p:cNvSpPr>
          <p:nvPr/>
        </p:nvSpPr>
        <p:spPr bwMode="auto">
          <a:xfrm>
            <a:off x="2471738" y="4460875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5387" name="Oval 1051"/>
          <p:cNvSpPr>
            <a:spLocks noChangeArrowheads="1"/>
          </p:cNvSpPr>
          <p:nvPr/>
        </p:nvSpPr>
        <p:spPr bwMode="auto">
          <a:xfrm>
            <a:off x="8077200" y="4572000"/>
            <a:ext cx="542925" cy="549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4" name="Object 1026"/>
          <p:cNvGraphicFramePr>
            <a:graphicFrameLocks noChangeAspect="1"/>
          </p:cNvGraphicFramePr>
          <p:nvPr/>
        </p:nvGraphicFramePr>
        <p:xfrm>
          <a:off x="7467600" y="2743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304560" progId="Equation.3">
                  <p:embed/>
                </p:oleObj>
              </mc:Choice>
              <mc:Fallback>
                <p:oleObj name="Equation" r:id="rId6" imgW="36828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27432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8" name="Text Box 1058"/>
          <p:cNvSpPr txBox="1">
            <a:spLocks noChangeArrowheads="1"/>
          </p:cNvSpPr>
          <p:nvPr/>
        </p:nvSpPr>
        <p:spPr bwMode="auto">
          <a:xfrm>
            <a:off x="533400" y="228600"/>
            <a:ext cx="7270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 could be many states repeated</a:t>
            </a:r>
          </a:p>
        </p:txBody>
      </p:sp>
      <p:sp>
        <p:nvSpPr>
          <p:cNvPr id="15389" name="Oval 1059"/>
          <p:cNvSpPr>
            <a:spLocks noChangeArrowheads="1"/>
          </p:cNvSpPr>
          <p:nvPr/>
        </p:nvSpPr>
        <p:spPr bwMode="auto">
          <a:xfrm>
            <a:off x="60960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90" name="Line 1060"/>
          <p:cNvSpPr>
            <a:spLocks noChangeShapeType="1"/>
          </p:cNvSpPr>
          <p:nvPr/>
        </p:nvSpPr>
        <p:spPr bwMode="auto">
          <a:xfrm>
            <a:off x="56737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1" name="Line 1061"/>
          <p:cNvSpPr>
            <a:spLocks noChangeShapeType="1"/>
          </p:cNvSpPr>
          <p:nvPr/>
        </p:nvSpPr>
        <p:spPr bwMode="auto">
          <a:xfrm>
            <a:off x="65182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65" name="Object 1027"/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368280" progId="Equation.3">
                  <p:embed/>
                </p:oleObj>
              </mc:Choice>
              <mc:Fallback>
                <p:oleObj name="Equation" r:id="rId8" imgW="266400" imgH="3682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2" name="Text Box 1063"/>
          <p:cNvSpPr txBox="1">
            <a:spLocks noChangeArrowheads="1"/>
          </p:cNvSpPr>
          <p:nvPr/>
        </p:nvSpPr>
        <p:spPr bwMode="auto">
          <a:xfrm>
            <a:off x="4419600" y="44196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5393" name="Text Box 1064"/>
          <p:cNvSpPr txBox="1">
            <a:spLocks noChangeArrowheads="1"/>
          </p:cNvSpPr>
          <p:nvPr/>
        </p:nvSpPr>
        <p:spPr bwMode="auto">
          <a:xfrm>
            <a:off x="7010400" y="44196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5394" name="AutoShape 1065"/>
          <p:cNvSpPr>
            <a:spLocks/>
          </p:cNvSpPr>
          <p:nvPr/>
        </p:nvSpPr>
        <p:spPr bwMode="auto">
          <a:xfrm rot="5426482" flipV="1">
            <a:off x="2857500" y="2705100"/>
            <a:ext cx="533400" cy="5181600"/>
          </a:xfrm>
          <a:prstGeom prst="rightBrace">
            <a:avLst>
              <a:gd name="adj1" fmla="val 8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95" name="Text Box 1070"/>
          <p:cNvSpPr txBox="1">
            <a:spLocks noChangeArrowheads="1"/>
          </p:cNvSpPr>
          <p:nvPr/>
        </p:nvSpPr>
        <p:spPr bwMode="auto">
          <a:xfrm>
            <a:off x="5638800" y="3505200"/>
            <a:ext cx="1882775" cy="1041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Second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15396" name="Text Box 1071"/>
          <p:cNvSpPr txBox="1">
            <a:spLocks noChangeArrowheads="1"/>
          </p:cNvSpPr>
          <p:nvPr/>
        </p:nvSpPr>
        <p:spPr bwMode="auto">
          <a:xfrm>
            <a:off x="3200400" y="3429000"/>
            <a:ext cx="1882775" cy="1041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First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15397" name="Text Box 1072"/>
          <p:cNvSpPr txBox="1">
            <a:spLocks noChangeArrowheads="1"/>
          </p:cNvSpPr>
          <p:nvPr/>
        </p:nvSpPr>
        <p:spPr bwMode="auto">
          <a:xfrm>
            <a:off x="1828800" y="5486400"/>
            <a:ext cx="27892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Unique states</a:t>
            </a:r>
          </a:p>
        </p:txBody>
      </p:sp>
      <p:sp>
        <p:nvSpPr>
          <p:cNvPr id="15398" name="Text Box 1073"/>
          <p:cNvSpPr txBox="1">
            <a:spLocks noChangeArrowheads="1"/>
          </p:cNvSpPr>
          <p:nvPr/>
        </p:nvSpPr>
        <p:spPr bwMode="auto">
          <a:xfrm>
            <a:off x="609600" y="2590800"/>
            <a:ext cx="7642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One dimensional projection of walk     : </a:t>
            </a:r>
          </a:p>
        </p:txBody>
      </p:sp>
      <p:sp>
        <p:nvSpPr>
          <p:cNvPr id="15399" name="Oval 1074"/>
          <p:cNvSpPr>
            <a:spLocks noChangeArrowheads="1"/>
          </p:cNvSpPr>
          <p:nvPr/>
        </p:nvSpPr>
        <p:spPr bwMode="auto">
          <a:xfrm>
            <a:off x="5257800" y="46482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400" name="Line 1075"/>
          <p:cNvSpPr>
            <a:spLocks noChangeShapeType="1"/>
          </p:cNvSpPr>
          <p:nvPr/>
        </p:nvSpPr>
        <p:spPr bwMode="auto">
          <a:xfrm>
            <a:off x="5029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5366" name="Object 1028"/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6080" imgH="469800" progId="Equation.3">
                  <p:embed/>
                </p:oleObj>
              </mc:Choice>
              <mc:Fallback>
                <p:oleObj name="Equation" r:id="rId9" imgW="406080" imgH="469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1029"/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800" imgH="469800" progId="Equation.3">
                  <p:embed/>
                </p:oleObj>
              </mc:Choice>
              <mc:Fallback>
                <p:oleObj name="Equation" r:id="rId11" imgW="46980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1030"/>
          <p:cNvGraphicFramePr>
            <a:graphicFrameLocks noChangeAspect="1"/>
          </p:cNvGraphicFramePr>
          <p:nvPr/>
        </p:nvGraphicFramePr>
        <p:xfrm>
          <a:off x="7620000" y="44196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82400" imgH="482400" progId="Equation.3">
                  <p:embed/>
                </p:oleObj>
              </mc:Choice>
              <mc:Fallback>
                <p:oleObj name="Equation" r:id="rId13" imgW="482400" imgH="482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19600"/>
                        <a:ext cx="3905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31"/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93480" imgH="482400" progId="Equation.3">
                  <p:embed/>
                </p:oleObj>
              </mc:Choice>
              <mc:Fallback>
                <p:oleObj name="Equation" r:id="rId15" imgW="393480" imgH="482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32"/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82400" imgH="558720" progId="Equation.3">
                  <p:embed/>
                </p:oleObj>
              </mc:Choice>
              <mc:Fallback>
                <p:oleObj name="Equation" r:id="rId17" imgW="482400" imgH="55872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033"/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23600" imgH="482400" progId="Equation.3">
                  <p:embed/>
                </p:oleObj>
              </mc:Choice>
              <mc:Fallback>
                <p:oleObj name="Equation" r:id="rId19" imgW="723600" imgH="4824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034"/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12520" imgH="558720" progId="Equation.3">
                  <p:embed/>
                </p:oleObj>
              </mc:Choice>
              <mc:Fallback>
                <p:oleObj name="Equation" r:id="rId21" imgW="812520" imgH="5587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0AA8ED-FFB9-4400-BF71-FC4BE67BF08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403" name="Oval 3"/>
          <p:cNvSpPr>
            <a:spLocks noChangeArrowheads="1"/>
          </p:cNvSpPr>
          <p:nvPr/>
        </p:nvSpPr>
        <p:spPr bwMode="auto">
          <a:xfrm>
            <a:off x="547688" y="46593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4" name="Oval 4"/>
          <p:cNvSpPr>
            <a:spLocks noChangeArrowheads="1"/>
          </p:cNvSpPr>
          <p:nvPr/>
        </p:nvSpPr>
        <p:spPr bwMode="auto">
          <a:xfrm>
            <a:off x="35052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5" name="Oval 5"/>
          <p:cNvSpPr>
            <a:spLocks noChangeArrowheads="1"/>
          </p:cNvSpPr>
          <p:nvPr/>
        </p:nvSpPr>
        <p:spPr bwMode="auto">
          <a:xfrm>
            <a:off x="8137525" y="4633913"/>
            <a:ext cx="422275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6" name="Oval 6"/>
          <p:cNvSpPr>
            <a:spLocks noChangeArrowheads="1"/>
          </p:cNvSpPr>
          <p:nvPr/>
        </p:nvSpPr>
        <p:spPr bwMode="auto">
          <a:xfrm>
            <a:off x="1452563" y="4659313"/>
            <a:ext cx="423862" cy="42703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7" name="Line 7"/>
          <p:cNvSpPr>
            <a:spLocks noChangeShapeType="1"/>
          </p:cNvSpPr>
          <p:nvPr/>
        </p:nvSpPr>
        <p:spPr bwMode="auto">
          <a:xfrm>
            <a:off x="185738" y="484187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8" name="Line 8"/>
          <p:cNvSpPr>
            <a:spLocks noChangeShapeType="1"/>
          </p:cNvSpPr>
          <p:nvPr/>
        </p:nvSpPr>
        <p:spPr bwMode="auto">
          <a:xfrm>
            <a:off x="969963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9" name="Line 9"/>
          <p:cNvSpPr>
            <a:spLocks noChangeShapeType="1"/>
          </p:cNvSpPr>
          <p:nvPr/>
        </p:nvSpPr>
        <p:spPr bwMode="auto">
          <a:xfrm>
            <a:off x="1876425" y="48418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0" name="Line 10"/>
          <p:cNvSpPr>
            <a:spLocks noChangeShapeType="1"/>
          </p:cNvSpPr>
          <p:nvPr/>
        </p:nvSpPr>
        <p:spPr bwMode="auto">
          <a:xfrm>
            <a:off x="30829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1" name="Line 11"/>
          <p:cNvSpPr>
            <a:spLocks noChangeShapeType="1"/>
          </p:cNvSpPr>
          <p:nvPr/>
        </p:nvSpPr>
        <p:spPr bwMode="auto">
          <a:xfrm>
            <a:off x="39274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2" name="Line 12"/>
          <p:cNvSpPr>
            <a:spLocks noChangeShapeType="1"/>
          </p:cNvSpPr>
          <p:nvPr/>
        </p:nvSpPr>
        <p:spPr bwMode="auto">
          <a:xfrm>
            <a:off x="7594600" y="4816475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386" name="Object 0"/>
          <p:cNvGraphicFramePr>
            <a:graphicFrameLocks noChangeAspect="1"/>
          </p:cNvGraphicFramePr>
          <p:nvPr/>
        </p:nvGraphicFramePr>
        <p:xfrm>
          <a:off x="36258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368280" progId="Equation.3">
                  <p:embed/>
                </p:oleObj>
              </mc:Choice>
              <mc:Fallback>
                <p:oleObj name="Equation" r:id="rId2" imgW="2664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3" name="Text Box 14"/>
          <p:cNvSpPr txBox="1">
            <a:spLocks noChangeArrowheads="1"/>
          </p:cNvSpPr>
          <p:nvPr/>
        </p:nvSpPr>
        <p:spPr bwMode="auto">
          <a:xfrm>
            <a:off x="2471738" y="4460875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6414" name="Oval 15"/>
          <p:cNvSpPr>
            <a:spLocks noChangeArrowheads="1"/>
          </p:cNvSpPr>
          <p:nvPr/>
        </p:nvSpPr>
        <p:spPr bwMode="auto">
          <a:xfrm>
            <a:off x="8077200" y="4572000"/>
            <a:ext cx="542925" cy="5492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5" name="Oval 19"/>
          <p:cNvSpPr>
            <a:spLocks noChangeArrowheads="1"/>
          </p:cNvSpPr>
          <p:nvPr/>
        </p:nvSpPr>
        <p:spPr bwMode="auto">
          <a:xfrm>
            <a:off x="6096000" y="4648200"/>
            <a:ext cx="422275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16" name="Line 20"/>
          <p:cNvSpPr>
            <a:spLocks noChangeShapeType="1"/>
          </p:cNvSpPr>
          <p:nvPr/>
        </p:nvSpPr>
        <p:spPr bwMode="auto">
          <a:xfrm>
            <a:off x="5673725" y="4832350"/>
            <a:ext cx="422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17" name="Line 21"/>
          <p:cNvSpPr>
            <a:spLocks noChangeShapeType="1"/>
          </p:cNvSpPr>
          <p:nvPr/>
        </p:nvSpPr>
        <p:spPr bwMode="auto">
          <a:xfrm>
            <a:off x="6518275" y="4832350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387" name="Object 1"/>
          <p:cNvGraphicFramePr>
            <a:graphicFrameLocks noChangeAspect="1"/>
          </p:cNvGraphicFramePr>
          <p:nvPr/>
        </p:nvGraphicFramePr>
        <p:xfrm>
          <a:off x="6216650" y="4710113"/>
          <a:ext cx="209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368280" progId="Equation.3">
                  <p:embed/>
                </p:oleObj>
              </mc:Choice>
              <mc:Fallback>
                <p:oleObj name="Equation" r:id="rId2" imgW="2664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4710113"/>
                        <a:ext cx="2095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8" name="Text Box 23"/>
          <p:cNvSpPr txBox="1">
            <a:spLocks noChangeArrowheads="1"/>
          </p:cNvSpPr>
          <p:nvPr/>
        </p:nvSpPr>
        <p:spPr bwMode="auto">
          <a:xfrm>
            <a:off x="4419600" y="44196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6419" name="Text Box 24"/>
          <p:cNvSpPr txBox="1">
            <a:spLocks noChangeArrowheads="1"/>
          </p:cNvSpPr>
          <p:nvPr/>
        </p:nvSpPr>
        <p:spPr bwMode="auto">
          <a:xfrm>
            <a:off x="7010400" y="4419600"/>
            <a:ext cx="720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....</a:t>
            </a:r>
          </a:p>
        </p:txBody>
      </p:sp>
      <p:sp>
        <p:nvSpPr>
          <p:cNvPr id="16420" name="Text Box 26"/>
          <p:cNvSpPr txBox="1">
            <a:spLocks noChangeArrowheads="1"/>
          </p:cNvSpPr>
          <p:nvPr/>
        </p:nvSpPr>
        <p:spPr bwMode="auto">
          <a:xfrm>
            <a:off x="5638800" y="3505200"/>
            <a:ext cx="1882775" cy="1041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Second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16421" name="Text Box 27"/>
          <p:cNvSpPr txBox="1">
            <a:spLocks noChangeArrowheads="1"/>
          </p:cNvSpPr>
          <p:nvPr/>
        </p:nvSpPr>
        <p:spPr bwMode="auto">
          <a:xfrm>
            <a:off x="3200400" y="3429000"/>
            <a:ext cx="1882775" cy="10414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First </a:t>
            </a:r>
          </a:p>
          <a:p>
            <a:r>
              <a:rPr lang="en-US" sz="2400"/>
              <a:t>occurrence</a:t>
            </a:r>
            <a:r>
              <a:rPr lang="en-US"/>
              <a:t> </a:t>
            </a:r>
          </a:p>
        </p:txBody>
      </p:sp>
      <p:sp>
        <p:nvSpPr>
          <p:cNvPr id="16422" name="Oval 30"/>
          <p:cNvSpPr>
            <a:spLocks noChangeArrowheads="1"/>
          </p:cNvSpPr>
          <p:nvPr/>
        </p:nvSpPr>
        <p:spPr bwMode="auto">
          <a:xfrm>
            <a:off x="5257800" y="4648200"/>
            <a:ext cx="423863" cy="427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23" name="Line 31"/>
          <p:cNvSpPr>
            <a:spLocks noChangeShapeType="1"/>
          </p:cNvSpPr>
          <p:nvPr/>
        </p:nvSpPr>
        <p:spPr bwMode="auto">
          <a:xfrm>
            <a:off x="5029200" y="4800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990600" y="44958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080" imgH="469800" progId="Equation.3">
                  <p:embed/>
                </p:oleObj>
              </mc:Choice>
              <mc:Fallback>
                <p:oleObj name="Equation" r:id="rId4" imgW="40608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3302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3"/>
          <p:cNvGraphicFramePr>
            <a:graphicFrameLocks noChangeAspect="1"/>
          </p:cNvGraphicFramePr>
          <p:nvPr/>
        </p:nvGraphicFramePr>
        <p:xfrm>
          <a:off x="1905000" y="4495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9800" imgH="469800" progId="Equation.3">
                  <p:embed/>
                </p:oleObj>
              </mc:Choice>
              <mc:Fallback>
                <p:oleObj name="Equation" r:id="rId6" imgW="469800" imgH="46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495800"/>
                        <a:ext cx="381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7620000" y="4495800"/>
          <a:ext cx="3905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482400" progId="Equation.3">
                  <p:embed/>
                </p:oleObj>
              </mc:Choice>
              <mc:Fallback>
                <p:oleObj name="Equation" r:id="rId8" imgW="48240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495800"/>
                        <a:ext cx="390525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3078163" y="4491038"/>
          <a:ext cx="31908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482400" progId="Equation.3">
                  <p:embed/>
                </p:oleObj>
              </mc:Choice>
              <mc:Fallback>
                <p:oleObj name="Equation" r:id="rId10" imgW="39348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8163" y="4491038"/>
                        <a:ext cx="319087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6"/>
          <p:cNvGraphicFramePr>
            <a:graphicFrameLocks noChangeAspect="1"/>
          </p:cNvGraphicFramePr>
          <p:nvPr/>
        </p:nvGraphicFramePr>
        <p:xfrm>
          <a:off x="5715000" y="4343400"/>
          <a:ext cx="390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58720" progId="Equation.3">
                  <p:embed/>
                </p:oleObj>
              </mc:Choice>
              <mc:Fallback>
                <p:oleObj name="Equation" r:id="rId12" imgW="482400" imgH="558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343400"/>
                        <a:ext cx="3905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7"/>
          <p:cNvGraphicFramePr>
            <a:graphicFrameLocks noChangeAspect="1"/>
          </p:cNvGraphicFramePr>
          <p:nvPr/>
        </p:nvGraphicFramePr>
        <p:xfrm>
          <a:off x="3829050" y="4419600"/>
          <a:ext cx="58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482400" progId="Equation.3">
                  <p:embed/>
                </p:oleObj>
              </mc:Choice>
              <mc:Fallback>
                <p:oleObj name="Equation" r:id="rId14" imgW="7236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9050" y="4419600"/>
                        <a:ext cx="587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8"/>
          <p:cNvGraphicFramePr>
            <a:graphicFrameLocks noChangeAspect="1"/>
          </p:cNvGraphicFramePr>
          <p:nvPr/>
        </p:nvGraphicFramePr>
        <p:xfrm>
          <a:off x="6477000" y="4419600"/>
          <a:ext cx="6588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2520" imgH="558720" progId="Equation.3">
                  <p:embed/>
                </p:oleObj>
              </mc:Choice>
              <mc:Fallback>
                <p:oleObj name="Equation" r:id="rId16" imgW="812520" imgH="558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419600"/>
                        <a:ext cx="6588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4" name="AutoShape 39"/>
          <p:cNvSpPr>
            <a:spLocks/>
          </p:cNvSpPr>
          <p:nvPr/>
        </p:nvSpPr>
        <p:spPr bwMode="auto">
          <a:xfrm rot="5400000">
            <a:off x="2057400" y="4191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5" name="AutoShape 40"/>
          <p:cNvSpPr>
            <a:spLocks/>
          </p:cNvSpPr>
          <p:nvPr/>
        </p:nvSpPr>
        <p:spPr bwMode="auto">
          <a:xfrm rot="5400000">
            <a:off x="4800600" y="4343400"/>
            <a:ext cx="381000" cy="2057400"/>
          </a:xfrm>
          <a:prstGeom prst="rightBrace">
            <a:avLst>
              <a:gd name="adj1" fmla="val 4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26" name="AutoShape 41"/>
          <p:cNvSpPr>
            <a:spLocks/>
          </p:cNvSpPr>
          <p:nvPr/>
        </p:nvSpPr>
        <p:spPr bwMode="auto">
          <a:xfrm rot="5400000">
            <a:off x="7124700" y="4610100"/>
            <a:ext cx="381000" cy="15240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6395" name="Object 9"/>
          <p:cNvGraphicFramePr>
            <a:graphicFrameLocks noChangeAspect="1"/>
          </p:cNvGraphicFramePr>
          <p:nvPr/>
        </p:nvGraphicFramePr>
        <p:xfrm>
          <a:off x="7467600" y="30480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68280" imgH="304560" progId="Equation.3">
                  <p:embed/>
                </p:oleObj>
              </mc:Choice>
              <mc:Fallback>
                <p:oleObj name="Equation" r:id="rId18" imgW="368280" imgH="304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0480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7" name="Text Box 43"/>
          <p:cNvSpPr txBox="1">
            <a:spLocks noChangeArrowheads="1"/>
          </p:cNvSpPr>
          <p:nvPr/>
        </p:nvSpPr>
        <p:spPr bwMode="auto">
          <a:xfrm>
            <a:off x="609600" y="2895600"/>
            <a:ext cx="76422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One dimensional projection of walk     : </a:t>
            </a:r>
          </a:p>
        </p:txBody>
      </p:sp>
      <p:graphicFrame>
        <p:nvGraphicFramePr>
          <p:cNvPr id="16396" name="Object 10"/>
          <p:cNvGraphicFramePr>
            <a:graphicFrameLocks noChangeAspect="1"/>
          </p:cNvGraphicFramePr>
          <p:nvPr/>
        </p:nvGraphicFramePr>
        <p:xfrm>
          <a:off x="1295400" y="5715000"/>
          <a:ext cx="1752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841400" imgH="482400" progId="Equation.3">
                  <p:embed/>
                </p:oleObj>
              </mc:Choice>
              <mc:Fallback>
                <p:oleObj name="Equation" r:id="rId20" imgW="184140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715000"/>
                        <a:ext cx="1752600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1"/>
          <p:cNvGraphicFramePr>
            <a:graphicFrameLocks noChangeAspect="1"/>
          </p:cNvGraphicFramePr>
          <p:nvPr/>
        </p:nvGraphicFramePr>
        <p:xfrm>
          <a:off x="3810000" y="5715000"/>
          <a:ext cx="1981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73040" imgH="558720" progId="Equation.3">
                  <p:embed/>
                </p:oleObj>
              </mc:Choice>
              <mc:Fallback>
                <p:oleObj name="Equation" r:id="rId22" imgW="227304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15000"/>
                        <a:ext cx="198120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2"/>
          <p:cNvGraphicFramePr>
            <a:graphicFrameLocks noChangeAspect="1"/>
          </p:cNvGraphicFramePr>
          <p:nvPr/>
        </p:nvGraphicFramePr>
        <p:xfrm>
          <a:off x="6324600" y="5715000"/>
          <a:ext cx="200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323800" imgH="558720" progId="Equation.3">
                  <p:embed/>
                </p:oleObj>
              </mc:Choice>
              <mc:Fallback>
                <p:oleObj name="Equation" r:id="rId24" imgW="2323800" imgH="5587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715000"/>
                        <a:ext cx="2006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13"/>
          <p:cNvGraphicFramePr>
            <a:graphicFrameLocks noChangeAspect="1"/>
          </p:cNvGraphicFramePr>
          <p:nvPr/>
        </p:nvGraphicFramePr>
        <p:xfrm>
          <a:off x="3733800" y="1219200"/>
          <a:ext cx="16002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57120" imgH="330120" progId="Equation.3">
                  <p:embed/>
                </p:oleObj>
              </mc:Choice>
              <mc:Fallback>
                <p:oleObj name="Equation" r:id="rId26" imgW="1257120" imgH="330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19200"/>
                        <a:ext cx="16002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28" name="Text Box 48"/>
          <p:cNvSpPr txBox="1">
            <a:spLocks noChangeArrowheads="1"/>
          </p:cNvSpPr>
          <p:nvPr/>
        </p:nvSpPr>
        <p:spPr bwMode="auto">
          <a:xfrm>
            <a:off x="593725" y="1092200"/>
            <a:ext cx="2705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can write</a:t>
            </a:r>
          </a:p>
        </p:txBody>
      </p:sp>
      <p:sp>
        <p:nvSpPr>
          <p:cNvPr id="16429" name="Freeform 50"/>
          <p:cNvSpPr>
            <a:spLocks/>
          </p:cNvSpPr>
          <p:nvPr/>
        </p:nvSpPr>
        <p:spPr bwMode="auto">
          <a:xfrm>
            <a:off x="990600" y="5080000"/>
            <a:ext cx="2438400" cy="177800"/>
          </a:xfrm>
          <a:custGeom>
            <a:avLst/>
            <a:gdLst>
              <a:gd name="T0" fmla="*/ 0 w 1536"/>
              <a:gd name="T1" fmla="*/ 40322501 h 112"/>
              <a:gd name="T2" fmla="*/ 1693545255 w 1536"/>
              <a:gd name="T3" fmla="*/ 282257522 h 112"/>
              <a:gd name="T4" fmla="*/ 2147483647 w 1536"/>
              <a:gd name="T5" fmla="*/ 40322501 h 112"/>
              <a:gd name="T6" fmla="*/ 2147483647 w 1536"/>
              <a:gd name="T7" fmla="*/ 40322501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1536"/>
              <a:gd name="T13" fmla="*/ 0 h 112"/>
              <a:gd name="T14" fmla="*/ 1536 w 1536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36" h="112">
                <a:moveTo>
                  <a:pt x="0" y="16"/>
                </a:moveTo>
                <a:cubicBezTo>
                  <a:pt x="232" y="64"/>
                  <a:pt x="464" y="112"/>
                  <a:pt x="672" y="112"/>
                </a:cubicBezTo>
                <a:cubicBezTo>
                  <a:pt x="880" y="112"/>
                  <a:pt x="1104" y="32"/>
                  <a:pt x="1248" y="16"/>
                </a:cubicBezTo>
                <a:cubicBezTo>
                  <a:pt x="1392" y="0"/>
                  <a:pt x="1464" y="8"/>
                  <a:pt x="1536" y="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30" name="Freeform 51"/>
          <p:cNvSpPr>
            <a:spLocks/>
          </p:cNvSpPr>
          <p:nvPr/>
        </p:nvSpPr>
        <p:spPr bwMode="auto">
          <a:xfrm>
            <a:off x="4038600" y="5105400"/>
            <a:ext cx="1981200" cy="76200"/>
          </a:xfrm>
          <a:custGeom>
            <a:avLst/>
            <a:gdLst>
              <a:gd name="T0" fmla="*/ 0 w 1248"/>
              <a:gd name="T1" fmla="*/ 0 h 48"/>
              <a:gd name="T2" fmla="*/ 1693545131 w 1248"/>
              <a:gd name="T3" fmla="*/ 120967511 h 48"/>
              <a:gd name="T4" fmla="*/ 2147483647 w 1248"/>
              <a:gd name="T5" fmla="*/ 0 h 48"/>
              <a:gd name="T6" fmla="*/ 0 60000 65536"/>
              <a:gd name="T7" fmla="*/ 0 60000 65536"/>
              <a:gd name="T8" fmla="*/ 0 60000 65536"/>
              <a:gd name="T9" fmla="*/ 0 w 1248"/>
              <a:gd name="T10" fmla="*/ 0 h 48"/>
              <a:gd name="T11" fmla="*/ 1248 w 124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431" name="Freeform 52"/>
          <p:cNvSpPr>
            <a:spLocks/>
          </p:cNvSpPr>
          <p:nvPr/>
        </p:nvSpPr>
        <p:spPr bwMode="auto">
          <a:xfrm>
            <a:off x="6553200" y="5105400"/>
            <a:ext cx="1447800" cy="76200"/>
          </a:xfrm>
          <a:custGeom>
            <a:avLst/>
            <a:gdLst>
              <a:gd name="T0" fmla="*/ 0 w 1248"/>
              <a:gd name="T1" fmla="*/ 0 h 48"/>
              <a:gd name="T2" fmla="*/ 904393496 w 1248"/>
              <a:gd name="T3" fmla="*/ 120967511 h 48"/>
              <a:gd name="T4" fmla="*/ 1679587134 w 1248"/>
              <a:gd name="T5" fmla="*/ 0 h 48"/>
              <a:gd name="T6" fmla="*/ 0 60000 65536"/>
              <a:gd name="T7" fmla="*/ 0 60000 65536"/>
              <a:gd name="T8" fmla="*/ 0 60000 65536"/>
              <a:gd name="T9" fmla="*/ 0 w 1248"/>
              <a:gd name="T10" fmla="*/ 0 h 48"/>
              <a:gd name="T11" fmla="*/ 1248 w 1248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48">
                <a:moveTo>
                  <a:pt x="0" y="0"/>
                </a:moveTo>
                <a:cubicBezTo>
                  <a:pt x="232" y="24"/>
                  <a:pt x="464" y="48"/>
                  <a:pt x="672" y="48"/>
                </a:cubicBezTo>
                <a:cubicBezTo>
                  <a:pt x="880" y="48"/>
                  <a:pt x="1064" y="24"/>
                  <a:pt x="1248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6400" name="Object 1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4120" imgH="215640" progId="Equation.3">
                  <p:embed/>
                </p:oleObj>
              </mc:Choice>
              <mc:Fallback>
                <p:oleObj name="Equation" r:id="rId28" imgW="114120" imgH="215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C89D83-8602-4663-9A4A-3BB9170E72D4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17410" name="Object 3072"/>
          <p:cNvGraphicFramePr>
            <a:graphicFrameLocks noChangeAspect="1"/>
          </p:cNvGraphicFramePr>
          <p:nvPr/>
        </p:nvGraphicFramePr>
        <p:xfrm>
          <a:off x="2667000" y="10668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19040" progId="Equation.3">
                  <p:embed/>
                </p:oleObj>
              </mc:Choice>
              <mc:Fallback>
                <p:oleObj name="Equation" r:id="rId2" imgW="1879560" imgH="419040" progId="Equation.3">
                  <p:embed/>
                  <p:pic>
                    <p:nvPicPr>
                      <p:cNvPr id="0" name="Object 3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066800"/>
                        <a:ext cx="187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5" name="Oval 49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6" name="Oval 50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7" name="Oval 51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8" name="Oval 52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29" name="Line 53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0" name="Line 54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1" name="Line 55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2" name="Line 56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3" name="Line 57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4" name="Oval 5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5" name="Oval 5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36" name="Line 6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7" name="Line 6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38" name="Line 6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411" name="Object 3073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3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9" name="Text Box 6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7440" name="Text Box 6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7441" name="Oval 6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2" name="AutoShape 6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3" name="AutoShape 6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4" name="AutoShape 70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412" name="Object 3074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3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07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406080" progId="Equation.3">
                  <p:embed/>
                </p:oleObj>
              </mc:Choice>
              <mc:Fallback>
                <p:oleObj name="Equation" r:id="rId8" imgW="317160" imgH="406080" progId="Equation.3">
                  <p:embed/>
                  <p:pic>
                    <p:nvPicPr>
                      <p:cNvPr id="0" name="Object 3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076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5" name="Text Box 74"/>
          <p:cNvSpPr txBox="1">
            <a:spLocks noChangeArrowheads="1"/>
          </p:cNvSpPr>
          <p:nvPr/>
        </p:nvSpPr>
        <p:spPr bwMode="auto">
          <a:xfrm>
            <a:off x="381000" y="990600"/>
            <a:ext cx="1700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DFA:</a:t>
            </a:r>
          </a:p>
        </p:txBody>
      </p:sp>
      <p:sp>
        <p:nvSpPr>
          <p:cNvPr id="17446" name="Oval 7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47" name="Text Box 7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7448" name="Line 7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49" name="Oval 78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50" name="Oval 79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51" name="Line 8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2" name="Line 8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3" name="Line 8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54" name="Line 8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5" name="Line 8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56" name="Text Box 8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17415" name="Object 3077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469800" progId="Equation.3">
                  <p:embed/>
                </p:oleObj>
              </mc:Choice>
              <mc:Fallback>
                <p:oleObj name="Equation" r:id="rId12" imgW="406080" imgH="469800" progId="Equation.3">
                  <p:embed/>
                  <p:pic>
                    <p:nvPicPr>
                      <p:cNvPr id="0" name="Object 3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3078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482400" progId="Equation.3">
                  <p:embed/>
                </p:oleObj>
              </mc:Choice>
              <mc:Fallback>
                <p:oleObj name="Equation" r:id="rId14" imgW="482400" imgH="482400" progId="Equation.3">
                  <p:embed/>
                  <p:pic>
                    <p:nvPicPr>
                      <p:cNvPr id="0" name="Object 3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7" name="Freeform 9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458" name="Freeform 98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2147483647 w 2352"/>
              <a:gd name="T3" fmla="*/ 362902445 h 144"/>
              <a:gd name="T4" fmla="*/ 2147483647 w 2352"/>
              <a:gd name="T5" fmla="*/ 0 h 144"/>
              <a:gd name="T6" fmla="*/ 0 60000 65536"/>
              <a:gd name="T7" fmla="*/ 0 60000 65536"/>
              <a:gd name="T8" fmla="*/ 0 60000 65536"/>
              <a:gd name="T9" fmla="*/ 0 w 2352"/>
              <a:gd name="T10" fmla="*/ 0 h 144"/>
              <a:gd name="T11" fmla="*/ 2352 w 23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7417" name="Object 3079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482400" progId="Equation.3">
                  <p:embed/>
                </p:oleObj>
              </mc:Choice>
              <mc:Fallback>
                <p:oleObj name="Equation" r:id="rId16" imgW="393480" imgH="482400" progId="Equation.3">
                  <p:embed/>
                  <p:pic>
                    <p:nvPicPr>
                      <p:cNvPr id="0" name="Object 3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" name="Freeform 100"/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1411287479 w 824"/>
              <a:gd name="T1" fmla="*/ 2056447678 h 816"/>
              <a:gd name="T2" fmla="*/ 2016125196 w 824"/>
              <a:gd name="T3" fmla="*/ 1209675035 h 816"/>
              <a:gd name="T4" fmla="*/ 1774190268 w 824"/>
              <a:gd name="T5" fmla="*/ 241935027 h 816"/>
              <a:gd name="T6" fmla="*/ 322580004 w 824"/>
              <a:gd name="T7" fmla="*/ 120967513 h 816"/>
              <a:gd name="T8" fmla="*/ 80645001 w 824"/>
              <a:gd name="T9" fmla="*/ 967740107 h 816"/>
              <a:gd name="T10" fmla="*/ 806449959 w 824"/>
              <a:gd name="T11" fmla="*/ 2056447678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4"/>
              <a:gd name="T19" fmla="*/ 0 h 816"/>
              <a:gd name="T20" fmla="*/ 824 w 824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7418" name="Object 3080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482400" progId="Equation.3">
                  <p:embed/>
                </p:oleObj>
              </mc:Choice>
              <mc:Fallback>
                <p:oleObj name="Equation" r:id="rId18" imgW="723600" imgH="482400" progId="Equation.3">
                  <p:embed/>
                  <p:pic>
                    <p:nvPicPr>
                      <p:cNvPr id="0" name="Object 3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3081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558720" progId="Equation.3">
                  <p:embed/>
                </p:oleObj>
              </mc:Choice>
              <mc:Fallback>
                <p:oleObj name="Equation" r:id="rId20" imgW="482400" imgH="558720" progId="Equation.3">
                  <p:embed/>
                  <p:pic>
                    <p:nvPicPr>
                      <p:cNvPr id="0" name="Object 3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3082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520" imgH="558720" progId="Equation.3">
                  <p:embed/>
                </p:oleObj>
              </mc:Choice>
              <mc:Fallback>
                <p:oleObj name="Equation" r:id="rId22" imgW="812520" imgH="558720" progId="Equation.3">
                  <p:embed/>
                  <p:pic>
                    <p:nvPicPr>
                      <p:cNvPr id="0" name="Object 3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0" name="Text Box 104"/>
          <p:cNvSpPr txBox="1">
            <a:spLocks noChangeArrowheads="1"/>
          </p:cNvSpPr>
          <p:nvPr/>
        </p:nvSpPr>
        <p:spPr bwMode="auto">
          <a:xfrm>
            <a:off x="4419600" y="1524000"/>
            <a:ext cx="4446588" cy="6969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1800"/>
              <a:t>Where      corresponds to substring </a:t>
            </a:r>
          </a:p>
          <a:p>
            <a:r>
              <a:rPr lang="en-US" sz="1800"/>
              <a:t>between first and second occurrence of</a:t>
            </a:r>
          </a:p>
        </p:txBody>
      </p:sp>
      <p:graphicFrame>
        <p:nvGraphicFramePr>
          <p:cNvPr id="17421" name="Object 3083"/>
          <p:cNvGraphicFramePr>
            <a:graphicFrameLocks noChangeAspect="1"/>
          </p:cNvGraphicFramePr>
          <p:nvPr/>
        </p:nvGraphicFramePr>
        <p:xfrm>
          <a:off x="8863013" y="1828800"/>
          <a:ext cx="2809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9680" imgH="190440" progId="Equation.3">
                  <p:embed/>
                </p:oleObj>
              </mc:Choice>
              <mc:Fallback>
                <p:oleObj name="Equation" r:id="rId24" imgW="139680" imgH="190440" progId="Equation.3">
                  <p:embed/>
                  <p:pic>
                    <p:nvPicPr>
                      <p:cNvPr id="0" name="Object 3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3" y="1828800"/>
                        <a:ext cx="280987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3084"/>
          <p:cNvGraphicFramePr>
            <a:graphicFrameLocks noChangeAspect="1"/>
          </p:cNvGraphicFramePr>
          <p:nvPr/>
        </p:nvGraphicFramePr>
        <p:xfrm>
          <a:off x="5334000" y="1600200"/>
          <a:ext cx="230188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7160" imgH="406080" progId="Equation.3">
                  <p:embed/>
                </p:oleObj>
              </mc:Choice>
              <mc:Fallback>
                <p:oleObj name="Equation" r:id="rId26" imgW="317160" imgH="406080" progId="Equation.3">
                  <p:embed/>
                  <p:pic>
                    <p:nvPicPr>
                      <p:cNvPr id="0" name="Object 3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230188" cy="296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6296CF-1AAB-48A5-9E1B-6AE564D8D93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8446" name="Text Box 1026"/>
          <p:cNvSpPr txBox="1">
            <a:spLocks noChangeArrowheads="1"/>
          </p:cNvSpPr>
          <p:nvPr/>
        </p:nvSpPr>
        <p:spPr bwMode="auto">
          <a:xfrm>
            <a:off x="0" y="152400"/>
            <a:ext cx="2627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</p:txBody>
      </p:sp>
      <p:graphicFrame>
        <p:nvGraphicFramePr>
          <p:cNvPr id="18434" name="Object 1027"/>
          <p:cNvGraphicFramePr>
            <a:graphicFrameLocks noChangeAspect="1"/>
          </p:cNvGraphicFramePr>
          <p:nvPr/>
        </p:nvGraphicFramePr>
        <p:xfrm>
          <a:off x="4851400" y="2032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545760" progId="Equation.3">
                  <p:embed/>
                </p:oleObj>
              </mc:Choice>
              <mc:Fallback>
                <p:oleObj name="Equation" r:id="rId2" imgW="2145960" imgH="5457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203200"/>
                        <a:ext cx="2146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028"/>
          <p:cNvSpPr txBox="1">
            <a:spLocks noChangeArrowheads="1"/>
          </p:cNvSpPr>
          <p:nvPr/>
        </p:nvSpPr>
        <p:spPr bwMode="auto">
          <a:xfrm>
            <a:off x="3352800" y="152400"/>
            <a:ext cx="1373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length</a:t>
            </a:r>
          </a:p>
        </p:txBody>
      </p:sp>
      <p:sp>
        <p:nvSpPr>
          <p:cNvPr id="18448" name="Text Box 1029"/>
          <p:cNvSpPr txBox="1">
            <a:spLocks noChangeArrowheads="1"/>
          </p:cNvSpPr>
          <p:nvPr/>
        </p:nvSpPr>
        <p:spPr bwMode="auto">
          <a:xfrm>
            <a:off x="7086600" y="152400"/>
            <a:ext cx="19383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number</a:t>
            </a:r>
          </a:p>
          <a:p>
            <a:r>
              <a:rPr lang="en-US"/>
              <a:t>of states</a:t>
            </a:r>
          </a:p>
          <a:p>
            <a:r>
              <a:rPr lang="en-US"/>
              <a:t>of DFA</a:t>
            </a:r>
          </a:p>
        </p:txBody>
      </p:sp>
      <p:sp>
        <p:nvSpPr>
          <p:cNvPr id="18449" name="Text Box 1070"/>
          <p:cNvSpPr txBox="1">
            <a:spLocks noChangeArrowheads="1"/>
          </p:cNvSpPr>
          <p:nvPr/>
        </p:nvSpPr>
        <p:spPr bwMode="auto">
          <a:xfrm>
            <a:off x="5257800" y="5029200"/>
            <a:ext cx="347186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Since, in       no </a:t>
            </a:r>
          </a:p>
          <a:p>
            <a:r>
              <a:rPr lang="en-US"/>
              <a:t>state is repeated</a:t>
            </a:r>
          </a:p>
          <a:p>
            <a:r>
              <a:rPr lang="en-US" sz="2000"/>
              <a:t>          </a:t>
            </a:r>
            <a:r>
              <a:rPr lang="en-US" sz="2400"/>
              <a:t>(except q)</a:t>
            </a:r>
            <a:r>
              <a:rPr lang="en-US"/>
              <a:t> </a:t>
            </a:r>
          </a:p>
        </p:txBody>
      </p:sp>
      <p:graphicFrame>
        <p:nvGraphicFramePr>
          <p:cNvPr id="18435" name="Object 1071"/>
          <p:cNvGraphicFramePr>
            <a:graphicFrameLocks noChangeAspect="1"/>
          </p:cNvGraphicFramePr>
          <p:nvPr/>
        </p:nvGraphicFramePr>
        <p:xfrm>
          <a:off x="7086600" y="5181600"/>
          <a:ext cx="533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330120" progId="Equation.3">
                  <p:embed/>
                </p:oleObj>
              </mc:Choice>
              <mc:Fallback>
                <p:oleObj name="Equation" r:id="rId4" imgW="419040" imgH="330120" progId="Equation.3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181600"/>
                        <a:ext cx="533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072"/>
          <p:cNvSpPr txBox="1">
            <a:spLocks noChangeArrowheads="1"/>
          </p:cNvSpPr>
          <p:nvPr/>
        </p:nvSpPr>
        <p:spPr bwMode="auto">
          <a:xfrm>
            <a:off x="5486400" y="3810000"/>
            <a:ext cx="3149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unique states in</a:t>
            </a:r>
          </a:p>
        </p:txBody>
      </p:sp>
      <p:sp>
        <p:nvSpPr>
          <p:cNvPr id="18451" name="Oval 1073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2" name="Oval 1074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3" name="Oval 1076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4" name="Line 1077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5" name="Line 1078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6" name="Line 1079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7" name="Line 1080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58" name="Oval 1082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59" name="Oval 1083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0" name="Line 1084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61" name="Line 1085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36" name="Object 1087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368280" progId="Equation.3">
                  <p:embed/>
                </p:oleObj>
              </mc:Choice>
              <mc:Fallback>
                <p:oleObj name="Equation" r:id="rId6" imgW="266400" imgH="368280" progId="Equation.3">
                  <p:embed/>
                  <p:pic>
                    <p:nvPicPr>
                      <p:cNvPr id="0" name="Object 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2" name="Text Box 1088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8463" name="AutoShape 1091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64" name="AutoShape 1093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8437" name="Object 1094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0" name="Object 10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09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406080" progId="Equation.3">
                  <p:embed/>
                </p:oleObj>
              </mc:Choice>
              <mc:Fallback>
                <p:oleObj name="Equation" r:id="rId10" imgW="317160" imgH="406080" progId="Equation.3">
                  <p:embed/>
                  <p:pic>
                    <p:nvPicPr>
                      <p:cNvPr id="0" name="Object 10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5" name="Oval 1100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6" name="Oval 1101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467" name="Line 1103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68" name="Line 1104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69" name="Line 1105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0" name="Line 1106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471" name="Text Box 1107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18439" name="Object 1108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469800" progId="Equation.3">
                  <p:embed/>
                </p:oleObj>
              </mc:Choice>
              <mc:Fallback>
                <p:oleObj name="Equation" r:id="rId12" imgW="406080" imgH="469800" progId="Equation.3">
                  <p:embed/>
                  <p:pic>
                    <p:nvPicPr>
                      <p:cNvPr id="0" name="Object 1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Freeform 1110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8440" name="Object 1112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482400" progId="Equation.3">
                  <p:embed/>
                </p:oleObj>
              </mc:Choice>
              <mc:Fallback>
                <p:oleObj name="Equation" r:id="rId14" imgW="393480" imgH="482400" progId="Equation.3">
                  <p:embed/>
                  <p:pic>
                    <p:nvPicPr>
                      <p:cNvPr id="0" name="Object 1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3" name="Freeform 1113"/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1411287479 w 824"/>
              <a:gd name="T1" fmla="*/ 2056447678 h 816"/>
              <a:gd name="T2" fmla="*/ 2016125196 w 824"/>
              <a:gd name="T3" fmla="*/ 1209675035 h 816"/>
              <a:gd name="T4" fmla="*/ 1774190268 w 824"/>
              <a:gd name="T5" fmla="*/ 241935027 h 816"/>
              <a:gd name="T6" fmla="*/ 322580004 w 824"/>
              <a:gd name="T7" fmla="*/ 120967513 h 816"/>
              <a:gd name="T8" fmla="*/ 80645001 w 824"/>
              <a:gd name="T9" fmla="*/ 967740107 h 816"/>
              <a:gd name="T10" fmla="*/ 806449959 w 824"/>
              <a:gd name="T11" fmla="*/ 2056447678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4"/>
              <a:gd name="T19" fmla="*/ 0 h 816"/>
              <a:gd name="T20" fmla="*/ 824 w 824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8441" name="Object 1114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600" imgH="482400" progId="Equation.3">
                  <p:embed/>
                </p:oleObj>
              </mc:Choice>
              <mc:Fallback>
                <p:oleObj name="Equation" r:id="rId16" imgW="723600" imgH="482400" progId="Equation.3">
                  <p:embed/>
                  <p:pic>
                    <p:nvPicPr>
                      <p:cNvPr id="0" name="Object 1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115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558720" progId="Equation.3">
                  <p:embed/>
                </p:oleObj>
              </mc:Choice>
              <mc:Fallback>
                <p:oleObj name="Equation" r:id="rId18" imgW="482400" imgH="558720" progId="Equation.3">
                  <p:embed/>
                  <p:pic>
                    <p:nvPicPr>
                      <p:cNvPr id="0" name="Object 1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1120"/>
          <p:cNvSpPr txBox="1">
            <a:spLocks noChangeArrowheads="1"/>
          </p:cNvSpPr>
          <p:nvPr/>
        </p:nvSpPr>
        <p:spPr bwMode="auto">
          <a:xfrm>
            <a:off x="5562600" y="3200400"/>
            <a:ext cx="2254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Because of</a:t>
            </a:r>
          </a:p>
        </p:txBody>
      </p:sp>
      <p:graphicFrame>
        <p:nvGraphicFramePr>
          <p:cNvPr id="18443" name="Object 1121"/>
          <p:cNvGraphicFramePr>
            <a:graphicFrameLocks noChangeAspect="1"/>
          </p:cNvGraphicFramePr>
          <p:nvPr/>
        </p:nvGraphicFramePr>
        <p:xfrm>
          <a:off x="8610600" y="3962400"/>
          <a:ext cx="5334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040" imgH="330120" progId="Equation.3">
                  <p:embed/>
                </p:oleObj>
              </mc:Choice>
              <mc:Fallback>
                <p:oleObj name="Equation" r:id="rId20" imgW="419040" imgH="330120" progId="Equation.3">
                  <p:embed/>
                  <p:pic>
                    <p:nvPicPr>
                      <p:cNvPr id="0" name="Object 1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3962400"/>
                        <a:ext cx="533400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B2D3A6-1985-4039-886B-592CA5B0F09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9465" name="Text Box 27"/>
          <p:cNvSpPr txBox="1">
            <a:spLocks noChangeArrowheads="1"/>
          </p:cNvSpPr>
          <p:nvPr/>
        </p:nvSpPr>
        <p:spPr bwMode="auto">
          <a:xfrm>
            <a:off x="0" y="152400"/>
            <a:ext cx="26273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</p:txBody>
      </p:sp>
      <p:graphicFrame>
        <p:nvGraphicFramePr>
          <p:cNvPr id="19458" name="Object 0"/>
          <p:cNvGraphicFramePr>
            <a:graphicFrameLocks noChangeAspect="1"/>
          </p:cNvGraphicFramePr>
          <p:nvPr/>
        </p:nvGraphicFramePr>
        <p:xfrm>
          <a:off x="4953000" y="2286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545760" progId="Equation.3">
                  <p:embed/>
                </p:oleObj>
              </mc:Choice>
              <mc:Fallback>
                <p:oleObj name="Equation" r:id="rId2" imgW="1434960" imgH="5457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8600"/>
                        <a:ext cx="1435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33"/>
          <p:cNvSpPr txBox="1">
            <a:spLocks noChangeArrowheads="1"/>
          </p:cNvSpPr>
          <p:nvPr/>
        </p:nvSpPr>
        <p:spPr bwMode="auto">
          <a:xfrm>
            <a:off x="3429000" y="152400"/>
            <a:ext cx="1373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length</a:t>
            </a:r>
          </a:p>
        </p:txBody>
      </p:sp>
      <p:sp>
        <p:nvSpPr>
          <p:cNvPr id="19467" name="Text Box 75"/>
          <p:cNvSpPr txBox="1">
            <a:spLocks noChangeArrowheads="1"/>
          </p:cNvSpPr>
          <p:nvPr/>
        </p:nvSpPr>
        <p:spPr bwMode="auto">
          <a:xfrm>
            <a:off x="457200" y="1143000"/>
            <a:ext cx="8502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Since there is at least one transition in loop</a:t>
            </a:r>
          </a:p>
        </p:txBody>
      </p:sp>
      <p:sp>
        <p:nvSpPr>
          <p:cNvPr id="19468" name="Oval 76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69" name="Oval 78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0" name="Oval 79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1" name="Line 80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53975">
            <a:solidFill>
              <a:srgbClr val="FF0000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2" name="Line 81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59" name="Object 1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AutoShape 84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406080" progId="Equation.3">
                  <p:embed/>
                </p:oleObj>
              </mc:Choice>
              <mc:Fallback>
                <p:oleObj name="Equation" r:id="rId6" imgW="3171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Oval 86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5" name="Oval 87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6" name="Line 88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7" name="Line 89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478" name="Line 90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79" name="Line 91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9480" name="Text Box 92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9481" name="Freeform 94"/>
          <p:cNvSpPr>
            <a:spLocks/>
          </p:cNvSpPr>
          <p:nvPr/>
        </p:nvSpPr>
        <p:spPr bwMode="auto">
          <a:xfrm>
            <a:off x="3530600" y="3581400"/>
            <a:ext cx="1308100" cy="1295400"/>
          </a:xfrm>
          <a:custGeom>
            <a:avLst/>
            <a:gdLst>
              <a:gd name="T0" fmla="*/ 1411287479 w 824"/>
              <a:gd name="T1" fmla="*/ 2056447678 h 816"/>
              <a:gd name="T2" fmla="*/ 2016125196 w 824"/>
              <a:gd name="T3" fmla="*/ 1209675035 h 816"/>
              <a:gd name="T4" fmla="*/ 1774190268 w 824"/>
              <a:gd name="T5" fmla="*/ 241935027 h 816"/>
              <a:gd name="T6" fmla="*/ 322580004 w 824"/>
              <a:gd name="T7" fmla="*/ 120967513 h 816"/>
              <a:gd name="T8" fmla="*/ 80645001 w 824"/>
              <a:gd name="T9" fmla="*/ 967740107 h 816"/>
              <a:gd name="T10" fmla="*/ 806449959 w 824"/>
              <a:gd name="T11" fmla="*/ 2056447678 h 81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24"/>
              <a:gd name="T19" fmla="*/ 0 h 816"/>
              <a:gd name="T20" fmla="*/ 824 w 824"/>
              <a:gd name="T21" fmla="*/ 816 h 81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24" h="816">
                <a:moveTo>
                  <a:pt x="560" y="816"/>
                </a:moveTo>
                <a:cubicBezTo>
                  <a:pt x="668" y="708"/>
                  <a:pt x="776" y="600"/>
                  <a:pt x="800" y="480"/>
                </a:cubicBezTo>
                <a:cubicBezTo>
                  <a:pt x="824" y="360"/>
                  <a:pt x="816" y="168"/>
                  <a:pt x="704" y="96"/>
                </a:cubicBezTo>
                <a:cubicBezTo>
                  <a:pt x="592" y="24"/>
                  <a:pt x="240" y="0"/>
                  <a:pt x="128" y="48"/>
                </a:cubicBezTo>
                <a:cubicBezTo>
                  <a:pt x="16" y="96"/>
                  <a:pt x="0" y="256"/>
                  <a:pt x="32" y="384"/>
                </a:cubicBezTo>
                <a:cubicBezTo>
                  <a:pt x="64" y="512"/>
                  <a:pt x="192" y="664"/>
                  <a:pt x="320" y="81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23600" imgH="482400" progId="Equation.3">
                  <p:embed/>
                </p:oleObj>
              </mc:Choice>
              <mc:Fallback>
                <p:oleObj name="Equation" r:id="rId8" imgW="72360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58720" progId="Equation.3">
                  <p:embed/>
                </p:oleObj>
              </mc:Choice>
              <mc:Fallback>
                <p:oleObj name="Equation" r:id="rId10" imgW="48240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2C85CBE-7363-E24F-A6CD-133B1059C17A}"/>
                  </a:ext>
                </a:extLst>
              </p14:cNvPr>
              <p14:cNvContentPartPr/>
              <p14:nvPr/>
            </p14:nvContentPartPr>
            <p14:xfrm>
              <a:off x="3096360" y="3107520"/>
              <a:ext cx="2387520" cy="2166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2C85CBE-7363-E24F-A6CD-133B1059C17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87000" y="3098160"/>
                <a:ext cx="2406240" cy="2184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0552DF-253C-4091-BCF7-36A6AE2D2FD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0492" name="Text Box 4"/>
          <p:cNvSpPr txBox="1">
            <a:spLocks noChangeArrowheads="1"/>
          </p:cNvSpPr>
          <p:nvPr/>
        </p:nvSpPr>
        <p:spPr bwMode="auto">
          <a:xfrm>
            <a:off x="365125" y="330200"/>
            <a:ext cx="7910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do not care about the form of string</a:t>
            </a:r>
          </a:p>
        </p:txBody>
      </p:sp>
      <p:graphicFrame>
        <p:nvGraphicFramePr>
          <p:cNvPr id="20482" name="Object 0"/>
          <p:cNvGraphicFramePr>
            <a:graphicFrameLocks noChangeAspect="1"/>
          </p:cNvGraphicFramePr>
          <p:nvPr/>
        </p:nvGraphicFramePr>
        <p:xfrm>
          <a:off x="8382000" y="5334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79360" progId="Equation.3">
                  <p:embed/>
                </p:oleObj>
              </mc:Choice>
              <mc:Fallback>
                <p:oleObj name="Equation" r:id="rId2" imgW="266400" imgH="2793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5334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Oval 6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4" name="Oval 7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5" name="Oval 8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6" name="Oval 9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7" name="Line 10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98" name="Line 11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499" name="Line 12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0" name="Line 13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1" name="Oval 15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2" name="Oval 16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03" name="Line 17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4" name="Line 18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483" name="Object 1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Text Box 21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0506" name="Oval 23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7" name="AutoShape 24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08" name="AutoShape 26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0484" name="Object 2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3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160" imgH="406080" progId="Equation.3">
                  <p:embed/>
                </p:oleObj>
              </mc:Choice>
              <mc:Fallback>
                <p:oleObj name="Equation" r:id="rId8" imgW="317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/>
          <p:cNvGraphicFramePr>
            <a:graphicFrameLocks noChangeAspect="1"/>
          </p:cNvGraphicFramePr>
          <p:nvPr/>
        </p:nvGraphicFramePr>
        <p:xfrm>
          <a:off x="6400800" y="4267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672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9" name="Oval 33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0" name="Oval 34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1" name="Line 36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2" name="Line 37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3" name="Line 38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4" name="Line 39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0515" name="Text Box 40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0487" name="Object 5"/>
          <p:cNvGraphicFramePr>
            <a:graphicFrameLocks noChangeAspect="1"/>
          </p:cNvGraphicFramePr>
          <p:nvPr/>
        </p:nvGraphicFramePr>
        <p:xfrm>
          <a:off x="762000" y="1884363"/>
          <a:ext cx="2190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66400" imgH="279360" progId="Equation.3">
                  <p:embed/>
                </p:oleObj>
              </mc:Choice>
              <mc:Fallback>
                <p:oleObj name="Equation" r:id="rId11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84363"/>
                        <a:ext cx="219075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6" name="Text Box 51"/>
          <p:cNvSpPr txBox="1">
            <a:spLocks noChangeArrowheads="1"/>
          </p:cNvSpPr>
          <p:nvPr/>
        </p:nvSpPr>
        <p:spPr bwMode="auto">
          <a:xfrm>
            <a:off x="1066800" y="1752600"/>
            <a:ext cx="690880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may actually overlap with the paths of        and </a:t>
            </a:r>
          </a:p>
        </p:txBody>
      </p:sp>
      <p:graphicFrame>
        <p:nvGraphicFramePr>
          <p:cNvPr id="20488" name="Object 6"/>
          <p:cNvGraphicFramePr>
            <a:graphicFrameLocks noChangeAspect="1"/>
          </p:cNvGraphicFramePr>
          <p:nvPr/>
        </p:nvGraphicFramePr>
        <p:xfrm>
          <a:off x="6781800" y="1884363"/>
          <a:ext cx="217488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884363"/>
                        <a:ext cx="217488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7"/>
          <p:cNvGraphicFramePr>
            <a:graphicFrameLocks noChangeAspect="1"/>
          </p:cNvGraphicFramePr>
          <p:nvPr/>
        </p:nvGraphicFramePr>
        <p:xfrm>
          <a:off x="7924800" y="1884363"/>
          <a:ext cx="2365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7160" imgH="406080" progId="Equation.3">
                  <p:embed/>
                </p:oleObj>
              </mc:Choice>
              <mc:Fallback>
                <p:oleObj name="Equation" r:id="rId13" imgW="31716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884363"/>
                        <a:ext cx="2365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Freeform 55"/>
          <p:cNvSpPr>
            <a:spLocks/>
          </p:cNvSpPr>
          <p:nvPr/>
        </p:nvSpPr>
        <p:spPr bwMode="auto">
          <a:xfrm>
            <a:off x="901700" y="3632200"/>
            <a:ext cx="7404100" cy="2882900"/>
          </a:xfrm>
          <a:custGeom>
            <a:avLst/>
            <a:gdLst>
              <a:gd name="T0" fmla="*/ 2147483647 w 4664"/>
              <a:gd name="T1" fmla="*/ 2147483647 h 1816"/>
              <a:gd name="T2" fmla="*/ 2147483647 w 4664"/>
              <a:gd name="T3" fmla="*/ 1733867828 h 1816"/>
              <a:gd name="T4" fmla="*/ 2147483647 w 4664"/>
              <a:gd name="T5" fmla="*/ 766127492 h 1816"/>
              <a:gd name="T6" fmla="*/ 2147483647 w 4664"/>
              <a:gd name="T7" fmla="*/ 40322502 h 1816"/>
              <a:gd name="T8" fmla="*/ 2147483647 w 4664"/>
              <a:gd name="T9" fmla="*/ 1008062626 h 1816"/>
              <a:gd name="T10" fmla="*/ 2147483647 w 4664"/>
              <a:gd name="T11" fmla="*/ 2147483647 h 1816"/>
              <a:gd name="T12" fmla="*/ 1229836132 w 4664"/>
              <a:gd name="T13" fmla="*/ 766127492 h 1816"/>
              <a:gd name="T14" fmla="*/ 20161248 w 4664"/>
              <a:gd name="T15" fmla="*/ 2147483647 h 1816"/>
              <a:gd name="T16" fmla="*/ 1350803581 w 4664"/>
              <a:gd name="T17" fmla="*/ 2147483647 h 1816"/>
              <a:gd name="T18" fmla="*/ 2147483647 w 4664"/>
              <a:gd name="T19" fmla="*/ 2147483647 h 1816"/>
              <a:gd name="T20" fmla="*/ 2147483647 w 4664"/>
              <a:gd name="T21" fmla="*/ 2147483647 h 1816"/>
              <a:gd name="T22" fmla="*/ 2147483647 w 4664"/>
              <a:gd name="T23" fmla="*/ 1249997561 h 1816"/>
              <a:gd name="T24" fmla="*/ 2147483647 w 4664"/>
              <a:gd name="T25" fmla="*/ 2147483647 h 1816"/>
              <a:gd name="T26" fmla="*/ 2147483647 w 4664"/>
              <a:gd name="T27" fmla="*/ 2147483647 h 181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4664"/>
              <a:gd name="T43" fmla="*/ 0 h 1816"/>
              <a:gd name="T44" fmla="*/ 4664 w 4664"/>
              <a:gd name="T45" fmla="*/ 1816 h 181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4664" h="1816">
                <a:moveTo>
                  <a:pt x="2216" y="1024"/>
                </a:moveTo>
                <a:cubicBezTo>
                  <a:pt x="2364" y="916"/>
                  <a:pt x="2512" y="808"/>
                  <a:pt x="2600" y="688"/>
                </a:cubicBezTo>
                <a:cubicBezTo>
                  <a:pt x="2688" y="568"/>
                  <a:pt x="2728" y="416"/>
                  <a:pt x="2744" y="304"/>
                </a:cubicBezTo>
                <a:cubicBezTo>
                  <a:pt x="2760" y="192"/>
                  <a:pt x="2880" y="0"/>
                  <a:pt x="2696" y="16"/>
                </a:cubicBezTo>
                <a:cubicBezTo>
                  <a:pt x="2512" y="32"/>
                  <a:pt x="1752" y="256"/>
                  <a:pt x="1640" y="400"/>
                </a:cubicBezTo>
                <a:cubicBezTo>
                  <a:pt x="1528" y="544"/>
                  <a:pt x="2216" y="896"/>
                  <a:pt x="2024" y="880"/>
                </a:cubicBezTo>
                <a:cubicBezTo>
                  <a:pt x="1832" y="864"/>
                  <a:pt x="824" y="304"/>
                  <a:pt x="488" y="304"/>
                </a:cubicBezTo>
                <a:cubicBezTo>
                  <a:pt x="152" y="304"/>
                  <a:pt x="0" y="776"/>
                  <a:pt x="8" y="880"/>
                </a:cubicBezTo>
                <a:cubicBezTo>
                  <a:pt x="16" y="984"/>
                  <a:pt x="344" y="920"/>
                  <a:pt x="536" y="928"/>
                </a:cubicBezTo>
                <a:cubicBezTo>
                  <a:pt x="728" y="936"/>
                  <a:pt x="840" y="792"/>
                  <a:pt x="1160" y="928"/>
                </a:cubicBezTo>
                <a:cubicBezTo>
                  <a:pt x="1480" y="1064"/>
                  <a:pt x="2104" y="1816"/>
                  <a:pt x="2456" y="1744"/>
                </a:cubicBezTo>
                <a:cubicBezTo>
                  <a:pt x="2808" y="1672"/>
                  <a:pt x="3016" y="560"/>
                  <a:pt x="3272" y="496"/>
                </a:cubicBezTo>
                <a:cubicBezTo>
                  <a:pt x="3528" y="432"/>
                  <a:pt x="3760" y="1256"/>
                  <a:pt x="3992" y="1360"/>
                </a:cubicBezTo>
                <a:cubicBezTo>
                  <a:pt x="4224" y="1464"/>
                  <a:pt x="4444" y="1292"/>
                  <a:pt x="4664" y="112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18" name="Oval 56"/>
          <p:cNvSpPr>
            <a:spLocks noChangeArrowheads="1"/>
          </p:cNvSpPr>
          <p:nvPr/>
        </p:nvSpPr>
        <p:spPr bwMode="auto">
          <a:xfrm>
            <a:off x="1447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19" name="Oval 57"/>
          <p:cNvSpPr>
            <a:spLocks noChangeArrowheads="1"/>
          </p:cNvSpPr>
          <p:nvPr/>
        </p:nvSpPr>
        <p:spPr bwMode="auto">
          <a:xfrm>
            <a:off x="5791200" y="4114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0" name="Oval 58"/>
          <p:cNvSpPr>
            <a:spLocks noChangeArrowheads="1"/>
          </p:cNvSpPr>
          <p:nvPr/>
        </p:nvSpPr>
        <p:spPr bwMode="auto">
          <a:xfrm>
            <a:off x="6858000" y="548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1" name="Oval 59"/>
          <p:cNvSpPr>
            <a:spLocks noChangeArrowheads="1"/>
          </p:cNvSpPr>
          <p:nvPr/>
        </p:nvSpPr>
        <p:spPr bwMode="auto">
          <a:xfrm>
            <a:off x="44196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2" name="Oval 60"/>
          <p:cNvSpPr>
            <a:spLocks noChangeArrowheads="1"/>
          </p:cNvSpPr>
          <p:nvPr/>
        </p:nvSpPr>
        <p:spPr bwMode="auto">
          <a:xfrm>
            <a:off x="51054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3" name="Oval 61"/>
          <p:cNvSpPr>
            <a:spLocks noChangeArrowheads="1"/>
          </p:cNvSpPr>
          <p:nvPr/>
        </p:nvSpPr>
        <p:spPr bwMode="auto">
          <a:xfrm>
            <a:off x="6324600" y="4648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4" name="Oval 62"/>
          <p:cNvSpPr>
            <a:spLocks noChangeArrowheads="1"/>
          </p:cNvSpPr>
          <p:nvPr/>
        </p:nvSpPr>
        <p:spPr bwMode="auto">
          <a:xfrm>
            <a:off x="2209800" y="4038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0525" name="Oval 63"/>
          <p:cNvSpPr>
            <a:spLocks noChangeArrowheads="1"/>
          </p:cNvSpPr>
          <p:nvPr/>
        </p:nvSpPr>
        <p:spPr bwMode="auto">
          <a:xfrm>
            <a:off x="685800" y="4267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2A0635-F967-48D7-9466-D1EB7462E05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1519" name="Text Box 2"/>
          <p:cNvSpPr txBox="1">
            <a:spLocks noChangeArrowheads="1"/>
          </p:cNvSpPr>
          <p:nvPr/>
        </p:nvSpPr>
        <p:spPr bwMode="auto">
          <a:xfrm>
            <a:off x="4114800" y="304800"/>
            <a:ext cx="3268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1506" name="Object 1024"/>
          <p:cNvGraphicFramePr>
            <a:graphicFrameLocks noChangeAspect="1"/>
          </p:cNvGraphicFramePr>
          <p:nvPr/>
        </p:nvGraphicFramePr>
        <p:xfrm>
          <a:off x="6629400" y="457200"/>
          <a:ext cx="646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419040" progId="Equation.3">
                  <p:embed/>
                </p:oleObj>
              </mc:Choice>
              <mc:Fallback>
                <p:oleObj name="Equation" r:id="rId2" imgW="64764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57200"/>
                        <a:ext cx="646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0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1521" name="Oval 80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2" name="Oval 81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3" name="Oval 82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4" name="Oval 83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5" name="Line 84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6" name="Line 85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7" name="Line 86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8" name="Line 87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9" name="Line 88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0" name="Line 9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507" name="Object 1025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Text Box 9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1532" name="Text Box 9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1533" name="Oval 9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4" name="AutoShape 9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5" name="AutoShape 9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508" name="Object 1026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027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6" name="Oval 104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37" name="Text Box 105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1538" name="Line 106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39" name="Line 109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0" name="Freeform 117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41" name="Freeform 119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2147483647 w 2352"/>
              <a:gd name="T3" fmla="*/ 362902445 h 144"/>
              <a:gd name="T4" fmla="*/ 2147483647 w 2352"/>
              <a:gd name="T5" fmla="*/ 0 h 144"/>
              <a:gd name="T6" fmla="*/ 0 60000 65536"/>
              <a:gd name="T7" fmla="*/ 0 60000 65536"/>
              <a:gd name="T8" fmla="*/ 0 60000 65536"/>
              <a:gd name="T9" fmla="*/ 0 w 2352"/>
              <a:gd name="T10" fmla="*/ 0 h 144"/>
              <a:gd name="T11" fmla="*/ 2352 w 23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1542" name="Group 153"/>
          <p:cNvGrpSpPr>
            <a:grpSpLocks/>
          </p:cNvGrpSpPr>
          <p:nvPr/>
        </p:nvGrpSpPr>
        <p:grpSpPr bwMode="auto">
          <a:xfrm>
            <a:off x="2514600" y="3048000"/>
            <a:ext cx="3581400" cy="1676400"/>
            <a:chOff x="1776" y="1968"/>
            <a:chExt cx="2832" cy="1056"/>
          </a:xfrm>
        </p:grpSpPr>
        <p:sp>
          <p:nvSpPr>
            <p:cNvPr id="21556" name="Line 134"/>
            <p:cNvSpPr>
              <a:spLocks noChangeShapeType="1"/>
            </p:cNvSpPr>
            <p:nvPr/>
          </p:nvSpPr>
          <p:spPr bwMode="auto">
            <a:xfrm>
              <a:off x="1776" y="1968"/>
              <a:ext cx="2688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57" name="Line 135"/>
            <p:cNvSpPr>
              <a:spLocks noChangeShapeType="1"/>
            </p:cNvSpPr>
            <p:nvPr/>
          </p:nvSpPr>
          <p:spPr bwMode="auto">
            <a:xfrm flipV="1">
              <a:off x="1776" y="2016"/>
              <a:ext cx="2832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1543" name="Text Box 136"/>
          <p:cNvSpPr txBox="1">
            <a:spLocks noChangeArrowheads="1"/>
          </p:cNvSpPr>
          <p:nvPr/>
        </p:nvSpPr>
        <p:spPr bwMode="auto">
          <a:xfrm>
            <a:off x="212725" y="1854200"/>
            <a:ext cx="3570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Do not follow loop</a:t>
            </a:r>
          </a:p>
        </p:txBody>
      </p:sp>
      <p:sp>
        <p:nvSpPr>
          <p:cNvPr id="21544" name="Oval 137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45" name="Oval 138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46" name="Line 139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7" name="Line 140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48" name="AutoShape 141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1510" name="Object 1028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406080" progId="Equation.3">
                  <p:embed/>
                </p:oleObj>
              </mc:Choice>
              <mc:Fallback>
                <p:oleObj name="Equation" r:id="rId10" imgW="317160" imgH="4060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9" name="Oval 143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50" name="Oval 144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51" name="Line 145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2" name="Line 146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53" name="Line 147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4" name="Line 148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5" name="Text Box 149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1511" name="Object 1029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469800" progId="Equation.3">
                  <p:embed/>
                </p:oleObj>
              </mc:Choice>
              <mc:Fallback>
                <p:oleObj name="Equation" r:id="rId12" imgW="40608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030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482400" progId="Equation.3">
                  <p:embed/>
                </p:oleObj>
              </mc:Choice>
              <mc:Fallback>
                <p:oleObj name="Equation" r:id="rId14" imgW="482400" imgH="482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1031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482400" progId="Equation.3">
                  <p:embed/>
                </p:oleObj>
              </mc:Choice>
              <mc:Fallback>
                <p:oleObj name="Equation" r:id="rId16" imgW="393480" imgH="482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32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482400" progId="Equation.3">
                  <p:embed/>
                </p:oleObj>
              </mc:Choice>
              <mc:Fallback>
                <p:oleObj name="Equation" r:id="rId18" imgW="723600" imgH="482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1033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558720" progId="Equation.3">
                  <p:embed/>
                </p:oleObj>
              </mc:Choice>
              <mc:Fallback>
                <p:oleObj name="Equation" r:id="rId20" imgW="482400" imgH="5587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034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520" imgH="558720" progId="Equation.3">
                  <p:embed/>
                </p:oleObj>
              </mc:Choice>
              <mc:Fallback>
                <p:oleObj name="Equation" r:id="rId22" imgW="812520" imgH="5587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D26E5A6-ED96-4326-8AD9-BA34CB7D50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2543" name="Text Box 2"/>
          <p:cNvSpPr txBox="1">
            <a:spLocks noChangeArrowheads="1"/>
          </p:cNvSpPr>
          <p:nvPr/>
        </p:nvSpPr>
        <p:spPr bwMode="auto">
          <a:xfrm>
            <a:off x="4267200" y="228600"/>
            <a:ext cx="3268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2530" name="Object 2048"/>
          <p:cNvGraphicFramePr>
            <a:graphicFrameLocks noChangeAspect="1"/>
          </p:cNvGraphicFramePr>
          <p:nvPr/>
        </p:nvGraphicFramePr>
        <p:xfrm>
          <a:off x="6711950" y="361950"/>
          <a:ext cx="1435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419040" progId="Equation.3">
                  <p:embed/>
                </p:oleObj>
              </mc:Choice>
              <mc:Fallback>
                <p:oleObj name="Equation" r:id="rId2" imgW="1434960" imgH="419040" progId="Equation.3">
                  <p:embed/>
                  <p:pic>
                    <p:nvPicPr>
                      <p:cNvPr id="0" name="Object 2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361950"/>
                        <a:ext cx="1435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Oval 80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5" name="Oval 81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6" name="Oval 82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7" name="Oval 83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48" name="Line 84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49" name="Line 85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50" name="Line 86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1" name="Line 87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2" name="Line 88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3" name="Line 9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31" name="Object 2049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4" name="Text Box 9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2555" name="Text Box 9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2556" name="Oval 9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7" name="AutoShape 9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8" name="AutoShape 9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59" name="Oval 102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60" name="Text Box 103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2561" name="Line 104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2" name="Line 107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63" name="Freeform 115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64" name="Freeform 117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2147483647 w 2352"/>
              <a:gd name="T3" fmla="*/ 362902445 h 144"/>
              <a:gd name="T4" fmla="*/ 2147483647 w 2352"/>
              <a:gd name="T5" fmla="*/ 0 h 144"/>
              <a:gd name="T6" fmla="*/ 0 60000 65536"/>
              <a:gd name="T7" fmla="*/ 0 60000 65536"/>
              <a:gd name="T8" fmla="*/ 0 60000 65536"/>
              <a:gd name="T9" fmla="*/ 0 w 2352"/>
              <a:gd name="T10" fmla="*/ 0 h 144"/>
              <a:gd name="T11" fmla="*/ 2352 w 23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2532" name="Object 2050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2051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5" name="Text Box 122"/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Follow loop</a:t>
            </a:r>
          </a:p>
          <a:p>
            <a:r>
              <a:rPr lang="en-US"/>
              <a:t>2 times</a:t>
            </a:r>
          </a:p>
        </p:txBody>
      </p:sp>
      <p:sp>
        <p:nvSpPr>
          <p:cNvPr id="22566" name="Text Box 123"/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2567" name="Oval 124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68" name="Oval 125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69" name="Line 126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70" name="Line 127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571" name="AutoShape 128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2534" name="Object 2052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406080" progId="Equation.3">
                  <p:embed/>
                </p:oleObj>
              </mc:Choice>
              <mc:Fallback>
                <p:oleObj name="Equation" r:id="rId10" imgW="317160" imgH="40608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2" name="Oval 130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73" name="Oval 131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2574" name="Line 132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75" name="Line 133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76" name="Line 134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77" name="Line 135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578" name="Text Box 136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2579" name="Freeform 141"/>
          <p:cNvSpPr>
            <a:spLocks/>
          </p:cNvSpPr>
          <p:nvPr/>
        </p:nvSpPr>
        <p:spPr bwMode="auto">
          <a:xfrm>
            <a:off x="3530600" y="3594100"/>
            <a:ext cx="1435100" cy="1282700"/>
          </a:xfrm>
          <a:custGeom>
            <a:avLst/>
            <a:gdLst>
              <a:gd name="T0" fmla="*/ 1290320048 w 904"/>
              <a:gd name="T1" fmla="*/ 2036286428 h 808"/>
              <a:gd name="T2" fmla="*/ 1895157782 w 904"/>
              <a:gd name="T3" fmla="*/ 1431448714 h 808"/>
              <a:gd name="T4" fmla="*/ 2016125249 w 904"/>
              <a:gd name="T5" fmla="*/ 342741246 h 808"/>
              <a:gd name="T6" fmla="*/ 322580012 w 904"/>
              <a:gd name="T7" fmla="*/ 100806244 h 808"/>
              <a:gd name="T8" fmla="*/ 80645003 w 904"/>
              <a:gd name="T9" fmla="*/ 947578861 h 808"/>
              <a:gd name="T10" fmla="*/ 322580012 w 904"/>
              <a:gd name="T11" fmla="*/ 1552416178 h 808"/>
              <a:gd name="T12" fmla="*/ 806449981 w 904"/>
              <a:gd name="T13" fmla="*/ 1915318965 h 808"/>
              <a:gd name="T14" fmla="*/ 1653222450 w 904"/>
              <a:gd name="T15" fmla="*/ 1552416178 h 808"/>
              <a:gd name="T16" fmla="*/ 1895157782 w 904"/>
              <a:gd name="T17" fmla="*/ 584676272 h 808"/>
              <a:gd name="T18" fmla="*/ 443547579 w 904"/>
              <a:gd name="T19" fmla="*/ 221773782 h 808"/>
              <a:gd name="T20" fmla="*/ 322580012 w 904"/>
              <a:gd name="T21" fmla="*/ 1189513787 h 808"/>
              <a:gd name="T22" fmla="*/ 685482513 w 904"/>
              <a:gd name="T23" fmla="*/ 1673384038 h 80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04"/>
              <a:gd name="T37" fmla="*/ 0 h 808"/>
              <a:gd name="T38" fmla="*/ 904 w 904"/>
              <a:gd name="T39" fmla="*/ 808 h 80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04" h="808">
                <a:moveTo>
                  <a:pt x="512" y="808"/>
                </a:moveTo>
                <a:cubicBezTo>
                  <a:pt x="608" y="744"/>
                  <a:pt x="704" y="680"/>
                  <a:pt x="752" y="568"/>
                </a:cubicBezTo>
                <a:cubicBezTo>
                  <a:pt x="800" y="456"/>
                  <a:pt x="904" y="224"/>
                  <a:pt x="800" y="136"/>
                </a:cubicBezTo>
                <a:cubicBezTo>
                  <a:pt x="696" y="48"/>
                  <a:pt x="256" y="0"/>
                  <a:pt x="128" y="40"/>
                </a:cubicBezTo>
                <a:cubicBezTo>
                  <a:pt x="0" y="80"/>
                  <a:pt x="32" y="280"/>
                  <a:pt x="32" y="376"/>
                </a:cubicBezTo>
                <a:cubicBezTo>
                  <a:pt x="32" y="472"/>
                  <a:pt x="80" y="552"/>
                  <a:pt x="128" y="616"/>
                </a:cubicBezTo>
                <a:cubicBezTo>
                  <a:pt x="176" y="680"/>
                  <a:pt x="232" y="760"/>
                  <a:pt x="320" y="760"/>
                </a:cubicBezTo>
                <a:cubicBezTo>
                  <a:pt x="408" y="760"/>
                  <a:pt x="584" y="704"/>
                  <a:pt x="656" y="616"/>
                </a:cubicBezTo>
                <a:cubicBezTo>
                  <a:pt x="728" y="528"/>
                  <a:pt x="832" y="320"/>
                  <a:pt x="752" y="232"/>
                </a:cubicBezTo>
                <a:cubicBezTo>
                  <a:pt x="672" y="144"/>
                  <a:pt x="280" y="48"/>
                  <a:pt x="176" y="88"/>
                </a:cubicBezTo>
                <a:cubicBezTo>
                  <a:pt x="72" y="128"/>
                  <a:pt x="112" y="376"/>
                  <a:pt x="128" y="472"/>
                </a:cubicBezTo>
                <a:cubicBezTo>
                  <a:pt x="144" y="568"/>
                  <a:pt x="208" y="616"/>
                  <a:pt x="272" y="664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2535" name="Object 2053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469800" progId="Equation.3">
                  <p:embed/>
                </p:oleObj>
              </mc:Choice>
              <mc:Fallback>
                <p:oleObj name="Equation" r:id="rId12" imgW="406080" imgH="4698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2054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482400" progId="Equation.3">
                  <p:embed/>
                </p:oleObj>
              </mc:Choice>
              <mc:Fallback>
                <p:oleObj name="Equation" r:id="rId14" imgW="482400" imgH="4824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2055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482400" progId="Equation.3">
                  <p:embed/>
                </p:oleObj>
              </mc:Choice>
              <mc:Fallback>
                <p:oleObj name="Equation" r:id="rId16" imgW="393480" imgH="4824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2056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482400" progId="Equation.3">
                  <p:embed/>
                </p:oleObj>
              </mc:Choice>
              <mc:Fallback>
                <p:oleObj name="Equation" r:id="rId18" imgW="723600" imgH="4824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2057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558720" progId="Equation.3">
                  <p:embed/>
                </p:oleObj>
              </mc:Choice>
              <mc:Fallback>
                <p:oleObj name="Equation" r:id="rId20" imgW="482400" imgH="55872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2058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520" imgH="558720" progId="Equation.3">
                  <p:embed/>
                </p:oleObj>
              </mc:Choice>
              <mc:Fallback>
                <p:oleObj name="Equation" r:id="rId22" imgW="812520" imgH="55872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6864C0-85CB-4449-BEB2-348DE73CBBA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3567" name="Text Box 2"/>
          <p:cNvSpPr txBox="1">
            <a:spLocks noChangeArrowheads="1"/>
          </p:cNvSpPr>
          <p:nvPr/>
        </p:nvSpPr>
        <p:spPr bwMode="auto">
          <a:xfrm>
            <a:off x="4114800" y="152400"/>
            <a:ext cx="3268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3554" name="Object 1024"/>
          <p:cNvGraphicFramePr>
            <a:graphicFrameLocks noChangeAspect="1"/>
          </p:cNvGraphicFramePr>
          <p:nvPr/>
        </p:nvGraphicFramePr>
        <p:xfrm>
          <a:off x="6629400" y="304800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419040" progId="Equation.3">
                  <p:embed/>
                </p:oleObj>
              </mc:Choice>
              <mc:Fallback>
                <p:oleObj name="Equation" r:id="rId2" imgW="1841400" imgH="41904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04800"/>
                        <a:ext cx="1841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Oval 80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69" name="Oval 81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Oval 82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1" name="Oval 83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2" name="Line 84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3" name="Line 85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4" name="Line 86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5" name="Line 87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6" name="Line 88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7" name="Line 93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55" name="Object 1025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Text Box 95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579" name="Text Box 96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580" name="Oval 97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1" name="AutoShape 98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2" name="AutoShape 99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3" name="Oval 102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84" name="Text Box 103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585" name="Line 104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6" name="Line 107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87" name="Freeform 115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588" name="Freeform 116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2147483647 w 2352"/>
              <a:gd name="T3" fmla="*/ 362902445 h 144"/>
              <a:gd name="T4" fmla="*/ 2147483647 w 2352"/>
              <a:gd name="T5" fmla="*/ 0 h 144"/>
              <a:gd name="T6" fmla="*/ 0 60000 65536"/>
              <a:gd name="T7" fmla="*/ 0 60000 65536"/>
              <a:gd name="T8" fmla="*/ 0 60000 65536"/>
              <a:gd name="T9" fmla="*/ 0 w 2352"/>
              <a:gd name="T10" fmla="*/ 0 h 144"/>
              <a:gd name="T11" fmla="*/ 2352 w 23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556" name="Object 1026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1027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9" name="Text Box 120"/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Follow loop</a:t>
            </a:r>
          </a:p>
          <a:p>
            <a:r>
              <a:rPr lang="en-US"/>
              <a:t>3 times</a:t>
            </a:r>
          </a:p>
        </p:txBody>
      </p:sp>
      <p:sp>
        <p:nvSpPr>
          <p:cNvPr id="23590" name="Text Box 122"/>
          <p:cNvSpPr txBox="1">
            <a:spLocks noChangeArrowheads="1"/>
          </p:cNvSpPr>
          <p:nvPr/>
        </p:nvSpPr>
        <p:spPr bwMode="auto">
          <a:xfrm>
            <a:off x="228600" y="228600"/>
            <a:ext cx="3497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Additional string:</a:t>
            </a:r>
          </a:p>
        </p:txBody>
      </p:sp>
      <p:sp>
        <p:nvSpPr>
          <p:cNvPr id="23591" name="Oval 123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92" name="Oval 124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93" name="Line 125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4" name="Line 126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95" name="AutoShape 127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1028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406080" progId="Equation.3">
                  <p:embed/>
                </p:oleObj>
              </mc:Choice>
              <mc:Fallback>
                <p:oleObj name="Equation" r:id="rId10" imgW="317160" imgH="4060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6" name="Oval 129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97" name="Oval 130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98" name="Line 131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99" name="Line 132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600" name="Line 133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1" name="Line 134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602" name="Text Box 135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3603" name="Freeform 138"/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1370965023 w 896"/>
              <a:gd name="T1" fmla="*/ 2147483647 h 936"/>
              <a:gd name="T2" fmla="*/ 2096770222 w 896"/>
              <a:gd name="T3" fmla="*/ 1713706597 h 936"/>
              <a:gd name="T4" fmla="*/ 1975802755 w 896"/>
              <a:gd name="T5" fmla="*/ 262096281 h 936"/>
              <a:gd name="T6" fmla="*/ 403224989 w 896"/>
              <a:gd name="T7" fmla="*/ 141128763 h 936"/>
              <a:gd name="T8" fmla="*/ 40322501 w 896"/>
              <a:gd name="T9" fmla="*/ 1108868858 h 936"/>
              <a:gd name="T10" fmla="*/ 645160023 w 896"/>
              <a:gd name="T11" fmla="*/ 2147483647 h 936"/>
              <a:gd name="T12" fmla="*/ 1370965023 w 896"/>
              <a:gd name="T13" fmla="*/ 2076609002 h 936"/>
              <a:gd name="T14" fmla="*/ 1854835288 w 896"/>
              <a:gd name="T15" fmla="*/ 1713706597 h 936"/>
              <a:gd name="T16" fmla="*/ 1854835288 w 896"/>
              <a:gd name="T17" fmla="*/ 504031317 h 936"/>
              <a:gd name="T18" fmla="*/ 1249997556 w 896"/>
              <a:gd name="T19" fmla="*/ 141128763 h 936"/>
              <a:gd name="T20" fmla="*/ 282257522 w 896"/>
              <a:gd name="T21" fmla="*/ 383063749 h 936"/>
              <a:gd name="T22" fmla="*/ 282257522 w 896"/>
              <a:gd name="T23" fmla="*/ 1350803795 h 936"/>
              <a:gd name="T24" fmla="*/ 766127490 w 896"/>
              <a:gd name="T25" fmla="*/ 2076609002 h 936"/>
              <a:gd name="T26" fmla="*/ 1612899957 w 896"/>
              <a:gd name="T27" fmla="*/ 1713706597 h 936"/>
              <a:gd name="T28" fmla="*/ 1612899957 w 896"/>
              <a:gd name="T29" fmla="*/ 504031317 h 936"/>
              <a:gd name="T30" fmla="*/ 403224989 w 896"/>
              <a:gd name="T31" fmla="*/ 383063749 h 936"/>
              <a:gd name="T32" fmla="*/ 645160023 w 896"/>
              <a:gd name="T33" fmla="*/ 1713706597 h 936"/>
              <a:gd name="T34" fmla="*/ 1129030089 w 896"/>
              <a:gd name="T35" fmla="*/ 1955641534 h 9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6"/>
              <a:gd name="T55" fmla="*/ 0 h 936"/>
              <a:gd name="T56" fmla="*/ 896 w 896"/>
              <a:gd name="T57" fmla="*/ 936 h 9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3559" name="Object 1029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469800" progId="Equation.3">
                  <p:embed/>
                </p:oleObj>
              </mc:Choice>
              <mc:Fallback>
                <p:oleObj name="Equation" r:id="rId12" imgW="406080" imgH="469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1030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482400" progId="Equation.3">
                  <p:embed/>
                </p:oleObj>
              </mc:Choice>
              <mc:Fallback>
                <p:oleObj name="Equation" r:id="rId14" imgW="482400" imgH="4824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31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482400" progId="Equation.3">
                  <p:embed/>
                </p:oleObj>
              </mc:Choice>
              <mc:Fallback>
                <p:oleObj name="Equation" r:id="rId16" imgW="393480" imgH="4824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32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23600" imgH="482400" progId="Equation.3">
                  <p:embed/>
                </p:oleObj>
              </mc:Choice>
              <mc:Fallback>
                <p:oleObj name="Equation" r:id="rId18" imgW="723600" imgH="482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Object 1033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558720" progId="Equation.3">
                  <p:embed/>
                </p:oleObj>
              </mc:Choice>
              <mc:Fallback>
                <p:oleObj name="Equation" r:id="rId20" imgW="482400" imgH="55872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034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12520" imgH="558720" progId="Equation.3">
                  <p:embed/>
                </p:oleObj>
              </mc:Choice>
              <mc:Fallback>
                <p:oleObj name="Equation" r:id="rId22" imgW="812520" imgH="55872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1BA44E-C592-42F1-8B93-2E4E3D86D892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593" name="Text Box 2"/>
          <p:cNvSpPr txBox="1">
            <a:spLocks noChangeArrowheads="1"/>
          </p:cNvSpPr>
          <p:nvPr/>
        </p:nvSpPr>
        <p:spPr bwMode="auto">
          <a:xfrm>
            <a:off x="3276600" y="228600"/>
            <a:ext cx="3268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string         </a:t>
            </a:r>
          </a:p>
          <a:p>
            <a:r>
              <a:rPr lang="en-US"/>
              <a:t>is accepted </a:t>
            </a:r>
          </a:p>
        </p:txBody>
      </p:sp>
      <p:graphicFrame>
        <p:nvGraphicFramePr>
          <p:cNvPr id="24578" name="Object 1024"/>
          <p:cNvGraphicFramePr>
            <a:graphicFrameLocks noChangeAspect="1"/>
          </p:cNvGraphicFramePr>
          <p:nvPr/>
        </p:nvGraphicFramePr>
        <p:xfrm>
          <a:off x="6108700" y="0"/>
          <a:ext cx="12573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609480" progId="Equation.3">
                  <p:embed/>
                </p:oleObj>
              </mc:Choice>
              <mc:Fallback>
                <p:oleObj name="Equation" r:id="rId2" imgW="990360" imgH="609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0"/>
                        <a:ext cx="12573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311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In General:</a:t>
            </a:r>
          </a:p>
        </p:txBody>
      </p:sp>
      <p:graphicFrame>
        <p:nvGraphicFramePr>
          <p:cNvPr id="24579" name="Object 1025"/>
          <p:cNvGraphicFramePr>
            <a:graphicFrameLocks noChangeAspect="1"/>
          </p:cNvGraphicFramePr>
          <p:nvPr/>
        </p:nvGraphicFramePr>
        <p:xfrm>
          <a:off x="5791200" y="914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533160" progId="Equation.3">
                  <p:embed/>
                </p:oleObj>
              </mc:Choice>
              <mc:Fallback>
                <p:oleObj name="Equation" r:id="rId4" imgW="2323800" imgH="5331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914400"/>
                        <a:ext cx="2324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Oval 81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6" name="Oval 82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7" name="Oval 83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8" name="Oval 84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599" name="Line 85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0" name="Line 86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01" name="Line 87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2" name="Line 88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3" name="Line 89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4" name="Line 94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4580" name="Object 1026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368280" progId="Equation.3">
                  <p:embed/>
                </p:oleObj>
              </mc:Choice>
              <mc:Fallback>
                <p:oleObj name="Equation" r:id="rId6" imgW="266400" imgH="36828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Text Box 96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4606" name="Text Box 97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4607" name="Oval 98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8" name="AutoShape 99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09" name="AutoShape 100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0" name="Oval 103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1" name="Text Box 104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4612" name="Line 105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3" name="Line 108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14" name="Freeform 116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15" name="Freeform 117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2147483647 w 2352"/>
              <a:gd name="T3" fmla="*/ 362902445 h 144"/>
              <a:gd name="T4" fmla="*/ 2147483647 w 2352"/>
              <a:gd name="T5" fmla="*/ 0 h 144"/>
              <a:gd name="T6" fmla="*/ 0 60000 65536"/>
              <a:gd name="T7" fmla="*/ 0 60000 65536"/>
              <a:gd name="T8" fmla="*/ 0 60000 65536"/>
              <a:gd name="T9" fmla="*/ 0 w 2352"/>
              <a:gd name="T10" fmla="*/ 0 h 144"/>
              <a:gd name="T11" fmla="*/ 2352 w 23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4581" name="Object 1027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028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6" name="Text Box 120"/>
          <p:cNvSpPr txBox="1">
            <a:spLocks noChangeArrowheads="1"/>
          </p:cNvSpPr>
          <p:nvPr/>
        </p:nvSpPr>
        <p:spPr bwMode="auto">
          <a:xfrm>
            <a:off x="228600" y="2133600"/>
            <a:ext cx="2238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Follow loop</a:t>
            </a:r>
          </a:p>
          <a:p>
            <a:r>
              <a:rPr lang="en-US"/>
              <a:t>    times</a:t>
            </a:r>
          </a:p>
        </p:txBody>
      </p:sp>
      <p:graphicFrame>
        <p:nvGraphicFramePr>
          <p:cNvPr id="24583" name="Object 1029"/>
          <p:cNvGraphicFramePr>
            <a:graphicFrameLocks noChangeAspect="1"/>
          </p:cNvGraphicFramePr>
          <p:nvPr/>
        </p:nvGraphicFramePr>
        <p:xfrm>
          <a:off x="304800" y="2667000"/>
          <a:ext cx="234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317160" progId="Equation.3">
                  <p:embed/>
                </p:oleObj>
              </mc:Choice>
              <mc:Fallback>
                <p:oleObj name="Equation" r:id="rId12" imgW="139680" imgH="3171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667000"/>
                        <a:ext cx="2349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17" name="Oval 124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8" name="Oval 125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19" name="Line 126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0" name="Line 127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621" name="AutoShape 128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4584" name="Object 1030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160" imgH="406080" progId="Equation.3">
                  <p:embed/>
                </p:oleObj>
              </mc:Choice>
              <mc:Fallback>
                <p:oleObj name="Equation" r:id="rId14" imgW="317160" imgH="4060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2" name="Oval 130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23" name="Oval 131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4624" name="Line 132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25" name="Line 133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26" name="Line 134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27" name="Line 135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628" name="Text Box 136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4629" name="Freeform 137"/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1370965023 w 896"/>
              <a:gd name="T1" fmla="*/ 2147483647 h 936"/>
              <a:gd name="T2" fmla="*/ 2096770222 w 896"/>
              <a:gd name="T3" fmla="*/ 1713706597 h 936"/>
              <a:gd name="T4" fmla="*/ 1975802755 w 896"/>
              <a:gd name="T5" fmla="*/ 262096281 h 936"/>
              <a:gd name="T6" fmla="*/ 403224989 w 896"/>
              <a:gd name="T7" fmla="*/ 141128763 h 936"/>
              <a:gd name="T8" fmla="*/ 40322501 w 896"/>
              <a:gd name="T9" fmla="*/ 1108868858 h 936"/>
              <a:gd name="T10" fmla="*/ 645160023 w 896"/>
              <a:gd name="T11" fmla="*/ 2147483647 h 936"/>
              <a:gd name="T12" fmla="*/ 1370965023 w 896"/>
              <a:gd name="T13" fmla="*/ 2076609002 h 936"/>
              <a:gd name="T14" fmla="*/ 1854835288 w 896"/>
              <a:gd name="T15" fmla="*/ 1713706597 h 936"/>
              <a:gd name="T16" fmla="*/ 1854835288 w 896"/>
              <a:gd name="T17" fmla="*/ 504031317 h 936"/>
              <a:gd name="T18" fmla="*/ 1249997556 w 896"/>
              <a:gd name="T19" fmla="*/ 141128763 h 936"/>
              <a:gd name="T20" fmla="*/ 282257522 w 896"/>
              <a:gd name="T21" fmla="*/ 383063749 h 936"/>
              <a:gd name="T22" fmla="*/ 282257522 w 896"/>
              <a:gd name="T23" fmla="*/ 1350803795 h 936"/>
              <a:gd name="T24" fmla="*/ 766127490 w 896"/>
              <a:gd name="T25" fmla="*/ 2076609002 h 936"/>
              <a:gd name="T26" fmla="*/ 1612899957 w 896"/>
              <a:gd name="T27" fmla="*/ 1713706597 h 936"/>
              <a:gd name="T28" fmla="*/ 1612899957 w 896"/>
              <a:gd name="T29" fmla="*/ 504031317 h 936"/>
              <a:gd name="T30" fmla="*/ 403224989 w 896"/>
              <a:gd name="T31" fmla="*/ 383063749 h 936"/>
              <a:gd name="T32" fmla="*/ 645160023 w 896"/>
              <a:gd name="T33" fmla="*/ 1713706597 h 936"/>
              <a:gd name="T34" fmla="*/ 1129030089 w 896"/>
              <a:gd name="T35" fmla="*/ 1955641534 h 9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6"/>
              <a:gd name="T55" fmla="*/ 0 h 936"/>
              <a:gd name="T56" fmla="*/ 896 w 896"/>
              <a:gd name="T57" fmla="*/ 936 h 9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4585" name="Object 1031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080" imgH="469800" progId="Equation.3">
                  <p:embed/>
                </p:oleObj>
              </mc:Choice>
              <mc:Fallback>
                <p:oleObj name="Equation" r:id="rId16" imgW="406080" imgH="4698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032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482400" progId="Equation.3">
                  <p:embed/>
                </p:oleObj>
              </mc:Choice>
              <mc:Fallback>
                <p:oleObj name="Equation" r:id="rId18" imgW="482400" imgH="482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033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3480" imgH="482400" progId="Equation.3">
                  <p:embed/>
                </p:oleObj>
              </mc:Choice>
              <mc:Fallback>
                <p:oleObj name="Equation" r:id="rId20" imgW="393480" imgH="4824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034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600" imgH="482400" progId="Equation.3">
                  <p:embed/>
                </p:oleObj>
              </mc:Choice>
              <mc:Fallback>
                <p:oleObj name="Equation" r:id="rId22" imgW="723600" imgH="4824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035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558720" progId="Equation.3">
                  <p:embed/>
                </p:oleObj>
              </mc:Choice>
              <mc:Fallback>
                <p:oleObj name="Equation" r:id="rId24" imgW="482400" imgH="5587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036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520" imgH="558720" progId="Equation.3">
                  <p:embed/>
                </p:oleObj>
              </mc:Choice>
              <mc:Fallback>
                <p:oleObj name="Equation" r:id="rId26" imgW="812520" imgH="55872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04444-549B-4B7B-A1C8-01D4EE04BA0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365125" y="254000"/>
            <a:ext cx="65405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How can we prove that a language</a:t>
            </a:r>
          </a:p>
          <a:p>
            <a:r>
              <a:rPr lang="en-US"/>
              <a:t>is not regular?</a:t>
            </a:r>
          </a:p>
        </p:txBody>
      </p:sp>
      <p:graphicFrame>
        <p:nvGraphicFramePr>
          <p:cNvPr id="2050" name="Object 1024"/>
          <p:cNvGraphicFramePr>
            <a:graphicFrameLocks noChangeAspect="1"/>
          </p:cNvGraphicFramePr>
          <p:nvPr/>
        </p:nvGraphicFramePr>
        <p:xfrm>
          <a:off x="7010400" y="304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048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3"/>
          <p:cNvSpPr txBox="1">
            <a:spLocks noChangeArrowheads="1"/>
          </p:cNvSpPr>
          <p:nvPr/>
        </p:nvSpPr>
        <p:spPr bwMode="auto">
          <a:xfrm>
            <a:off x="381000" y="1981200"/>
            <a:ext cx="81137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Prove that there is no </a:t>
            </a:r>
            <a:r>
              <a:rPr lang="en-US">
                <a:solidFill>
                  <a:srgbClr val="339933"/>
                </a:solidFill>
              </a:rPr>
              <a:t>DFA or NFA or RE</a:t>
            </a:r>
            <a:r>
              <a:rPr lang="en-US"/>
              <a:t> </a:t>
            </a:r>
          </a:p>
          <a:p>
            <a:r>
              <a:rPr lang="en-US"/>
              <a:t>that accepts </a:t>
            </a:r>
          </a:p>
        </p:txBody>
      </p:sp>
      <p:graphicFrame>
        <p:nvGraphicFramePr>
          <p:cNvPr id="2051" name="Object 1025"/>
          <p:cNvGraphicFramePr>
            <a:graphicFrameLocks noChangeAspect="1"/>
          </p:cNvGraphicFramePr>
          <p:nvPr/>
        </p:nvGraphicFramePr>
        <p:xfrm>
          <a:off x="3048000" y="2590800"/>
          <a:ext cx="33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90800"/>
                        <a:ext cx="33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304800" y="3810000"/>
            <a:ext cx="8351838" cy="12255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Difficulty:</a:t>
            </a:r>
            <a:r>
              <a:rPr lang="en-US"/>
              <a:t> this is not easy to prove</a:t>
            </a:r>
          </a:p>
          <a:p>
            <a:r>
              <a:rPr lang="en-US"/>
              <a:t>                 (</a:t>
            </a:r>
            <a:r>
              <a:rPr lang="en-US" sz="2400"/>
              <a:t>since there is an infinite number of them)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304800" y="5486400"/>
            <a:ext cx="7094538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Solution:</a:t>
            </a:r>
            <a:r>
              <a:rPr lang="en-US"/>
              <a:t> use the Pumping Lemma 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autoUpdateAnimBg="0"/>
      <p:bldP spid="355335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441A69-C487-4037-A027-1E0C99ABCA6D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3124200" y="228600"/>
          <a:ext cx="2286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28600" progId="Equation.3">
                  <p:embed/>
                </p:oleObj>
              </mc:Choice>
              <mc:Fallback>
                <p:oleObj name="Equation" r:id="rId2" imgW="685800" imgH="228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"/>
                        <a:ext cx="22860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4"/>
          <p:cNvSpPr txBox="1">
            <a:spLocks noChangeArrowheads="1"/>
          </p:cNvSpPr>
          <p:nvPr/>
        </p:nvSpPr>
        <p:spPr bwMode="auto">
          <a:xfrm>
            <a:off x="228600" y="228600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Therefore:</a:t>
            </a:r>
          </a:p>
        </p:txBody>
      </p:sp>
      <p:graphicFrame>
        <p:nvGraphicFramePr>
          <p:cNvPr id="25603" name="Object 1"/>
          <p:cNvGraphicFramePr>
            <a:graphicFrameLocks noChangeAspect="1"/>
          </p:cNvGraphicFramePr>
          <p:nvPr/>
        </p:nvGraphicFramePr>
        <p:xfrm>
          <a:off x="6477000" y="3810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533160" progId="Equation.3">
                  <p:embed/>
                </p:oleObj>
              </mc:Choice>
              <mc:Fallback>
                <p:oleObj name="Equation" r:id="rId4" imgW="232380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81000"/>
                        <a:ext cx="2324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Line 31"/>
          <p:cNvSpPr>
            <a:spLocks noChangeShapeType="1"/>
          </p:cNvSpPr>
          <p:nvPr/>
        </p:nvSpPr>
        <p:spPr bwMode="auto">
          <a:xfrm flipV="1">
            <a:off x="5029200" y="914400"/>
            <a:ext cx="76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18" name="Text Box 32"/>
          <p:cNvSpPr txBox="1">
            <a:spLocks noChangeArrowheads="1"/>
          </p:cNvSpPr>
          <p:nvPr/>
        </p:nvSpPr>
        <p:spPr bwMode="auto">
          <a:xfrm>
            <a:off x="2209800" y="1524000"/>
            <a:ext cx="6048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Language accepted by the DFA</a:t>
            </a:r>
          </a:p>
        </p:txBody>
      </p:sp>
      <p:sp>
        <p:nvSpPr>
          <p:cNvPr id="25619" name="Oval 33"/>
          <p:cNvSpPr>
            <a:spLocks noChangeArrowheads="1"/>
          </p:cNvSpPr>
          <p:nvPr/>
        </p:nvSpPr>
        <p:spPr bwMode="auto">
          <a:xfrm>
            <a:off x="533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0" name="Oval 34"/>
          <p:cNvSpPr>
            <a:spLocks noChangeArrowheads="1"/>
          </p:cNvSpPr>
          <p:nvPr/>
        </p:nvSpPr>
        <p:spPr bwMode="auto">
          <a:xfrm>
            <a:off x="3886200" y="5016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1" name="Oval 35"/>
          <p:cNvSpPr>
            <a:spLocks noChangeArrowheads="1"/>
          </p:cNvSpPr>
          <p:nvPr/>
        </p:nvSpPr>
        <p:spPr bwMode="auto">
          <a:xfrm>
            <a:off x="83820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2" name="Oval 36"/>
          <p:cNvSpPr>
            <a:spLocks noChangeArrowheads="1"/>
          </p:cNvSpPr>
          <p:nvPr/>
        </p:nvSpPr>
        <p:spPr bwMode="auto">
          <a:xfrm>
            <a:off x="1676400" y="5029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3" name="Line 37"/>
          <p:cNvSpPr>
            <a:spLocks noChangeShapeType="1"/>
          </p:cNvSpPr>
          <p:nvPr/>
        </p:nvSpPr>
        <p:spPr bwMode="auto">
          <a:xfrm>
            <a:off x="762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4" name="Line 38"/>
          <p:cNvSpPr>
            <a:spLocks noChangeShapeType="1"/>
          </p:cNvSpPr>
          <p:nvPr/>
        </p:nvSpPr>
        <p:spPr bwMode="auto">
          <a:xfrm>
            <a:off x="1066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25" name="Line 39"/>
          <p:cNvSpPr>
            <a:spLocks noChangeShapeType="1"/>
          </p:cNvSpPr>
          <p:nvPr/>
        </p:nvSpPr>
        <p:spPr bwMode="auto">
          <a:xfrm>
            <a:off x="22098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6" name="Line 40"/>
          <p:cNvSpPr>
            <a:spLocks noChangeShapeType="1"/>
          </p:cNvSpPr>
          <p:nvPr/>
        </p:nvSpPr>
        <p:spPr bwMode="auto">
          <a:xfrm>
            <a:off x="3352800" y="52451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7" name="Line 41"/>
          <p:cNvSpPr>
            <a:spLocks noChangeShapeType="1"/>
          </p:cNvSpPr>
          <p:nvPr/>
        </p:nvSpPr>
        <p:spPr bwMode="auto">
          <a:xfrm>
            <a:off x="4419600" y="5245100"/>
            <a:ext cx="3810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28" name="Line 46"/>
          <p:cNvSpPr>
            <a:spLocks noChangeShapeType="1"/>
          </p:cNvSpPr>
          <p:nvPr/>
        </p:nvSpPr>
        <p:spPr bwMode="auto">
          <a:xfrm>
            <a:off x="76962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4038600" y="50927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368280" progId="Equation.3">
                  <p:embed/>
                </p:oleObj>
              </mc:Choice>
              <mc:Fallback>
                <p:oleObj name="Equation" r:id="rId6" imgW="26640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0927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9" name="Text Box 48"/>
          <p:cNvSpPr txBox="1">
            <a:spLocks noChangeArrowheads="1"/>
          </p:cNvSpPr>
          <p:nvPr/>
        </p:nvSpPr>
        <p:spPr bwMode="auto">
          <a:xfrm>
            <a:off x="28194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630" name="Text Box 49"/>
          <p:cNvSpPr txBox="1">
            <a:spLocks noChangeArrowheads="1"/>
          </p:cNvSpPr>
          <p:nvPr/>
        </p:nvSpPr>
        <p:spPr bwMode="auto">
          <a:xfrm>
            <a:off x="48006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631" name="Oval 50"/>
          <p:cNvSpPr>
            <a:spLocks noChangeArrowheads="1"/>
          </p:cNvSpPr>
          <p:nvPr/>
        </p:nvSpPr>
        <p:spPr bwMode="auto">
          <a:xfrm>
            <a:off x="8305800" y="49530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2" name="AutoShape 51"/>
          <p:cNvSpPr>
            <a:spLocks/>
          </p:cNvSpPr>
          <p:nvPr/>
        </p:nvSpPr>
        <p:spPr bwMode="auto">
          <a:xfrm rot="5400000">
            <a:off x="2247900" y="4457700"/>
            <a:ext cx="457200" cy="2819400"/>
          </a:xfrm>
          <a:prstGeom prst="rightBrace">
            <a:avLst>
              <a:gd name="adj1" fmla="val 513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3" name="AutoShape 52"/>
          <p:cNvSpPr>
            <a:spLocks/>
          </p:cNvSpPr>
          <p:nvPr/>
        </p:nvSpPr>
        <p:spPr bwMode="auto">
          <a:xfrm rot="5400000">
            <a:off x="6134100" y="4000500"/>
            <a:ext cx="381000" cy="3810000"/>
          </a:xfrm>
          <a:prstGeom prst="rightBrace">
            <a:avLst>
              <a:gd name="adj1" fmla="val 8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4" name="Oval 55"/>
          <p:cNvSpPr>
            <a:spLocks noChangeArrowheads="1"/>
          </p:cNvSpPr>
          <p:nvPr/>
        </p:nvSpPr>
        <p:spPr bwMode="auto">
          <a:xfrm>
            <a:off x="5715000" y="4953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35" name="Text Box 56"/>
          <p:cNvSpPr txBox="1">
            <a:spLocks noChangeArrowheads="1"/>
          </p:cNvSpPr>
          <p:nvPr/>
        </p:nvSpPr>
        <p:spPr bwMode="auto">
          <a:xfrm>
            <a:off x="6934200" y="48768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5636" name="Line 57"/>
          <p:cNvSpPr>
            <a:spLocks noChangeShapeType="1"/>
          </p:cNvSpPr>
          <p:nvPr/>
        </p:nvSpPr>
        <p:spPr bwMode="auto">
          <a:xfrm flipV="1">
            <a:off x="525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7" name="Line 60"/>
          <p:cNvSpPr>
            <a:spLocks noChangeShapeType="1"/>
          </p:cNvSpPr>
          <p:nvPr/>
        </p:nvSpPr>
        <p:spPr bwMode="auto">
          <a:xfrm flipV="1">
            <a:off x="62484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38" name="Freeform 68"/>
          <p:cNvSpPr>
            <a:spLocks/>
          </p:cNvSpPr>
          <p:nvPr/>
        </p:nvSpPr>
        <p:spPr bwMode="auto">
          <a:xfrm>
            <a:off x="1143000" y="5410200"/>
            <a:ext cx="2667000" cy="317500"/>
          </a:xfrm>
          <a:custGeom>
            <a:avLst/>
            <a:gdLst>
              <a:gd name="T0" fmla="*/ 0 w 1680"/>
              <a:gd name="T1" fmla="*/ 0 h 200"/>
              <a:gd name="T2" fmla="*/ 2056447696 w 1680"/>
              <a:gd name="T3" fmla="*/ 483870051 h 200"/>
              <a:gd name="T4" fmla="*/ 2147483647 w 1680"/>
              <a:gd name="T5" fmla="*/ 120967513 h 200"/>
              <a:gd name="T6" fmla="*/ 0 60000 65536"/>
              <a:gd name="T7" fmla="*/ 0 60000 65536"/>
              <a:gd name="T8" fmla="*/ 0 60000 65536"/>
              <a:gd name="T9" fmla="*/ 0 w 1680"/>
              <a:gd name="T10" fmla="*/ 0 h 200"/>
              <a:gd name="T11" fmla="*/ 1680 w 1680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0" h="200">
                <a:moveTo>
                  <a:pt x="0" y="0"/>
                </a:moveTo>
                <a:cubicBezTo>
                  <a:pt x="268" y="92"/>
                  <a:pt x="536" y="184"/>
                  <a:pt x="816" y="192"/>
                </a:cubicBezTo>
                <a:cubicBezTo>
                  <a:pt x="1096" y="200"/>
                  <a:pt x="1388" y="124"/>
                  <a:pt x="1680" y="4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39" name="Freeform 69"/>
          <p:cNvSpPr>
            <a:spLocks/>
          </p:cNvSpPr>
          <p:nvPr/>
        </p:nvSpPr>
        <p:spPr bwMode="auto">
          <a:xfrm>
            <a:off x="4495800" y="5486400"/>
            <a:ext cx="3733800" cy="228600"/>
          </a:xfrm>
          <a:custGeom>
            <a:avLst/>
            <a:gdLst>
              <a:gd name="T0" fmla="*/ 0 w 2352"/>
              <a:gd name="T1" fmla="*/ 0 h 144"/>
              <a:gd name="T2" fmla="*/ 2147483647 w 2352"/>
              <a:gd name="T3" fmla="*/ 362902445 h 144"/>
              <a:gd name="T4" fmla="*/ 2147483647 w 2352"/>
              <a:gd name="T5" fmla="*/ 0 h 144"/>
              <a:gd name="T6" fmla="*/ 0 60000 65536"/>
              <a:gd name="T7" fmla="*/ 0 60000 65536"/>
              <a:gd name="T8" fmla="*/ 0 60000 65536"/>
              <a:gd name="T9" fmla="*/ 0 w 2352"/>
              <a:gd name="T10" fmla="*/ 0 h 144"/>
              <a:gd name="T11" fmla="*/ 2352 w 235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2" h="144">
                <a:moveTo>
                  <a:pt x="0" y="0"/>
                </a:moveTo>
                <a:cubicBezTo>
                  <a:pt x="428" y="72"/>
                  <a:pt x="856" y="144"/>
                  <a:pt x="1248" y="144"/>
                </a:cubicBezTo>
                <a:cubicBezTo>
                  <a:pt x="1640" y="144"/>
                  <a:pt x="1996" y="72"/>
                  <a:pt x="2352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2501900" y="6311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6311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5937250" y="62357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62357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0" name="Oval 75"/>
          <p:cNvSpPr>
            <a:spLocks noChangeArrowheads="1"/>
          </p:cNvSpPr>
          <p:nvPr/>
        </p:nvSpPr>
        <p:spPr bwMode="auto">
          <a:xfrm>
            <a:off x="4876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1" name="Oval 76"/>
          <p:cNvSpPr>
            <a:spLocks noChangeArrowheads="1"/>
          </p:cNvSpPr>
          <p:nvPr/>
        </p:nvSpPr>
        <p:spPr bwMode="auto">
          <a:xfrm>
            <a:off x="2971800" y="4191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2" name="Line 77"/>
          <p:cNvSpPr>
            <a:spLocks noChangeShapeType="1"/>
          </p:cNvSpPr>
          <p:nvPr/>
        </p:nvSpPr>
        <p:spPr bwMode="auto">
          <a:xfrm flipV="1">
            <a:off x="4343400" y="4648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43" name="Line 78"/>
          <p:cNvSpPr>
            <a:spLocks noChangeShapeType="1"/>
          </p:cNvSpPr>
          <p:nvPr/>
        </p:nvSpPr>
        <p:spPr bwMode="auto">
          <a:xfrm>
            <a:off x="3429000" y="4648200"/>
            <a:ext cx="5334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44" name="AutoShape 79"/>
          <p:cNvSpPr>
            <a:spLocks/>
          </p:cNvSpPr>
          <p:nvPr/>
        </p:nvSpPr>
        <p:spPr bwMode="auto">
          <a:xfrm rot="-5400000">
            <a:off x="4038600" y="1752600"/>
            <a:ext cx="381000" cy="2514600"/>
          </a:xfrm>
          <a:prstGeom prst="rightBrace">
            <a:avLst>
              <a:gd name="adj1" fmla="val 5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4114800" y="2362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160" imgH="406080" progId="Equation.3">
                  <p:embed/>
                </p:oleObj>
              </mc:Choice>
              <mc:Fallback>
                <p:oleObj name="Equation" r:id="rId12" imgW="317160" imgH="406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362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Oval 81"/>
          <p:cNvSpPr>
            <a:spLocks noChangeArrowheads="1"/>
          </p:cNvSpPr>
          <p:nvPr/>
        </p:nvSpPr>
        <p:spPr bwMode="auto">
          <a:xfrm>
            <a:off x="31242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6" name="Oval 82"/>
          <p:cNvSpPr>
            <a:spLocks noChangeArrowheads="1"/>
          </p:cNvSpPr>
          <p:nvPr/>
        </p:nvSpPr>
        <p:spPr bwMode="auto">
          <a:xfrm>
            <a:off x="4724400" y="3200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47" name="Line 83"/>
          <p:cNvSpPr>
            <a:spLocks noChangeShapeType="1"/>
          </p:cNvSpPr>
          <p:nvPr/>
        </p:nvSpPr>
        <p:spPr bwMode="auto">
          <a:xfrm flipH="1" flipV="1">
            <a:off x="50292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48" name="Line 84"/>
          <p:cNvSpPr>
            <a:spLocks noChangeShapeType="1"/>
          </p:cNvSpPr>
          <p:nvPr/>
        </p:nvSpPr>
        <p:spPr bwMode="auto">
          <a:xfrm flipH="1">
            <a:off x="4419600" y="3429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49" name="Line 85"/>
          <p:cNvSpPr>
            <a:spLocks noChangeShapeType="1"/>
          </p:cNvSpPr>
          <p:nvPr/>
        </p:nvSpPr>
        <p:spPr bwMode="auto">
          <a:xfrm flipH="1">
            <a:off x="36576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0" name="Line 86"/>
          <p:cNvSpPr>
            <a:spLocks noChangeShapeType="1"/>
          </p:cNvSpPr>
          <p:nvPr/>
        </p:nvSpPr>
        <p:spPr bwMode="auto">
          <a:xfrm flipH="1">
            <a:off x="3276600" y="3733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1" name="Text Box 87"/>
          <p:cNvSpPr txBox="1">
            <a:spLocks noChangeArrowheads="1"/>
          </p:cNvSpPr>
          <p:nvPr/>
        </p:nvSpPr>
        <p:spPr bwMode="auto">
          <a:xfrm>
            <a:off x="3962400" y="3048000"/>
            <a:ext cx="4889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...</a:t>
            </a:r>
          </a:p>
        </p:txBody>
      </p:sp>
      <p:graphicFrame>
        <p:nvGraphicFramePr>
          <p:cNvPr id="25608" name="Object 6"/>
          <p:cNvGraphicFramePr>
            <a:graphicFrameLocks noChangeAspect="1"/>
          </p:cNvGraphicFramePr>
          <p:nvPr/>
        </p:nvGraphicFramePr>
        <p:xfrm>
          <a:off x="1143000" y="4953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080" imgH="469800" progId="Equation.3">
                  <p:embed/>
                </p:oleObj>
              </mc:Choice>
              <mc:Fallback>
                <p:oleObj name="Equation" r:id="rId14" imgW="40608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7"/>
          <p:cNvGraphicFramePr>
            <a:graphicFrameLocks noChangeAspect="1"/>
          </p:cNvGraphicFramePr>
          <p:nvPr/>
        </p:nvGraphicFramePr>
        <p:xfrm>
          <a:off x="7772400" y="4953000"/>
          <a:ext cx="3032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82400" imgH="482400" progId="Equation.3">
                  <p:embed/>
                </p:oleObj>
              </mc:Choice>
              <mc:Fallback>
                <p:oleObj name="Equation" r:id="rId16" imgW="48240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953000"/>
                        <a:ext cx="3032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8"/>
          <p:cNvGraphicFramePr>
            <a:graphicFrameLocks noChangeAspect="1"/>
          </p:cNvGraphicFramePr>
          <p:nvPr/>
        </p:nvGraphicFramePr>
        <p:xfrm>
          <a:off x="3429000" y="4953000"/>
          <a:ext cx="2492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480" imgH="482400" progId="Equation.3">
                  <p:embed/>
                </p:oleObj>
              </mc:Choice>
              <mc:Fallback>
                <p:oleObj name="Equation" r:id="rId18" imgW="39348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953000"/>
                        <a:ext cx="249238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9"/>
          <p:cNvGraphicFramePr>
            <a:graphicFrameLocks noChangeAspect="1"/>
          </p:cNvGraphicFramePr>
          <p:nvPr/>
        </p:nvGraphicFramePr>
        <p:xfrm>
          <a:off x="4267200" y="45720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600" imgH="482400" progId="Equation.3">
                  <p:embed/>
                </p:oleObj>
              </mc:Choice>
              <mc:Fallback>
                <p:oleObj name="Equation" r:id="rId20" imgW="723600" imgH="48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572000"/>
                        <a:ext cx="4572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"/>
          <p:cNvGraphicFramePr>
            <a:graphicFrameLocks noChangeAspect="1"/>
          </p:cNvGraphicFramePr>
          <p:nvPr/>
        </p:nvGraphicFramePr>
        <p:xfrm>
          <a:off x="3581400" y="45720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82400" imgH="558720" progId="Equation.3">
                  <p:embed/>
                </p:oleObj>
              </mc:Choice>
              <mc:Fallback>
                <p:oleObj name="Equation" r:id="rId22" imgW="482400" imgH="5587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572000"/>
                        <a:ext cx="2635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1"/>
          <p:cNvGraphicFramePr>
            <a:graphicFrameLocks noChangeAspect="1"/>
          </p:cNvGraphicFramePr>
          <p:nvPr/>
        </p:nvGraphicFramePr>
        <p:xfrm>
          <a:off x="4419600" y="4953000"/>
          <a:ext cx="4572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12520" imgH="558720" progId="Equation.3">
                  <p:embed/>
                </p:oleObj>
              </mc:Choice>
              <mc:Fallback>
                <p:oleObj name="Equation" r:id="rId24" imgW="812520" imgH="558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457200" cy="312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52" name="Freeform 94"/>
          <p:cNvSpPr>
            <a:spLocks/>
          </p:cNvSpPr>
          <p:nvPr/>
        </p:nvSpPr>
        <p:spPr bwMode="auto">
          <a:xfrm>
            <a:off x="3479800" y="3492500"/>
            <a:ext cx="1422400" cy="1485900"/>
          </a:xfrm>
          <a:custGeom>
            <a:avLst/>
            <a:gdLst>
              <a:gd name="T0" fmla="*/ 1370965023 w 896"/>
              <a:gd name="T1" fmla="*/ 2147483647 h 936"/>
              <a:gd name="T2" fmla="*/ 2096770222 w 896"/>
              <a:gd name="T3" fmla="*/ 1713706597 h 936"/>
              <a:gd name="T4" fmla="*/ 1975802755 w 896"/>
              <a:gd name="T5" fmla="*/ 262096281 h 936"/>
              <a:gd name="T6" fmla="*/ 403224989 w 896"/>
              <a:gd name="T7" fmla="*/ 141128763 h 936"/>
              <a:gd name="T8" fmla="*/ 40322501 w 896"/>
              <a:gd name="T9" fmla="*/ 1108868858 h 936"/>
              <a:gd name="T10" fmla="*/ 645160023 w 896"/>
              <a:gd name="T11" fmla="*/ 2147483647 h 936"/>
              <a:gd name="T12" fmla="*/ 1370965023 w 896"/>
              <a:gd name="T13" fmla="*/ 2076609002 h 936"/>
              <a:gd name="T14" fmla="*/ 1854835288 w 896"/>
              <a:gd name="T15" fmla="*/ 1713706597 h 936"/>
              <a:gd name="T16" fmla="*/ 1854835288 w 896"/>
              <a:gd name="T17" fmla="*/ 504031317 h 936"/>
              <a:gd name="T18" fmla="*/ 1249997556 w 896"/>
              <a:gd name="T19" fmla="*/ 141128763 h 936"/>
              <a:gd name="T20" fmla="*/ 282257522 w 896"/>
              <a:gd name="T21" fmla="*/ 383063749 h 936"/>
              <a:gd name="T22" fmla="*/ 282257522 w 896"/>
              <a:gd name="T23" fmla="*/ 1350803795 h 936"/>
              <a:gd name="T24" fmla="*/ 766127490 w 896"/>
              <a:gd name="T25" fmla="*/ 2076609002 h 936"/>
              <a:gd name="T26" fmla="*/ 1612899957 w 896"/>
              <a:gd name="T27" fmla="*/ 1713706597 h 936"/>
              <a:gd name="T28" fmla="*/ 1612899957 w 896"/>
              <a:gd name="T29" fmla="*/ 504031317 h 936"/>
              <a:gd name="T30" fmla="*/ 403224989 w 896"/>
              <a:gd name="T31" fmla="*/ 383063749 h 936"/>
              <a:gd name="T32" fmla="*/ 645160023 w 896"/>
              <a:gd name="T33" fmla="*/ 1713706597 h 936"/>
              <a:gd name="T34" fmla="*/ 1129030089 w 896"/>
              <a:gd name="T35" fmla="*/ 1955641534 h 9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6"/>
              <a:gd name="T55" fmla="*/ 0 h 936"/>
              <a:gd name="T56" fmla="*/ 896 w 896"/>
              <a:gd name="T57" fmla="*/ 936 h 9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6" h="936">
                <a:moveTo>
                  <a:pt x="544" y="920"/>
                </a:moveTo>
                <a:cubicBezTo>
                  <a:pt x="668" y="868"/>
                  <a:pt x="792" y="816"/>
                  <a:pt x="832" y="680"/>
                </a:cubicBezTo>
                <a:cubicBezTo>
                  <a:pt x="872" y="544"/>
                  <a:pt x="896" y="208"/>
                  <a:pt x="784" y="104"/>
                </a:cubicBezTo>
                <a:cubicBezTo>
                  <a:pt x="672" y="0"/>
                  <a:pt x="288" y="0"/>
                  <a:pt x="160" y="56"/>
                </a:cubicBezTo>
                <a:cubicBezTo>
                  <a:pt x="32" y="112"/>
                  <a:pt x="0" y="304"/>
                  <a:pt x="16" y="440"/>
                </a:cubicBezTo>
                <a:cubicBezTo>
                  <a:pt x="32" y="576"/>
                  <a:pt x="168" y="808"/>
                  <a:pt x="256" y="872"/>
                </a:cubicBezTo>
                <a:cubicBezTo>
                  <a:pt x="344" y="936"/>
                  <a:pt x="464" y="856"/>
                  <a:pt x="544" y="824"/>
                </a:cubicBezTo>
                <a:cubicBezTo>
                  <a:pt x="624" y="792"/>
                  <a:pt x="704" y="784"/>
                  <a:pt x="736" y="680"/>
                </a:cubicBezTo>
                <a:cubicBezTo>
                  <a:pt x="768" y="576"/>
                  <a:pt x="776" y="304"/>
                  <a:pt x="736" y="200"/>
                </a:cubicBezTo>
                <a:cubicBezTo>
                  <a:pt x="696" y="96"/>
                  <a:pt x="600" y="64"/>
                  <a:pt x="496" y="56"/>
                </a:cubicBezTo>
                <a:cubicBezTo>
                  <a:pt x="392" y="48"/>
                  <a:pt x="176" y="72"/>
                  <a:pt x="112" y="152"/>
                </a:cubicBezTo>
                <a:cubicBezTo>
                  <a:pt x="48" y="232"/>
                  <a:pt x="80" y="424"/>
                  <a:pt x="112" y="536"/>
                </a:cubicBezTo>
                <a:cubicBezTo>
                  <a:pt x="144" y="648"/>
                  <a:pt x="216" y="800"/>
                  <a:pt x="304" y="824"/>
                </a:cubicBezTo>
                <a:cubicBezTo>
                  <a:pt x="392" y="848"/>
                  <a:pt x="584" y="784"/>
                  <a:pt x="640" y="680"/>
                </a:cubicBezTo>
                <a:cubicBezTo>
                  <a:pt x="696" y="576"/>
                  <a:pt x="720" y="288"/>
                  <a:pt x="640" y="200"/>
                </a:cubicBezTo>
                <a:cubicBezTo>
                  <a:pt x="560" y="112"/>
                  <a:pt x="224" y="72"/>
                  <a:pt x="160" y="152"/>
                </a:cubicBezTo>
                <a:cubicBezTo>
                  <a:pt x="96" y="232"/>
                  <a:pt x="208" y="576"/>
                  <a:pt x="256" y="680"/>
                </a:cubicBezTo>
                <a:cubicBezTo>
                  <a:pt x="304" y="784"/>
                  <a:pt x="376" y="780"/>
                  <a:pt x="448" y="77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D2A66A-BBDA-4801-92DC-BB35AE0857E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1905000" y="609600"/>
            <a:ext cx="5905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 other words, we described:</a:t>
            </a:r>
          </a:p>
        </p:txBody>
      </p:sp>
      <p:sp>
        <p:nvSpPr>
          <p:cNvPr id="297987" name="AutoShape 3"/>
          <p:cNvSpPr>
            <a:spLocks noChangeArrowheads="1"/>
          </p:cNvSpPr>
          <p:nvPr/>
        </p:nvSpPr>
        <p:spPr bwMode="auto">
          <a:xfrm>
            <a:off x="6019800" y="2057400"/>
            <a:ext cx="962025" cy="9144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989" name="AutoShape 5"/>
          <p:cNvSpPr>
            <a:spLocks noChangeArrowheads="1"/>
          </p:cNvSpPr>
          <p:nvPr/>
        </p:nvSpPr>
        <p:spPr bwMode="auto">
          <a:xfrm>
            <a:off x="838200" y="3124200"/>
            <a:ext cx="962025" cy="914400"/>
          </a:xfrm>
          <a:prstGeom prst="star5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297991" name="AutoShape 7"/>
          <p:cNvSpPr>
            <a:spLocks noChangeArrowheads="1"/>
          </p:cNvSpPr>
          <p:nvPr/>
        </p:nvSpPr>
        <p:spPr bwMode="auto">
          <a:xfrm>
            <a:off x="5486400" y="4495800"/>
            <a:ext cx="962025" cy="914400"/>
          </a:xfrm>
          <a:prstGeom prst="star5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47112" name="AutoShape 8"/>
          <p:cNvSpPr>
            <a:spLocks noChangeArrowheads="1"/>
          </p:cNvSpPr>
          <p:nvPr/>
        </p:nvSpPr>
        <p:spPr bwMode="auto">
          <a:xfrm>
            <a:off x="2971800" y="1828800"/>
            <a:ext cx="914400" cy="914400"/>
          </a:xfrm>
          <a:prstGeom prst="irregularSeal1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3" name="AutoShape 9"/>
          <p:cNvSpPr>
            <a:spLocks noChangeArrowheads="1"/>
          </p:cNvSpPr>
          <p:nvPr/>
        </p:nvSpPr>
        <p:spPr bwMode="auto">
          <a:xfrm>
            <a:off x="3276600" y="4495800"/>
            <a:ext cx="914400" cy="914400"/>
          </a:xfrm>
          <a:prstGeom prst="smileyFace">
            <a:avLst>
              <a:gd name="adj" fmla="val 4653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4" name="AutoShape 11"/>
          <p:cNvSpPr>
            <a:spLocks noChangeArrowheads="1"/>
          </p:cNvSpPr>
          <p:nvPr/>
        </p:nvSpPr>
        <p:spPr bwMode="auto">
          <a:xfrm>
            <a:off x="7543800" y="3505200"/>
            <a:ext cx="914400" cy="914400"/>
          </a:xfrm>
          <a:prstGeom prst="lightningBol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7115" name="Text Box 12"/>
          <p:cNvSpPr txBox="1">
            <a:spLocks noChangeArrowheads="1"/>
          </p:cNvSpPr>
          <p:nvPr/>
        </p:nvSpPr>
        <p:spPr bwMode="auto">
          <a:xfrm>
            <a:off x="2743200" y="3429000"/>
            <a:ext cx="43592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The Pumping Lemma !!!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8E26C-F9EC-460C-A7A0-DE3C7F327EB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Pumping Lemma:</a:t>
            </a:r>
          </a:p>
        </p:txBody>
      </p:sp>
      <p:sp>
        <p:nvSpPr>
          <p:cNvPr id="26638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665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Given a infinite regular language 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6202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there exists an integer           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5257800" y="2057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7"/>
          <p:cNvSpPr txBox="1">
            <a:spLocks noChangeArrowheads="1"/>
          </p:cNvSpPr>
          <p:nvPr/>
        </p:nvSpPr>
        <p:spPr bwMode="auto">
          <a:xfrm>
            <a:off x="228600" y="2895600"/>
            <a:ext cx="7292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for any string              with length   </a:t>
            </a:r>
          </a:p>
        </p:txBody>
      </p:sp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3505200" y="2971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406080" progId="Equation.3">
                  <p:embed/>
                </p:oleObj>
              </mc:Choice>
              <mc:Fallback>
                <p:oleObj name="Equation" r:id="rId7" imgW="115560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155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7239000" y="28956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545760" progId="Equation.3">
                  <p:embed/>
                </p:oleObj>
              </mc:Choice>
              <mc:Fallback>
                <p:oleObj name="Equation" r:id="rId9" imgW="1549080" imgH="545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549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0"/>
          <p:cNvSpPr txBox="1">
            <a:spLocks noChangeArrowheads="1"/>
          </p:cNvSpPr>
          <p:nvPr/>
        </p:nvSpPr>
        <p:spPr bwMode="auto">
          <a:xfrm>
            <a:off x="228600" y="3886200"/>
            <a:ext cx="2840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we can write</a:t>
            </a:r>
          </a:p>
        </p:txBody>
      </p:sp>
      <p:graphicFrame>
        <p:nvGraphicFramePr>
          <p:cNvPr id="26630" name="Object 11"/>
          <p:cNvGraphicFramePr>
            <a:graphicFrameLocks noChangeAspect="1"/>
          </p:cNvGraphicFramePr>
          <p:nvPr/>
        </p:nvGraphicFramePr>
        <p:xfrm>
          <a:off x="3352800" y="40386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79560" imgH="419040" progId="Equation.3">
                  <p:embed/>
                </p:oleObj>
              </mc:Choice>
              <mc:Fallback>
                <p:oleObj name="Equation" r:id="rId11" imgW="1879560" imgH="419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87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2"/>
          <p:cNvSpPr txBox="1">
            <a:spLocks noChangeArrowheads="1"/>
          </p:cNvSpPr>
          <p:nvPr/>
        </p:nvSpPr>
        <p:spPr bwMode="auto">
          <a:xfrm>
            <a:off x="228600" y="4953000"/>
            <a:ext cx="4875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with                        and</a:t>
            </a:r>
          </a:p>
        </p:txBody>
      </p:sp>
      <p:graphicFrame>
        <p:nvGraphicFramePr>
          <p:cNvPr id="26631" name="Object 13"/>
          <p:cNvGraphicFramePr>
            <a:graphicFrameLocks noChangeAspect="1"/>
          </p:cNvGraphicFramePr>
          <p:nvPr/>
        </p:nvGraphicFramePr>
        <p:xfrm>
          <a:off x="1981200" y="49530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45960" imgH="545760" progId="Equation.3">
                  <p:embed/>
                </p:oleObj>
              </mc:Choice>
              <mc:Fallback>
                <p:oleObj name="Equation" r:id="rId13" imgW="2145960" imgH="5457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146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5486400" y="49530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34960" imgH="545760" progId="Equation.3">
                  <p:embed/>
                </p:oleObj>
              </mc:Choice>
              <mc:Fallback>
                <p:oleObj name="Equation" r:id="rId15" imgW="1434960" imgH="5457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1435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5"/>
          <p:cNvSpPr txBox="1">
            <a:spLocks noChangeArrowheads="1"/>
          </p:cNvSpPr>
          <p:nvPr/>
        </p:nvSpPr>
        <p:spPr bwMode="auto">
          <a:xfrm>
            <a:off x="228600" y="5943600"/>
            <a:ext cx="142218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3300"/>
                </a:solidFill>
              </a:rPr>
              <a:t>Then:</a:t>
            </a:r>
          </a:p>
        </p:txBody>
      </p:sp>
      <p:graphicFrame>
        <p:nvGraphicFramePr>
          <p:cNvPr id="26633" name="Object 16"/>
          <p:cNvGraphicFramePr>
            <a:graphicFrameLocks noChangeAspect="1"/>
          </p:cNvGraphicFramePr>
          <p:nvPr/>
        </p:nvGraphicFramePr>
        <p:xfrm>
          <a:off x="3048000" y="57912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2720" imgH="723600" progId="Equation.3">
                  <p:embed/>
                </p:oleObj>
              </mc:Choice>
              <mc:Fallback>
                <p:oleObj name="Equation" r:id="rId17" imgW="2412720" imgH="723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4130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7"/>
          <p:cNvGraphicFramePr>
            <a:graphicFrameLocks noChangeAspect="1"/>
          </p:cNvGraphicFramePr>
          <p:nvPr/>
        </p:nvGraphicFramePr>
        <p:xfrm>
          <a:off x="6629400" y="59436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23800" imgH="533160" progId="Equation.3">
                  <p:embed/>
                </p:oleObj>
              </mc:Choice>
              <mc:Fallback>
                <p:oleObj name="Equation" r:id="rId19" imgW="232380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2324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5867400" y="1905000"/>
            <a:ext cx="3148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(critical length)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CA92-06F4-73A4-659C-2AD321722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CE117-686A-F627-FC5B-A52D07A56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Practice Pumping Lemma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5B8CA-C2B3-3D7A-6F0D-716CAED7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37206-642D-40C5-A28D-20F6A1A488D5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5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B4759D-27F9-4E0F-BCDF-BF3A7EC3B35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Applications </a:t>
            </a:r>
            <a:br>
              <a:rPr lang="en-US" sz="4400"/>
            </a:br>
            <a:br>
              <a:rPr lang="en-US" sz="4400"/>
            </a:br>
            <a:r>
              <a:rPr lang="en-US" sz="4400"/>
              <a:t>of</a:t>
            </a:r>
            <a:br>
              <a:rPr lang="en-US" sz="4400"/>
            </a:br>
            <a:br>
              <a:rPr lang="en-US" sz="4400"/>
            </a:br>
            <a:r>
              <a:rPr lang="en-US" sz="4400"/>
              <a:t>the Pumping Lemma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38E26C-F9EC-460C-A7A0-DE3C7F327EB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6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The Pumping Lemma:</a:t>
            </a:r>
          </a:p>
        </p:txBody>
      </p:sp>
      <p:sp>
        <p:nvSpPr>
          <p:cNvPr id="26638" name="Text Box 3"/>
          <p:cNvSpPr txBox="1">
            <a:spLocks noChangeArrowheads="1"/>
          </p:cNvSpPr>
          <p:nvPr/>
        </p:nvSpPr>
        <p:spPr bwMode="auto">
          <a:xfrm>
            <a:off x="228600" y="914400"/>
            <a:ext cx="665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Given a infinite regular language 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6858000" y="9906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266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9906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Text Box 5"/>
          <p:cNvSpPr txBox="1">
            <a:spLocks noChangeArrowheads="1"/>
          </p:cNvSpPr>
          <p:nvPr/>
        </p:nvSpPr>
        <p:spPr bwMode="auto">
          <a:xfrm>
            <a:off x="228600" y="1905000"/>
            <a:ext cx="6202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there exists an integer           </a:t>
            </a:r>
          </a:p>
        </p:txBody>
      </p:sp>
      <p:graphicFrame>
        <p:nvGraphicFramePr>
          <p:cNvPr id="26627" name="Object 6"/>
          <p:cNvGraphicFramePr>
            <a:graphicFrameLocks noChangeAspect="1"/>
          </p:cNvGraphicFramePr>
          <p:nvPr/>
        </p:nvGraphicFramePr>
        <p:xfrm>
          <a:off x="5257800" y="2057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04560" progId="Equation.3">
                  <p:embed/>
                </p:oleObj>
              </mc:Choice>
              <mc:Fallback>
                <p:oleObj name="Equation" r:id="rId4" imgW="393480" imgH="304560" progId="Equation.3">
                  <p:embed/>
                  <p:pic>
                    <p:nvPicPr>
                      <p:cNvPr id="266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0574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0" name="Text Box 7"/>
          <p:cNvSpPr txBox="1">
            <a:spLocks noChangeArrowheads="1"/>
          </p:cNvSpPr>
          <p:nvPr/>
        </p:nvSpPr>
        <p:spPr bwMode="auto">
          <a:xfrm>
            <a:off x="228600" y="2895600"/>
            <a:ext cx="72929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for any string              with length   </a:t>
            </a:r>
          </a:p>
        </p:txBody>
      </p:sp>
      <p:graphicFrame>
        <p:nvGraphicFramePr>
          <p:cNvPr id="26628" name="Object 8"/>
          <p:cNvGraphicFramePr>
            <a:graphicFrameLocks noChangeAspect="1"/>
          </p:cNvGraphicFramePr>
          <p:nvPr/>
        </p:nvGraphicFramePr>
        <p:xfrm>
          <a:off x="3505200" y="2971800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5600" imgH="406080" progId="Equation.3">
                  <p:embed/>
                </p:oleObj>
              </mc:Choice>
              <mc:Fallback>
                <p:oleObj name="Equation" r:id="rId6" imgW="1155600" imgH="406080" progId="Equation.3">
                  <p:embed/>
                  <p:pic>
                    <p:nvPicPr>
                      <p:cNvPr id="266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971800"/>
                        <a:ext cx="1155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9"/>
          <p:cNvGraphicFramePr>
            <a:graphicFrameLocks noChangeAspect="1"/>
          </p:cNvGraphicFramePr>
          <p:nvPr/>
        </p:nvGraphicFramePr>
        <p:xfrm>
          <a:off x="7239000" y="28956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545760" progId="Equation.3">
                  <p:embed/>
                </p:oleObj>
              </mc:Choice>
              <mc:Fallback>
                <p:oleObj name="Equation" r:id="rId8" imgW="1549080" imgH="545760" progId="Equation.3">
                  <p:embed/>
                  <p:pic>
                    <p:nvPicPr>
                      <p:cNvPr id="2662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895600"/>
                        <a:ext cx="1549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1" name="Text Box 10"/>
          <p:cNvSpPr txBox="1">
            <a:spLocks noChangeArrowheads="1"/>
          </p:cNvSpPr>
          <p:nvPr/>
        </p:nvSpPr>
        <p:spPr bwMode="auto">
          <a:xfrm>
            <a:off x="228600" y="3886200"/>
            <a:ext cx="28400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we can write</a:t>
            </a:r>
          </a:p>
        </p:txBody>
      </p:sp>
      <p:graphicFrame>
        <p:nvGraphicFramePr>
          <p:cNvPr id="26630" name="Object 11"/>
          <p:cNvGraphicFramePr>
            <a:graphicFrameLocks noChangeAspect="1"/>
          </p:cNvGraphicFramePr>
          <p:nvPr/>
        </p:nvGraphicFramePr>
        <p:xfrm>
          <a:off x="3352800" y="4038600"/>
          <a:ext cx="187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419040" progId="Equation.3">
                  <p:embed/>
                </p:oleObj>
              </mc:Choice>
              <mc:Fallback>
                <p:oleObj name="Equation" r:id="rId10" imgW="1879560" imgH="419040" progId="Equation.3">
                  <p:embed/>
                  <p:pic>
                    <p:nvPicPr>
                      <p:cNvPr id="2663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038600"/>
                        <a:ext cx="187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2" name="Text Box 12"/>
          <p:cNvSpPr txBox="1">
            <a:spLocks noChangeArrowheads="1"/>
          </p:cNvSpPr>
          <p:nvPr/>
        </p:nvSpPr>
        <p:spPr bwMode="auto">
          <a:xfrm>
            <a:off x="228600" y="4953000"/>
            <a:ext cx="4875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with                        and</a:t>
            </a:r>
          </a:p>
        </p:txBody>
      </p:sp>
      <p:graphicFrame>
        <p:nvGraphicFramePr>
          <p:cNvPr id="26631" name="Object 13"/>
          <p:cNvGraphicFramePr>
            <a:graphicFrameLocks noChangeAspect="1"/>
          </p:cNvGraphicFramePr>
          <p:nvPr/>
        </p:nvGraphicFramePr>
        <p:xfrm>
          <a:off x="1981200" y="4953000"/>
          <a:ext cx="2146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5960" imgH="545760" progId="Equation.3">
                  <p:embed/>
                </p:oleObj>
              </mc:Choice>
              <mc:Fallback>
                <p:oleObj name="Equation" r:id="rId12" imgW="2145960" imgH="545760" progId="Equation.3">
                  <p:embed/>
                  <p:pic>
                    <p:nvPicPr>
                      <p:cNvPr id="2663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2146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4"/>
          <p:cNvGraphicFramePr>
            <a:graphicFrameLocks noChangeAspect="1"/>
          </p:cNvGraphicFramePr>
          <p:nvPr/>
        </p:nvGraphicFramePr>
        <p:xfrm>
          <a:off x="5486400" y="4953000"/>
          <a:ext cx="14351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34960" imgH="545760" progId="Equation.3">
                  <p:embed/>
                </p:oleObj>
              </mc:Choice>
              <mc:Fallback>
                <p:oleObj name="Equation" r:id="rId14" imgW="1434960" imgH="545760" progId="Equation.3">
                  <p:embed/>
                  <p:pic>
                    <p:nvPicPr>
                      <p:cNvPr id="2663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953000"/>
                        <a:ext cx="14351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Text Box 15"/>
          <p:cNvSpPr txBox="1">
            <a:spLocks noChangeArrowheads="1"/>
          </p:cNvSpPr>
          <p:nvPr/>
        </p:nvSpPr>
        <p:spPr bwMode="auto">
          <a:xfrm>
            <a:off x="228600" y="5943600"/>
            <a:ext cx="142218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>
                <a:solidFill>
                  <a:srgbClr val="FF3300"/>
                </a:solidFill>
              </a:rPr>
              <a:t>Then:</a:t>
            </a:r>
          </a:p>
        </p:txBody>
      </p:sp>
      <p:graphicFrame>
        <p:nvGraphicFramePr>
          <p:cNvPr id="26633" name="Object 16"/>
          <p:cNvGraphicFramePr>
            <a:graphicFrameLocks noChangeAspect="1"/>
          </p:cNvGraphicFramePr>
          <p:nvPr/>
        </p:nvGraphicFramePr>
        <p:xfrm>
          <a:off x="3048000" y="57912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2720" imgH="723600" progId="Equation.3">
                  <p:embed/>
                </p:oleObj>
              </mc:Choice>
              <mc:Fallback>
                <p:oleObj name="Equation" r:id="rId16" imgW="2412720" imgH="723600" progId="Equation.3">
                  <p:embed/>
                  <p:pic>
                    <p:nvPicPr>
                      <p:cNvPr id="2663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91200"/>
                        <a:ext cx="24130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7"/>
          <p:cNvGraphicFramePr>
            <a:graphicFrameLocks noChangeAspect="1"/>
          </p:cNvGraphicFramePr>
          <p:nvPr/>
        </p:nvGraphicFramePr>
        <p:xfrm>
          <a:off x="6629400" y="59436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323800" imgH="533160" progId="Equation.3">
                  <p:embed/>
                </p:oleObj>
              </mc:Choice>
              <mc:Fallback>
                <p:oleObj name="Equation" r:id="rId18" imgW="2323800" imgH="533160" progId="Equation.3">
                  <p:embed/>
                  <p:pic>
                    <p:nvPicPr>
                      <p:cNvPr id="266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943600"/>
                        <a:ext cx="2324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Text Box 18"/>
          <p:cNvSpPr txBox="1">
            <a:spLocks noChangeArrowheads="1"/>
          </p:cNvSpPr>
          <p:nvPr/>
        </p:nvSpPr>
        <p:spPr bwMode="auto">
          <a:xfrm>
            <a:off x="5867400" y="1905000"/>
            <a:ext cx="3148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(critical length)</a:t>
            </a:r>
          </a:p>
        </p:txBody>
      </p:sp>
    </p:spTree>
    <p:extLst>
      <p:ext uri="{BB962C8B-B14F-4D97-AF65-F5344CB8AC3E}">
        <p14:creationId xmlns:p14="http://schemas.microsoft.com/office/powerpoint/2010/main" val="367744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9390EA-EFA1-4C04-9600-3F6A8F28895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9156" name="Text Box 7"/>
          <p:cNvSpPr txBox="1">
            <a:spLocks noChangeArrowheads="1"/>
          </p:cNvSpPr>
          <p:nvPr/>
        </p:nvSpPr>
        <p:spPr bwMode="auto">
          <a:xfrm>
            <a:off x="188913" y="381000"/>
            <a:ext cx="8955087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Observation:</a:t>
            </a:r>
          </a:p>
          <a:p>
            <a:r>
              <a:rPr lang="en-US"/>
              <a:t>Every language of finite size has to be regular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304800" y="4038600"/>
            <a:ext cx="7475538" cy="160178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Therefore, every non-regular language</a:t>
            </a:r>
          </a:p>
          <a:p>
            <a:r>
              <a:rPr lang="en-US"/>
              <a:t>has to be of infinite size </a:t>
            </a:r>
          </a:p>
          <a:p>
            <a:r>
              <a:rPr lang="en-US" sz="2400"/>
              <a:t>           (contains an infinite number of strings)</a:t>
            </a:r>
          </a:p>
        </p:txBody>
      </p:sp>
      <p:sp>
        <p:nvSpPr>
          <p:cNvPr id="49158" name="Text Box 9"/>
          <p:cNvSpPr txBox="1">
            <a:spLocks noChangeArrowheads="1"/>
          </p:cNvSpPr>
          <p:nvPr/>
        </p:nvSpPr>
        <p:spPr bwMode="auto">
          <a:xfrm>
            <a:off x="1271588" y="1574800"/>
            <a:ext cx="6113462" cy="895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/>
              <a:t>(we can easily construct an NFA </a:t>
            </a:r>
          </a:p>
          <a:p>
            <a:r>
              <a:rPr lang="en-US" sz="2400"/>
              <a:t>that accepts every string in the language)</a:t>
            </a:r>
          </a:p>
        </p:txBody>
      </p:sp>
      <p:sp>
        <p:nvSpPr>
          <p:cNvPr id="49159" name="Rectangle 11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C1AC9D-FE99-4D0D-BF06-3BF83BE1D061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3058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Suppose you want to prove that</a:t>
            </a:r>
          </a:p>
          <a:p>
            <a:r>
              <a:rPr lang="el-GR">
                <a:solidFill>
                  <a:srgbClr val="339933"/>
                </a:solidFill>
              </a:rPr>
              <a:t>α</a:t>
            </a:r>
            <a:r>
              <a:rPr lang="en-US">
                <a:solidFill>
                  <a:srgbClr val="339933"/>
                </a:solidFill>
              </a:rPr>
              <a:t>n infinite language      is not regular</a:t>
            </a:r>
          </a:p>
        </p:txBody>
      </p:sp>
      <p:sp>
        <p:nvSpPr>
          <p:cNvPr id="28681" name="Text Box 3"/>
          <p:cNvSpPr txBox="1">
            <a:spLocks noChangeArrowheads="1"/>
          </p:cNvSpPr>
          <p:nvPr/>
        </p:nvSpPr>
        <p:spPr bwMode="auto">
          <a:xfrm>
            <a:off x="838200" y="1828800"/>
            <a:ext cx="7289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1. Assume the opposite:       is regular</a:t>
            </a:r>
          </a:p>
        </p:txBody>
      </p:sp>
      <p:sp>
        <p:nvSpPr>
          <p:cNvPr id="28682" name="Text Box 4"/>
          <p:cNvSpPr txBox="1">
            <a:spLocks noChangeArrowheads="1"/>
          </p:cNvSpPr>
          <p:nvPr/>
        </p:nvSpPr>
        <p:spPr bwMode="auto">
          <a:xfrm>
            <a:off x="762000" y="2895600"/>
            <a:ext cx="7423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2. The pumping lemma should hold for </a:t>
            </a:r>
          </a:p>
        </p:txBody>
      </p:sp>
      <p:sp>
        <p:nvSpPr>
          <p:cNvPr id="28683" name="Text Box 5"/>
          <p:cNvSpPr txBox="1">
            <a:spLocks noChangeArrowheads="1"/>
          </p:cNvSpPr>
          <p:nvPr/>
        </p:nvSpPr>
        <p:spPr bwMode="auto">
          <a:xfrm>
            <a:off x="762000" y="3886200"/>
            <a:ext cx="73564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3. Use the pumping lemma to obtain a </a:t>
            </a:r>
          </a:p>
          <a:p>
            <a:r>
              <a:rPr lang="en-US">
                <a:solidFill>
                  <a:srgbClr val="FF3300"/>
                </a:solidFill>
              </a:rPr>
              <a:t>    contradiction</a:t>
            </a:r>
          </a:p>
        </p:txBody>
      </p:sp>
      <p:graphicFrame>
        <p:nvGraphicFramePr>
          <p:cNvPr id="28674" name="Object 1024"/>
          <p:cNvGraphicFramePr>
            <a:graphicFrameLocks noChangeAspect="1"/>
          </p:cNvGraphicFramePr>
          <p:nvPr/>
        </p:nvGraphicFramePr>
        <p:xfrm>
          <a:off x="4114800" y="685800"/>
          <a:ext cx="387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9360" imgH="330120" progId="Equation.3">
                  <p:embed/>
                </p:oleObj>
              </mc:Choice>
              <mc:Fallback>
                <p:oleObj name="Equation" r:id="rId2" imgW="279360" imgH="33012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685800"/>
                        <a:ext cx="3873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025"/>
          <p:cNvGraphicFramePr>
            <a:graphicFrameLocks noChangeAspect="1"/>
          </p:cNvGraphicFramePr>
          <p:nvPr/>
        </p:nvGraphicFramePr>
        <p:xfrm>
          <a:off x="5638800" y="1752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330120" progId="Equation.3">
                  <p:embed/>
                </p:oleObj>
              </mc:Choice>
              <mc:Fallback>
                <p:oleObj name="Equation" r:id="rId4" imgW="279360" imgH="33012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752600"/>
                        <a:ext cx="3873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1026"/>
          <p:cNvGraphicFramePr>
            <a:graphicFrameLocks noChangeAspect="1"/>
          </p:cNvGraphicFramePr>
          <p:nvPr/>
        </p:nvGraphicFramePr>
        <p:xfrm>
          <a:off x="8229600" y="28956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60" imgH="330120" progId="Equation.3">
                  <p:embed/>
                </p:oleObj>
              </mc:Choice>
              <mc:Fallback>
                <p:oleObj name="Equation" r:id="rId5" imgW="279360" imgH="33012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895600"/>
                        <a:ext cx="3873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685800" y="5486400"/>
            <a:ext cx="6148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4. Therefore,      is not regular </a:t>
            </a:r>
          </a:p>
        </p:txBody>
      </p:sp>
      <p:graphicFrame>
        <p:nvGraphicFramePr>
          <p:cNvPr id="28677" name="Object 1027"/>
          <p:cNvGraphicFramePr>
            <a:graphicFrameLocks noChangeAspect="1"/>
          </p:cNvGraphicFramePr>
          <p:nvPr/>
        </p:nvGraphicFramePr>
        <p:xfrm>
          <a:off x="3521075" y="5461000"/>
          <a:ext cx="3873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9360" imgH="330120" progId="Equation.3">
                  <p:embed/>
                </p:oleObj>
              </mc:Choice>
              <mc:Fallback>
                <p:oleObj name="Equation" r:id="rId5" imgW="279360" imgH="33012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5461000"/>
                        <a:ext cx="38735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9BA17F-64C8-4642-A3FC-B84C41D7A1D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9708" name="Text Box 4"/>
          <p:cNvSpPr txBox="1">
            <a:spLocks noChangeArrowheads="1"/>
          </p:cNvSpPr>
          <p:nvPr/>
        </p:nvSpPr>
        <p:spPr bwMode="auto">
          <a:xfrm>
            <a:off x="-76200" y="152400"/>
            <a:ext cx="91154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Explanation of Step 3:</a:t>
            </a:r>
            <a:r>
              <a:rPr lang="en-US"/>
              <a:t>  </a:t>
            </a:r>
            <a:r>
              <a:rPr lang="en-US" sz="2800">
                <a:solidFill>
                  <a:srgbClr val="FF3300"/>
                </a:solidFill>
              </a:rPr>
              <a:t>How to get a contradiction</a:t>
            </a:r>
          </a:p>
        </p:txBody>
      </p:sp>
      <p:sp>
        <p:nvSpPr>
          <p:cNvPr id="29709" name="Text Box 5"/>
          <p:cNvSpPr txBox="1">
            <a:spLocks noChangeArrowheads="1"/>
          </p:cNvSpPr>
          <p:nvPr/>
        </p:nvSpPr>
        <p:spPr bwMode="auto">
          <a:xfrm>
            <a:off x="152400" y="1828800"/>
            <a:ext cx="8961438" cy="10318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495300" indent="-495300"/>
            <a:r>
              <a:rPr lang="en-US" sz="2800"/>
              <a:t>2. Choose a particular string              which satisfies </a:t>
            </a:r>
          </a:p>
          <a:p>
            <a:pPr marL="495300" indent="-495300"/>
            <a:r>
              <a:rPr lang="en-US" sz="2800"/>
              <a:t>   the length condition</a:t>
            </a:r>
            <a:endParaRPr lang="en-US"/>
          </a:p>
        </p:txBody>
      </p:sp>
      <p:graphicFrame>
        <p:nvGraphicFramePr>
          <p:cNvPr id="29698" name="Object 0"/>
          <p:cNvGraphicFramePr>
            <a:graphicFrameLocks noChangeAspect="1"/>
          </p:cNvGraphicFramePr>
          <p:nvPr/>
        </p:nvGraphicFramePr>
        <p:xfrm>
          <a:off x="5105400" y="18288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177480" progId="Equation.3">
                  <p:embed/>
                </p:oleObj>
              </mc:Choice>
              <mc:Fallback>
                <p:oleObj name="Equation" r:id="rId2" imgW="393480" imgH="177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1219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0" name="Text Box 7"/>
          <p:cNvSpPr txBox="1">
            <a:spLocks noChangeArrowheads="1"/>
          </p:cNvSpPr>
          <p:nvPr/>
        </p:nvSpPr>
        <p:spPr bwMode="auto">
          <a:xfrm>
            <a:off x="228600" y="3124200"/>
            <a:ext cx="1846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3. Write</a:t>
            </a:r>
            <a:r>
              <a:rPr lang="en-US"/>
              <a:t>  </a:t>
            </a:r>
          </a:p>
        </p:txBody>
      </p:sp>
      <p:graphicFrame>
        <p:nvGraphicFramePr>
          <p:cNvPr id="29699" name="Object 1"/>
          <p:cNvGraphicFramePr>
            <a:graphicFrameLocks noChangeAspect="1"/>
          </p:cNvGraphicFramePr>
          <p:nvPr/>
        </p:nvGraphicFramePr>
        <p:xfrm>
          <a:off x="1828800" y="3276600"/>
          <a:ext cx="1676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164880" progId="Equation.3">
                  <p:embed/>
                </p:oleObj>
              </mc:Choice>
              <mc:Fallback>
                <p:oleObj name="Equation" r:id="rId4" imgW="50796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76600"/>
                        <a:ext cx="16764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1" name="Text Box 9"/>
          <p:cNvSpPr txBox="1">
            <a:spLocks noChangeArrowheads="1"/>
          </p:cNvSpPr>
          <p:nvPr/>
        </p:nvSpPr>
        <p:spPr bwMode="auto">
          <a:xfrm>
            <a:off x="152400" y="3962400"/>
            <a:ext cx="2324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4.</a:t>
            </a:r>
            <a:r>
              <a:rPr lang="en-US"/>
              <a:t> </a:t>
            </a:r>
            <a:r>
              <a:rPr lang="en-US" sz="2800"/>
              <a:t>Show that</a:t>
            </a:r>
          </a:p>
        </p:txBody>
      </p:sp>
      <p:graphicFrame>
        <p:nvGraphicFramePr>
          <p:cNvPr id="29700" name="Object 2"/>
          <p:cNvGraphicFramePr>
            <a:graphicFrameLocks noChangeAspect="1"/>
          </p:cNvGraphicFramePr>
          <p:nvPr/>
        </p:nvGraphicFramePr>
        <p:xfrm>
          <a:off x="2819400" y="3886200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28600" progId="Equation.3">
                  <p:embed/>
                </p:oleObj>
              </mc:Choice>
              <mc:Fallback>
                <p:oleObj name="Equation" r:id="rId6" imgW="83808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886200"/>
                        <a:ext cx="26574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11"/>
          <p:cNvSpPr txBox="1">
            <a:spLocks noChangeArrowheads="1"/>
          </p:cNvSpPr>
          <p:nvPr/>
        </p:nvSpPr>
        <p:spPr bwMode="auto">
          <a:xfrm>
            <a:off x="6019800" y="3962400"/>
            <a:ext cx="1784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for some</a:t>
            </a:r>
            <a:r>
              <a:rPr lang="en-US"/>
              <a:t> </a:t>
            </a:r>
          </a:p>
        </p:txBody>
      </p:sp>
      <p:graphicFrame>
        <p:nvGraphicFramePr>
          <p:cNvPr id="29701" name="Object 3"/>
          <p:cNvGraphicFramePr>
            <a:graphicFrameLocks noChangeAspect="1"/>
          </p:cNvGraphicFramePr>
          <p:nvPr/>
        </p:nvGraphicFramePr>
        <p:xfrm>
          <a:off x="7848600" y="3962400"/>
          <a:ext cx="838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177480" progId="Equation.3">
                  <p:embed/>
                </p:oleObj>
              </mc:Choice>
              <mc:Fallback>
                <p:oleObj name="Equation" r:id="rId8" imgW="2919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962400"/>
                        <a:ext cx="83820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Text Box 13"/>
          <p:cNvSpPr txBox="1">
            <a:spLocks noChangeArrowheads="1"/>
          </p:cNvSpPr>
          <p:nvPr/>
        </p:nvSpPr>
        <p:spPr bwMode="auto">
          <a:xfrm>
            <a:off x="152400" y="4953000"/>
            <a:ext cx="6823075" cy="11033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/>
              <a:t>5. This gives a contradiction, since from</a:t>
            </a:r>
          </a:p>
          <a:p>
            <a:r>
              <a:rPr lang="en-US" sz="2800"/>
              <a:t>     pumping lemma</a:t>
            </a:r>
            <a:r>
              <a:rPr lang="en-US"/>
              <a:t> </a:t>
            </a:r>
          </a:p>
        </p:txBody>
      </p:sp>
      <p:graphicFrame>
        <p:nvGraphicFramePr>
          <p:cNvPr id="29702" name="Object 4"/>
          <p:cNvGraphicFramePr>
            <a:graphicFrameLocks noChangeAspect="1"/>
          </p:cNvGraphicFramePr>
          <p:nvPr/>
        </p:nvGraphicFramePr>
        <p:xfrm>
          <a:off x="3978275" y="5413375"/>
          <a:ext cx="26574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080" imgH="228600" progId="Equation.3">
                  <p:embed/>
                </p:oleObj>
              </mc:Choice>
              <mc:Fallback>
                <p:oleObj name="Equation" r:id="rId10" imgW="838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5413375"/>
                        <a:ext cx="2657475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5"/>
          <p:cNvGraphicFramePr>
            <a:graphicFrameLocks noChangeAspect="1"/>
          </p:cNvGraphicFramePr>
          <p:nvPr/>
        </p:nvGraphicFramePr>
        <p:xfrm>
          <a:off x="4038600" y="2362200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228600" progId="Equation.3">
                  <p:embed/>
                </p:oleObj>
              </mc:Choice>
              <mc:Fallback>
                <p:oleObj name="Equation" r:id="rId12" imgW="54576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62200"/>
                        <a:ext cx="1295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Text Box 16"/>
          <p:cNvSpPr txBox="1">
            <a:spLocks noChangeArrowheads="1"/>
          </p:cNvSpPr>
          <p:nvPr/>
        </p:nvSpPr>
        <p:spPr bwMode="auto">
          <a:xfrm>
            <a:off x="228600" y="941388"/>
            <a:ext cx="6310313" cy="519112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2800"/>
              <a:t>1.  Let        be the critical length for</a:t>
            </a:r>
            <a:r>
              <a:rPr lang="en-US" sz="2400"/>
              <a:t> </a:t>
            </a:r>
          </a:p>
        </p:txBody>
      </p:sp>
      <p:graphicFrame>
        <p:nvGraphicFramePr>
          <p:cNvPr id="29704" name="Object 6"/>
          <p:cNvGraphicFramePr>
            <a:graphicFrameLocks noChangeAspect="1"/>
          </p:cNvGraphicFramePr>
          <p:nvPr/>
        </p:nvGraphicFramePr>
        <p:xfrm>
          <a:off x="1524000" y="990600"/>
          <a:ext cx="463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152280" progId="Equation.3">
                  <p:embed/>
                </p:oleObj>
              </mc:Choice>
              <mc:Fallback>
                <p:oleObj name="Equation" r:id="rId14" imgW="164880" imgH="152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90600"/>
                        <a:ext cx="4635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7"/>
          <p:cNvGraphicFramePr>
            <a:graphicFrameLocks noChangeAspect="1"/>
          </p:cNvGraphicFramePr>
          <p:nvPr/>
        </p:nvGraphicFramePr>
        <p:xfrm>
          <a:off x="6477000" y="914400"/>
          <a:ext cx="390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6720" imgH="177480" progId="Equation.3">
                  <p:embed/>
                </p:oleObj>
              </mc:Choice>
              <mc:Fallback>
                <p:oleObj name="Equation" r:id="rId16" imgW="12672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914400"/>
                        <a:ext cx="3905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5" name="Line 19"/>
          <p:cNvSpPr>
            <a:spLocks noChangeShapeType="1"/>
          </p:cNvSpPr>
          <p:nvPr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610CA2-F07E-254E-952F-B2FA9F4DE15C}"/>
                  </a:ext>
                </a:extLst>
              </p14:cNvPr>
              <p14:cNvContentPartPr/>
              <p14:nvPr/>
            </p14:nvContentPartPr>
            <p14:xfrm>
              <a:off x="1919880" y="3231720"/>
              <a:ext cx="3332880" cy="1468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610CA2-F07E-254E-952F-B2FA9F4DE15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910520" y="3222360"/>
                <a:ext cx="3351600" cy="148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AAFDCD-3E68-411A-890B-478913719F3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365125" y="635000"/>
            <a:ext cx="1258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Note:</a:t>
            </a:r>
          </a:p>
        </p:txBody>
      </p:sp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2057400" y="685800"/>
            <a:ext cx="4935538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It suffices to show that </a:t>
            </a:r>
          </a:p>
          <a:p>
            <a:r>
              <a:rPr lang="en-US"/>
              <a:t>only one string</a:t>
            </a:r>
          </a:p>
          <a:p>
            <a:r>
              <a:rPr lang="en-US"/>
              <a:t>gives a contradiction </a:t>
            </a:r>
          </a:p>
        </p:txBody>
      </p:sp>
      <p:graphicFrame>
        <p:nvGraphicFramePr>
          <p:cNvPr id="30722" name="Object 0"/>
          <p:cNvGraphicFramePr>
            <a:graphicFrameLocks noChangeAspect="1"/>
          </p:cNvGraphicFramePr>
          <p:nvPr/>
        </p:nvGraphicFramePr>
        <p:xfrm>
          <a:off x="5029200" y="1219200"/>
          <a:ext cx="1295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177480" progId="Equation.3">
                  <p:embed/>
                </p:oleObj>
              </mc:Choice>
              <mc:Fallback>
                <p:oleObj name="Equation" r:id="rId2" imgW="393480" imgH="177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19200"/>
                        <a:ext cx="12954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965325" y="3683000"/>
            <a:ext cx="47720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You don’t need to obtain</a:t>
            </a:r>
          </a:p>
          <a:p>
            <a:r>
              <a:rPr lang="en-US"/>
              <a:t>contradiction for every </a:t>
            </a:r>
          </a:p>
        </p:txBody>
      </p:sp>
      <p:graphicFrame>
        <p:nvGraphicFramePr>
          <p:cNvPr id="30723" name="Object 1"/>
          <p:cNvGraphicFramePr>
            <a:graphicFrameLocks noChangeAspect="1"/>
          </p:cNvGraphicFramePr>
          <p:nvPr/>
        </p:nvGraphicFramePr>
        <p:xfrm>
          <a:off x="6629400" y="4267200"/>
          <a:ext cx="12192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177480" progId="Equation.3">
                  <p:embed/>
                </p:oleObj>
              </mc:Choice>
              <mc:Fallback>
                <p:oleObj name="Equation" r:id="rId4" imgW="393480" imgH="177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1219200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66B57C-F0B7-4C29-AB9F-F03E8B0A349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The Pigeonhole Principle</a:t>
            </a:r>
          </a:p>
        </p:txBody>
      </p:sp>
      <p:pic>
        <p:nvPicPr>
          <p:cNvPr id="43014" name="Picture 4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733800" y="381000"/>
            <a:ext cx="1828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8BEC09-2969-45FE-869C-CFE2774333F3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0" y="1627188"/>
            <a:ext cx="22891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Theorem: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2511425" y="1727200"/>
            <a:ext cx="2644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language</a:t>
            </a: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5334000" y="16002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711000" progId="Equation.3">
                  <p:embed/>
                </p:oleObj>
              </mc:Choice>
              <mc:Fallback>
                <p:oleObj name="Equation" r:id="rId2" imgW="35049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00200"/>
                        <a:ext cx="3505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Text Box 6"/>
          <p:cNvSpPr txBox="1">
            <a:spLocks noChangeArrowheads="1"/>
          </p:cNvSpPr>
          <p:nvPr/>
        </p:nvSpPr>
        <p:spPr bwMode="auto">
          <a:xfrm>
            <a:off x="5638800" y="2362200"/>
            <a:ext cx="2719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not regular</a:t>
            </a:r>
          </a:p>
        </p:txBody>
      </p:sp>
      <p:sp>
        <p:nvSpPr>
          <p:cNvPr id="31752" name="Text Box 7"/>
          <p:cNvSpPr txBox="1">
            <a:spLocks noChangeArrowheads="1"/>
          </p:cNvSpPr>
          <p:nvPr/>
        </p:nvSpPr>
        <p:spPr bwMode="auto">
          <a:xfrm>
            <a:off x="228600" y="4522788"/>
            <a:ext cx="1555750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Proof:</a:t>
            </a:r>
          </a:p>
        </p:txBody>
      </p:sp>
      <p:sp>
        <p:nvSpPr>
          <p:cNvPr id="31753" name="Text Box 8"/>
          <p:cNvSpPr txBox="1">
            <a:spLocks noChangeArrowheads="1"/>
          </p:cNvSpPr>
          <p:nvPr/>
        </p:nvSpPr>
        <p:spPr bwMode="auto">
          <a:xfrm>
            <a:off x="2286000" y="4572000"/>
            <a:ext cx="47053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Use the Pumping Lemma</a:t>
            </a:r>
          </a:p>
        </p:txBody>
      </p:sp>
      <p:sp>
        <p:nvSpPr>
          <p:cNvPr id="31754" name="Text Box 10"/>
          <p:cNvSpPr txBox="1">
            <a:spLocks noChangeArrowheads="1"/>
          </p:cNvSpPr>
          <p:nvPr/>
        </p:nvSpPr>
        <p:spPr bwMode="auto">
          <a:xfrm>
            <a:off x="1050925" y="330200"/>
            <a:ext cx="7466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Example of Pumping Lemma application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A26B45-F85D-42C9-A023-629EDC0FEB5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2775" name="Text Box 3"/>
          <p:cNvSpPr txBox="1">
            <a:spLocks noChangeArrowheads="1"/>
          </p:cNvSpPr>
          <p:nvPr/>
        </p:nvSpPr>
        <p:spPr bwMode="auto">
          <a:xfrm>
            <a:off x="1066800" y="2057400"/>
            <a:ext cx="57181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Assume for </a:t>
            </a:r>
            <a:r>
              <a:rPr lang="en-US">
                <a:solidFill>
                  <a:srgbClr val="FF3300"/>
                </a:solidFill>
              </a:rPr>
              <a:t>contradiction</a:t>
            </a:r>
          </a:p>
          <a:p>
            <a:r>
              <a:rPr lang="en-US"/>
              <a:t>that       is a regular language</a:t>
            </a:r>
          </a:p>
        </p:txBody>
      </p:sp>
      <p:graphicFrame>
        <p:nvGraphicFramePr>
          <p:cNvPr id="32770" name="Object 4"/>
          <p:cNvGraphicFramePr>
            <a:graphicFrameLocks noChangeAspect="1"/>
          </p:cNvGraphicFramePr>
          <p:nvPr/>
        </p:nvGraphicFramePr>
        <p:xfrm>
          <a:off x="2289175" y="27051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051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990600" y="4572000"/>
            <a:ext cx="64468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Since        is </a:t>
            </a:r>
            <a:r>
              <a:rPr lang="en-US">
                <a:solidFill>
                  <a:srgbClr val="FF3300"/>
                </a:solidFill>
              </a:rPr>
              <a:t>infinite</a:t>
            </a:r>
          </a:p>
          <a:p>
            <a:r>
              <a:rPr lang="en-US"/>
              <a:t>we can apply the </a:t>
            </a:r>
            <a:r>
              <a:rPr lang="en-US">
                <a:solidFill>
                  <a:srgbClr val="FF3300"/>
                </a:solidFill>
              </a:rPr>
              <a:t>Pumping Lemma</a:t>
            </a:r>
            <a:r>
              <a:rPr lang="en-US"/>
              <a:t> </a:t>
            </a:r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2438400" y="46482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7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711000" progId="Equation.3">
                  <p:embed/>
                </p:oleObj>
              </mc:Choice>
              <mc:Fallback>
                <p:oleObj name="Equation" r:id="rId6" imgW="35049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C0C7FF-5AFE-46BA-80D2-AE1DC4BC52E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3803" name="Text Box 5"/>
          <p:cNvSpPr txBox="1">
            <a:spLocks noChangeArrowheads="1"/>
          </p:cNvSpPr>
          <p:nvPr/>
        </p:nvSpPr>
        <p:spPr bwMode="auto">
          <a:xfrm>
            <a:off x="0" y="1143000"/>
            <a:ext cx="6561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Let        be the critical length for</a:t>
            </a:r>
            <a:endParaRPr lang="en-US">
              <a:solidFill>
                <a:srgbClr val="FF3300"/>
              </a:solidFill>
            </a:endParaRPr>
          </a:p>
        </p:txBody>
      </p:sp>
      <p:sp>
        <p:nvSpPr>
          <p:cNvPr id="33804" name="Text Box 6"/>
          <p:cNvSpPr txBox="1">
            <a:spLocks noChangeArrowheads="1"/>
          </p:cNvSpPr>
          <p:nvPr/>
        </p:nvSpPr>
        <p:spPr bwMode="auto">
          <a:xfrm>
            <a:off x="0" y="2667000"/>
            <a:ext cx="5545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Pick</a:t>
            </a:r>
            <a:r>
              <a:rPr lang="en-US"/>
              <a:t> a string       such that:  </a:t>
            </a:r>
          </a:p>
        </p:txBody>
      </p:sp>
      <p:graphicFrame>
        <p:nvGraphicFramePr>
          <p:cNvPr id="33794" name="Object 1024"/>
          <p:cNvGraphicFramePr>
            <a:graphicFrameLocks noChangeAspect="1"/>
          </p:cNvGraphicFramePr>
          <p:nvPr/>
        </p:nvGraphicFramePr>
        <p:xfrm>
          <a:off x="2667000" y="28194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304560" progId="Equation.3">
                  <p:embed/>
                </p:oleObj>
              </mc:Choice>
              <mc:Fallback>
                <p:oleObj name="Equation" r:id="rId2" imgW="368280" imgH="3045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194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1025"/>
          <p:cNvGraphicFramePr>
            <a:graphicFrameLocks noChangeAspect="1"/>
          </p:cNvGraphicFramePr>
          <p:nvPr/>
        </p:nvGraphicFramePr>
        <p:xfrm>
          <a:off x="5562600" y="2743200"/>
          <a:ext cx="14224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22360" imgH="520560" progId="Equation.3">
                  <p:embed/>
                </p:oleObj>
              </mc:Choice>
              <mc:Fallback>
                <p:oleObj name="Equation" r:id="rId4" imgW="1422360" imgH="52056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14224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26"/>
          <p:cNvGraphicFramePr>
            <a:graphicFrameLocks noChangeAspect="1"/>
          </p:cNvGraphicFramePr>
          <p:nvPr/>
        </p:nvGraphicFramePr>
        <p:xfrm>
          <a:off x="7239000" y="3581400"/>
          <a:ext cx="15494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545760" progId="Equation.3">
                  <p:embed/>
                </p:oleObj>
              </mc:Choice>
              <mc:Fallback>
                <p:oleObj name="Equation" r:id="rId6" imgW="1549080" imgH="5457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581400"/>
                        <a:ext cx="15494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0"/>
          <p:cNvSpPr txBox="1">
            <a:spLocks noChangeArrowheads="1"/>
          </p:cNvSpPr>
          <p:nvPr/>
        </p:nvSpPr>
        <p:spPr bwMode="auto">
          <a:xfrm>
            <a:off x="4953000" y="3581400"/>
            <a:ext cx="21542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and length</a:t>
            </a:r>
          </a:p>
        </p:txBody>
      </p:sp>
      <p:graphicFrame>
        <p:nvGraphicFramePr>
          <p:cNvPr id="33797" name="Object 1027"/>
          <p:cNvGraphicFramePr>
            <a:graphicFrameLocks noChangeAspect="1"/>
          </p:cNvGraphicFramePr>
          <p:nvPr/>
        </p:nvGraphicFramePr>
        <p:xfrm>
          <a:off x="4114800" y="5181600"/>
          <a:ext cx="2019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609480" progId="Equation.3">
                  <p:embed/>
                </p:oleObj>
              </mc:Choice>
              <mc:Fallback>
                <p:oleObj name="Equation" r:id="rId8" imgW="2019240" imgH="6094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181600"/>
                        <a:ext cx="20193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2225675" y="5334000"/>
            <a:ext cx="1711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3300"/>
                </a:solidFill>
              </a:rPr>
              <a:t>We pick</a:t>
            </a:r>
          </a:p>
        </p:txBody>
      </p:sp>
      <p:graphicFrame>
        <p:nvGraphicFramePr>
          <p:cNvPr id="33798" name="Object 1028"/>
          <p:cNvGraphicFramePr>
            <a:graphicFrameLocks noChangeAspect="1"/>
          </p:cNvGraphicFramePr>
          <p:nvPr/>
        </p:nvGraphicFramePr>
        <p:xfrm>
          <a:off x="990600" y="1295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304560" progId="Equation.3">
                  <p:embed/>
                </p:oleObj>
              </mc:Choice>
              <mc:Fallback>
                <p:oleObj name="Equation" r:id="rId10" imgW="393480" imgH="30456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029"/>
          <p:cNvGraphicFramePr>
            <a:graphicFrameLocks noChangeAspect="1"/>
          </p:cNvGraphicFramePr>
          <p:nvPr/>
        </p:nvGraphicFramePr>
        <p:xfrm>
          <a:off x="1981200" y="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04960" imgH="711000" progId="Equation.3">
                  <p:embed/>
                </p:oleObj>
              </mc:Choice>
              <mc:Fallback>
                <p:oleObj name="Equation" r:id="rId12" imgW="3504960" imgH="7110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0"/>
                        <a:ext cx="3505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030"/>
          <p:cNvGraphicFramePr>
            <a:graphicFrameLocks noChangeAspect="1"/>
          </p:cNvGraphicFramePr>
          <p:nvPr/>
        </p:nvGraphicFramePr>
        <p:xfrm>
          <a:off x="6705600" y="1143000"/>
          <a:ext cx="38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3">
                  <p:embed/>
                </p:oleObj>
              </mc:Choice>
              <mc:Fallback>
                <p:oleObj name="Equation" r:id="rId14" imgW="126720" imgH="1774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143000"/>
                        <a:ext cx="381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Rectangle 19"/>
          <p:cNvSpPr>
            <a:spLocks noChangeArrowheads="1"/>
          </p:cNvSpPr>
          <p:nvPr/>
        </p:nvSpPr>
        <p:spPr bwMode="auto">
          <a:xfrm>
            <a:off x="1981200" y="5029200"/>
            <a:ext cx="4648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D95560-56EF-465D-ACA1-A9E62B138D6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4830" name="Text Box 1028"/>
          <p:cNvSpPr txBox="1">
            <a:spLocks noChangeArrowheads="1"/>
          </p:cNvSpPr>
          <p:nvPr/>
        </p:nvSpPr>
        <p:spPr bwMode="auto">
          <a:xfrm>
            <a:off x="990600" y="1981200"/>
            <a:ext cx="2513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with lengths</a:t>
            </a:r>
          </a:p>
        </p:txBody>
      </p:sp>
      <p:sp>
        <p:nvSpPr>
          <p:cNvPr id="34831" name="Text Box 1029"/>
          <p:cNvSpPr txBox="1">
            <a:spLocks noChangeArrowheads="1"/>
          </p:cNvSpPr>
          <p:nvPr/>
        </p:nvSpPr>
        <p:spPr bwMode="auto">
          <a:xfrm>
            <a:off x="152400" y="152400"/>
            <a:ext cx="5200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  <a:r>
              <a:rPr lang="en-US"/>
              <a:t> </a:t>
            </a:r>
          </a:p>
        </p:txBody>
      </p:sp>
      <p:graphicFrame>
        <p:nvGraphicFramePr>
          <p:cNvPr id="34818" name="Object 1024"/>
          <p:cNvGraphicFramePr>
            <a:graphicFrameLocks noChangeAspect="1"/>
          </p:cNvGraphicFramePr>
          <p:nvPr/>
        </p:nvGraphicFramePr>
        <p:xfrm>
          <a:off x="3733800" y="2057400"/>
          <a:ext cx="35433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545760" progId="Equation.3">
                  <p:embed/>
                </p:oleObj>
              </mc:Choice>
              <mc:Fallback>
                <p:oleObj name="Equation" r:id="rId2" imgW="3543120" imgH="54576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57400"/>
                        <a:ext cx="3543300" cy="54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1025"/>
          <p:cNvGraphicFramePr>
            <a:graphicFrameLocks noChangeAspect="1"/>
          </p:cNvGraphicFramePr>
          <p:nvPr/>
        </p:nvGraphicFramePr>
        <p:xfrm>
          <a:off x="685800" y="3886200"/>
          <a:ext cx="669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92760" imgH="723600" progId="Equation.3">
                  <p:embed/>
                </p:oleObj>
              </mc:Choice>
              <mc:Fallback>
                <p:oleObj name="Equation" r:id="rId4" imgW="6692760" imgH="7236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669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2" name="Text Box 1033"/>
          <p:cNvSpPr txBox="1">
            <a:spLocks noChangeArrowheads="1"/>
          </p:cNvSpPr>
          <p:nvPr/>
        </p:nvSpPr>
        <p:spPr bwMode="auto">
          <a:xfrm>
            <a:off x="3565525" y="61261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34820" name="Object 1026"/>
          <p:cNvGraphicFramePr>
            <a:graphicFrameLocks noChangeAspect="1"/>
          </p:cNvGraphicFramePr>
          <p:nvPr/>
        </p:nvGraphicFramePr>
        <p:xfrm>
          <a:off x="3048000" y="586740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41200" progId="Equation.3">
                  <p:embed/>
                </p:oleObj>
              </mc:Choice>
              <mc:Fallback>
                <p:oleObj name="Equation" r:id="rId6" imgW="1295280" imgH="241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867400"/>
                        <a:ext cx="38100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3" name="AutoShape 1035"/>
          <p:cNvSpPr>
            <a:spLocks/>
          </p:cNvSpPr>
          <p:nvPr/>
        </p:nvSpPr>
        <p:spPr bwMode="auto">
          <a:xfrm rot="5353442">
            <a:off x="4076700" y="43815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4" name="AutoShape 1036"/>
          <p:cNvSpPr>
            <a:spLocks/>
          </p:cNvSpPr>
          <p:nvPr/>
        </p:nvSpPr>
        <p:spPr bwMode="auto">
          <a:xfrm rot="5353442">
            <a:off x="4953000" y="44196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5" name="AutoShape 1037"/>
          <p:cNvSpPr>
            <a:spLocks/>
          </p:cNvSpPr>
          <p:nvPr/>
        </p:nvSpPr>
        <p:spPr bwMode="auto">
          <a:xfrm rot="5353442">
            <a:off x="6246813" y="3960813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6" name="AutoShape 1038"/>
          <p:cNvSpPr>
            <a:spLocks/>
          </p:cNvSpPr>
          <p:nvPr/>
        </p:nvSpPr>
        <p:spPr bwMode="auto">
          <a:xfrm rot="-5446558">
            <a:off x="4989513" y="2625725"/>
            <a:ext cx="457200" cy="25146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837" name="AutoShape 1039"/>
          <p:cNvSpPr>
            <a:spLocks/>
          </p:cNvSpPr>
          <p:nvPr/>
        </p:nvSpPr>
        <p:spPr bwMode="auto">
          <a:xfrm rot="-5446558">
            <a:off x="6781800" y="35052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4821" name="Object 1027"/>
          <p:cNvGraphicFramePr>
            <a:graphicFrameLocks noChangeAspect="1"/>
          </p:cNvGraphicFramePr>
          <p:nvPr/>
        </p:nvGraphicFramePr>
        <p:xfrm>
          <a:off x="4191000" y="51054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1054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1028"/>
          <p:cNvGraphicFramePr>
            <a:graphicFrameLocks noChangeAspect="1"/>
          </p:cNvGraphicFramePr>
          <p:nvPr/>
        </p:nvGraphicFramePr>
        <p:xfrm>
          <a:off x="5029200" y="51054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406080" progId="Equation.3">
                  <p:embed/>
                </p:oleObj>
              </mc:Choice>
              <mc:Fallback>
                <p:oleObj name="Equation" r:id="rId10" imgW="317160" imgH="4060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054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1029"/>
          <p:cNvGraphicFramePr>
            <a:graphicFrameLocks noChangeAspect="1"/>
          </p:cNvGraphicFramePr>
          <p:nvPr/>
        </p:nvGraphicFramePr>
        <p:xfrm>
          <a:off x="6324600" y="51054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1054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030"/>
          <p:cNvGraphicFramePr>
            <a:graphicFrameLocks noChangeAspect="1"/>
          </p:cNvGraphicFramePr>
          <p:nvPr/>
        </p:nvGraphicFramePr>
        <p:xfrm>
          <a:off x="5029200" y="32004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304560" progId="Equation.3">
                  <p:embed/>
                </p:oleObj>
              </mc:Choice>
              <mc:Fallback>
                <p:oleObj name="Equation" r:id="rId14" imgW="393480" imgH="30456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2004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1031"/>
          <p:cNvGraphicFramePr>
            <a:graphicFrameLocks noChangeAspect="1"/>
          </p:cNvGraphicFramePr>
          <p:nvPr/>
        </p:nvGraphicFramePr>
        <p:xfrm>
          <a:off x="6783388" y="3201988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304560" progId="Equation.3">
                  <p:embed/>
                </p:oleObj>
              </mc:Choice>
              <mc:Fallback>
                <p:oleObj name="Equation" r:id="rId14" imgW="393480" imgH="30456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388" y="3201988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8" name="Text Box 1045"/>
          <p:cNvSpPr txBox="1">
            <a:spLocks noChangeArrowheads="1"/>
          </p:cNvSpPr>
          <p:nvPr/>
        </p:nvSpPr>
        <p:spPr bwMode="auto">
          <a:xfrm>
            <a:off x="1050925" y="1016000"/>
            <a:ext cx="2560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we can write</a:t>
            </a:r>
          </a:p>
        </p:txBody>
      </p:sp>
      <p:graphicFrame>
        <p:nvGraphicFramePr>
          <p:cNvPr id="34826" name="Object 1032"/>
          <p:cNvGraphicFramePr>
            <a:graphicFrameLocks noChangeAspect="1"/>
          </p:cNvGraphicFramePr>
          <p:nvPr/>
        </p:nvGraphicFramePr>
        <p:xfrm>
          <a:off x="3810000" y="990600"/>
          <a:ext cx="3733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82680" imgH="241200" progId="Equation.3">
                  <p:embed/>
                </p:oleObj>
              </mc:Choice>
              <mc:Fallback>
                <p:oleObj name="Equation" r:id="rId16" imgW="1282680" imgH="241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90600"/>
                        <a:ext cx="37338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9" name="Text Box 1047"/>
          <p:cNvSpPr txBox="1">
            <a:spLocks noChangeArrowheads="1"/>
          </p:cNvSpPr>
          <p:nvPr/>
        </p:nvSpPr>
        <p:spPr bwMode="auto">
          <a:xfrm>
            <a:off x="1676400" y="59436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4827" name="Object 1033"/>
          <p:cNvGraphicFramePr>
            <a:graphicFrameLocks noChangeAspect="1"/>
          </p:cNvGraphicFramePr>
          <p:nvPr/>
        </p:nvGraphicFramePr>
        <p:xfrm>
          <a:off x="0" y="4114800"/>
          <a:ext cx="762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1960" imgH="152280" progId="Equation.3">
                  <p:embed/>
                </p:oleObj>
              </mc:Choice>
              <mc:Fallback>
                <p:oleObj name="Equation" r:id="rId18" imgW="291960" imgH="1522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14800"/>
                        <a:ext cx="7620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3580BF-353F-4F79-BD31-710AC25941F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5849" name="Text Box 2"/>
          <p:cNvSpPr txBox="1">
            <a:spLocks noChangeArrowheads="1"/>
          </p:cNvSpPr>
          <p:nvPr/>
        </p:nvSpPr>
        <p:spPr bwMode="auto">
          <a:xfrm>
            <a:off x="0" y="2209800"/>
            <a:ext cx="5078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</a:p>
        </p:txBody>
      </p:sp>
      <p:graphicFrame>
        <p:nvGraphicFramePr>
          <p:cNvPr id="35842" name="Object 4"/>
          <p:cNvGraphicFramePr>
            <a:graphicFrameLocks noChangeAspect="1"/>
          </p:cNvGraphicFramePr>
          <p:nvPr/>
        </p:nvGraphicFramePr>
        <p:xfrm>
          <a:off x="5562600" y="2057400"/>
          <a:ext cx="24130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720" imgH="723600" progId="Equation.3">
                  <p:embed/>
                </p:oleObj>
              </mc:Choice>
              <mc:Fallback>
                <p:oleObj name="Equation" r:id="rId2" imgW="2412720" imgH="723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057400"/>
                        <a:ext cx="24130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5"/>
          <p:cNvGraphicFramePr>
            <a:graphicFrameLocks noChangeAspect="1"/>
          </p:cNvGraphicFramePr>
          <p:nvPr/>
        </p:nvGraphicFramePr>
        <p:xfrm>
          <a:off x="5562600" y="3200400"/>
          <a:ext cx="2324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533160" progId="Equation.3">
                  <p:embed/>
                </p:oleObj>
              </mc:Choice>
              <mc:Fallback>
                <p:oleObj name="Equation" r:id="rId4" imgW="232380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2324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0" name="Text Box 6"/>
          <p:cNvSpPr txBox="1">
            <a:spLocks noChangeArrowheads="1"/>
          </p:cNvSpPr>
          <p:nvPr/>
        </p:nvSpPr>
        <p:spPr bwMode="auto">
          <a:xfrm>
            <a:off x="2057400" y="46482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5334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723600" progId="Equation.3">
                  <p:embed/>
                </p:oleObj>
              </mc:Choice>
              <mc:Fallback>
                <p:oleObj name="Equation" r:id="rId6" imgW="2692080" imgH="72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0"/>
                        <a:ext cx="26924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12"/>
          <p:cNvGraphicFramePr>
            <a:graphicFrameLocks noChangeAspect="1"/>
          </p:cNvGraphicFramePr>
          <p:nvPr/>
        </p:nvGraphicFramePr>
        <p:xfrm>
          <a:off x="3581400" y="44958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01640" imgH="723600" progId="Equation.3">
                  <p:embed/>
                </p:oleObj>
              </mc:Choice>
              <mc:Fallback>
                <p:oleObj name="Equation" r:id="rId8" imgW="2501640" imgH="723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25019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6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95280" imgH="241200" progId="Equation.3">
                  <p:embed/>
                </p:oleObj>
              </mc:Choice>
              <mc:Fallback>
                <p:oleObj name="Equation" r:id="rId10" imgW="12952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582297-7BE0-4D89-BB42-7AE7ED97E89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6879" name="Text Box 3"/>
          <p:cNvSpPr txBox="1">
            <a:spLocks noChangeArrowheads="1"/>
          </p:cNvSpPr>
          <p:nvPr/>
        </p:nvSpPr>
        <p:spPr bwMode="auto">
          <a:xfrm>
            <a:off x="152400" y="1524000"/>
            <a:ext cx="5200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From the</a:t>
            </a:r>
            <a:r>
              <a:rPr lang="en-US">
                <a:solidFill>
                  <a:srgbClr val="FF3300"/>
                </a:solidFill>
              </a:rPr>
              <a:t> Pumping Lemma:</a:t>
            </a:r>
            <a:r>
              <a:rPr lang="en-US"/>
              <a:t> </a:t>
            </a:r>
          </a:p>
        </p:txBody>
      </p:sp>
      <p:graphicFrame>
        <p:nvGraphicFramePr>
          <p:cNvPr id="36866" name="Object 0"/>
          <p:cNvGraphicFramePr>
            <a:graphicFrameLocks noChangeAspect="1"/>
          </p:cNvGraphicFramePr>
          <p:nvPr/>
        </p:nvGraphicFramePr>
        <p:xfrm>
          <a:off x="1066800" y="3429000"/>
          <a:ext cx="6908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08760" imgH="723600" progId="Equation.3">
                  <p:embed/>
                </p:oleObj>
              </mc:Choice>
              <mc:Fallback>
                <p:oleObj name="Equation" r:id="rId2" imgW="6908760" imgH="7236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29000"/>
                        <a:ext cx="69088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0" name="Text Box 6"/>
          <p:cNvSpPr txBox="1">
            <a:spLocks noChangeArrowheads="1"/>
          </p:cNvSpPr>
          <p:nvPr/>
        </p:nvSpPr>
        <p:spPr bwMode="auto">
          <a:xfrm>
            <a:off x="3565525" y="6278563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6881" name="AutoShape 8"/>
          <p:cNvSpPr>
            <a:spLocks/>
          </p:cNvSpPr>
          <p:nvPr/>
        </p:nvSpPr>
        <p:spPr bwMode="auto">
          <a:xfrm rot="5353442">
            <a:off x="2933700" y="39243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2" name="AutoShape 9"/>
          <p:cNvSpPr>
            <a:spLocks/>
          </p:cNvSpPr>
          <p:nvPr/>
        </p:nvSpPr>
        <p:spPr bwMode="auto">
          <a:xfrm rot="5353442">
            <a:off x="38100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3" name="AutoShape 10"/>
          <p:cNvSpPr>
            <a:spLocks/>
          </p:cNvSpPr>
          <p:nvPr/>
        </p:nvSpPr>
        <p:spPr bwMode="auto">
          <a:xfrm rot="5353442">
            <a:off x="5942013" y="3502025"/>
            <a:ext cx="457200" cy="1676400"/>
          </a:xfrm>
          <a:prstGeom prst="righ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4" name="AutoShape 11"/>
          <p:cNvSpPr>
            <a:spLocks/>
          </p:cNvSpPr>
          <p:nvPr/>
        </p:nvSpPr>
        <p:spPr bwMode="auto">
          <a:xfrm rot="-5446558">
            <a:off x="4229100" y="1638300"/>
            <a:ext cx="457200" cy="3429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85" name="AutoShape 12"/>
          <p:cNvSpPr>
            <a:spLocks/>
          </p:cNvSpPr>
          <p:nvPr/>
        </p:nvSpPr>
        <p:spPr bwMode="auto">
          <a:xfrm rot="-5446558">
            <a:off x="6400800" y="3048000"/>
            <a:ext cx="381000" cy="685800"/>
          </a:xfrm>
          <a:prstGeom prst="rightBrace">
            <a:avLst>
              <a:gd name="adj1" fmla="val 15000"/>
              <a:gd name="adj2" fmla="val 50000"/>
            </a:avLst>
          </a:prstGeom>
          <a:noFill/>
          <a:ln w="9525">
            <a:solidFill>
              <a:srgbClr val="339966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67" name="Object 1"/>
          <p:cNvGraphicFramePr>
            <a:graphicFrameLocks noChangeAspect="1"/>
          </p:cNvGraphicFramePr>
          <p:nvPr/>
        </p:nvGraphicFramePr>
        <p:xfrm>
          <a:off x="2971800" y="4648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2"/>
          <p:cNvGraphicFramePr>
            <a:graphicFrameLocks noChangeAspect="1"/>
          </p:cNvGraphicFramePr>
          <p:nvPr/>
        </p:nvGraphicFramePr>
        <p:xfrm>
          <a:off x="38862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406080" progId="Equation.3">
                  <p:embed/>
                </p:oleObj>
              </mc:Choice>
              <mc:Fallback>
                <p:oleObj name="Equation" r:id="rId6" imgW="317160" imgH="4060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9" name="Object 3"/>
          <p:cNvGraphicFramePr>
            <a:graphicFrameLocks noChangeAspect="1"/>
          </p:cNvGraphicFramePr>
          <p:nvPr/>
        </p:nvGraphicFramePr>
        <p:xfrm>
          <a:off x="6096000" y="4648200"/>
          <a:ext cx="265113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648200"/>
                        <a:ext cx="265113" cy="277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4"/>
          <p:cNvGraphicFramePr>
            <a:graphicFrameLocks noChangeAspect="1"/>
          </p:cNvGraphicFramePr>
          <p:nvPr/>
        </p:nvGraphicFramePr>
        <p:xfrm>
          <a:off x="3886200" y="2667000"/>
          <a:ext cx="113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30040" imgH="431640" progId="Equation.3">
                  <p:embed/>
                </p:oleObj>
              </mc:Choice>
              <mc:Fallback>
                <p:oleObj name="Equation" r:id="rId10" imgW="113004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667000"/>
                        <a:ext cx="11303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5"/>
          <p:cNvGraphicFramePr>
            <a:graphicFrameLocks noChangeAspect="1"/>
          </p:cNvGraphicFramePr>
          <p:nvPr/>
        </p:nvGraphicFramePr>
        <p:xfrm>
          <a:off x="6477000" y="27432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480" imgH="304560" progId="Equation.3">
                  <p:embed/>
                </p:oleObj>
              </mc:Choice>
              <mc:Fallback>
                <p:oleObj name="Equation" r:id="rId12" imgW="39348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432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6" name="Text Box 20"/>
          <p:cNvSpPr txBox="1">
            <a:spLocks noChangeArrowheads="1"/>
          </p:cNvSpPr>
          <p:nvPr/>
        </p:nvSpPr>
        <p:spPr bwMode="auto">
          <a:xfrm>
            <a:off x="1600200" y="6019800"/>
            <a:ext cx="1287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/>
              <a:t>Thus:</a:t>
            </a:r>
          </a:p>
        </p:txBody>
      </p:sp>
      <p:graphicFrame>
        <p:nvGraphicFramePr>
          <p:cNvPr id="36872" name="Object 6"/>
          <p:cNvGraphicFramePr>
            <a:graphicFrameLocks noChangeAspect="1"/>
          </p:cNvGraphicFramePr>
          <p:nvPr/>
        </p:nvGraphicFramePr>
        <p:xfrm>
          <a:off x="5486400" y="1371600"/>
          <a:ext cx="25019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01640" imgH="723600" progId="Equation.3">
                  <p:embed/>
                </p:oleObj>
              </mc:Choice>
              <mc:Fallback>
                <p:oleObj name="Equation" r:id="rId14" imgW="2501640" imgH="723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019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7"/>
          <p:cNvGraphicFramePr>
            <a:graphicFrameLocks noChangeAspect="1"/>
          </p:cNvGraphicFramePr>
          <p:nvPr/>
        </p:nvGraphicFramePr>
        <p:xfrm>
          <a:off x="1066800" y="0"/>
          <a:ext cx="26924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92080" imgH="723600" progId="Equation.3">
                  <p:embed/>
                </p:oleObj>
              </mc:Choice>
              <mc:Fallback>
                <p:oleObj name="Equation" r:id="rId16" imgW="2692080" imgH="723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0"/>
                        <a:ext cx="2692400" cy="722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AutoShape 24"/>
          <p:cNvSpPr>
            <a:spLocks/>
          </p:cNvSpPr>
          <p:nvPr/>
        </p:nvSpPr>
        <p:spPr bwMode="auto">
          <a:xfrm rot="5353442">
            <a:off x="4648200" y="3962400"/>
            <a:ext cx="457200" cy="762000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6874" name="Object 8"/>
          <p:cNvGraphicFramePr>
            <a:graphicFrameLocks noChangeAspect="1"/>
          </p:cNvGraphicFramePr>
          <p:nvPr/>
        </p:nvGraphicFramePr>
        <p:xfrm>
          <a:off x="4724400" y="46482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7160" imgH="406080" progId="Equation.3">
                  <p:embed/>
                </p:oleObj>
              </mc:Choice>
              <mc:Fallback>
                <p:oleObj name="Equation" r:id="rId18" imgW="31716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6482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9"/>
          <p:cNvGraphicFramePr>
            <a:graphicFrameLocks noChangeAspect="1"/>
          </p:cNvGraphicFramePr>
          <p:nvPr/>
        </p:nvGraphicFramePr>
        <p:xfrm>
          <a:off x="3124200" y="586740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76440" imgH="609480" progId="Equation.3">
                  <p:embed/>
                </p:oleObj>
              </mc:Choice>
              <mc:Fallback>
                <p:oleObj name="Equation" r:id="rId19" imgW="247644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867400"/>
                        <a:ext cx="2476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0"/>
          <p:cNvGraphicFramePr>
            <a:graphicFrameLocks noChangeAspect="1"/>
          </p:cNvGraphicFramePr>
          <p:nvPr/>
        </p:nvGraphicFramePr>
        <p:xfrm>
          <a:off x="4572000" y="0"/>
          <a:ext cx="38100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295280" imgH="241200" progId="Equation.3">
                  <p:embed/>
                </p:oleObj>
              </mc:Choice>
              <mc:Fallback>
                <p:oleObj name="Equation" r:id="rId21" imgW="1295280" imgH="24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0"/>
                        <a:ext cx="3810000" cy="709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F3B6A1-57AB-4989-A25C-AB0BE6E86EB1}" type="slidenum">
              <a:rPr lang="en-US" smtClean="0"/>
              <a:pPr/>
              <a:t>46</a:t>
            </a:fld>
            <a:endParaRPr lang="en-US"/>
          </a:p>
        </p:txBody>
      </p:sp>
      <p:graphicFrame>
        <p:nvGraphicFramePr>
          <p:cNvPr id="37890" name="Object 0"/>
          <p:cNvGraphicFramePr>
            <a:graphicFrameLocks noChangeAspect="1"/>
          </p:cNvGraphicFramePr>
          <p:nvPr/>
        </p:nvGraphicFramePr>
        <p:xfrm>
          <a:off x="2286000" y="0"/>
          <a:ext cx="2476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76440" imgH="609480" progId="Equation.3">
                  <p:embed/>
                </p:oleObj>
              </mc:Choice>
              <mc:Fallback>
                <p:oleObj name="Equation" r:id="rId2" imgW="2476440" imgH="609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0"/>
                        <a:ext cx="24765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1"/>
          <p:cNvGraphicFramePr>
            <a:graphicFrameLocks noChangeAspect="1"/>
          </p:cNvGraphicFramePr>
          <p:nvPr/>
        </p:nvGraphicFramePr>
        <p:xfrm>
          <a:off x="2349500" y="2032000"/>
          <a:ext cx="3505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4960" imgH="711000" progId="Equation.3">
                  <p:embed/>
                </p:oleObj>
              </mc:Choice>
              <mc:Fallback>
                <p:oleObj name="Equation" r:id="rId4" imgW="3504960" imgH="711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2032000"/>
                        <a:ext cx="35052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17525" y="2109788"/>
            <a:ext cx="1325563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rgbClr val="FF3300"/>
                </a:solidFill>
              </a:rPr>
              <a:t>BUT:</a:t>
            </a:r>
          </a:p>
        </p:txBody>
      </p:sp>
      <p:graphicFrame>
        <p:nvGraphicFramePr>
          <p:cNvPr id="37892" name="Object 2"/>
          <p:cNvGraphicFramePr>
            <a:graphicFrameLocks noChangeAspect="1"/>
          </p:cNvGraphicFramePr>
          <p:nvPr/>
        </p:nvGraphicFramePr>
        <p:xfrm>
          <a:off x="3105150" y="4165600"/>
          <a:ext cx="2476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440" imgH="647640" progId="Equation.3">
                  <p:embed/>
                </p:oleObj>
              </mc:Choice>
              <mc:Fallback>
                <p:oleObj name="Equation" r:id="rId6" imgW="2476440" imgH="647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4165600"/>
                        <a:ext cx="2476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Text Box 10"/>
          <p:cNvSpPr txBox="1">
            <a:spLocks noChangeArrowheads="1"/>
          </p:cNvSpPr>
          <p:nvPr/>
        </p:nvSpPr>
        <p:spPr bwMode="auto">
          <a:xfrm>
            <a:off x="2133600" y="5457825"/>
            <a:ext cx="459422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3600">
                <a:solidFill>
                  <a:srgbClr val="FF3300"/>
                </a:solidFill>
              </a:rPr>
              <a:t>CONTRADICTION!!!</a:t>
            </a:r>
          </a:p>
        </p:txBody>
      </p:sp>
      <p:sp>
        <p:nvSpPr>
          <p:cNvPr id="37898" name="AutoShape 12"/>
          <p:cNvSpPr>
            <a:spLocks noChangeArrowheads="1"/>
          </p:cNvSpPr>
          <p:nvPr/>
        </p:nvSpPr>
        <p:spPr bwMode="auto">
          <a:xfrm>
            <a:off x="4114800" y="3124200"/>
            <a:ext cx="485775" cy="747713"/>
          </a:xfrm>
          <a:prstGeom prst="downArrow">
            <a:avLst>
              <a:gd name="adj1" fmla="val 50000"/>
              <a:gd name="adj2" fmla="val 3848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6400800" y="152400"/>
          <a:ext cx="1117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545760" progId="Equation.3">
                  <p:embed/>
                </p:oleObj>
              </mc:Choice>
              <mc:Fallback>
                <p:oleObj name="Equation" r:id="rId8" imgW="1117440" imgH="545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52400"/>
                        <a:ext cx="11176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9" name="Line 14"/>
          <p:cNvSpPr>
            <a:spLocks noChangeShapeType="1"/>
          </p:cNvSpPr>
          <p:nvPr/>
        </p:nvSpPr>
        <p:spPr bwMode="auto">
          <a:xfrm>
            <a:off x="0" y="1295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20B64B-4267-42C9-A00F-34376C53A9D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8918" name="Text Box 2"/>
          <p:cNvSpPr txBox="1">
            <a:spLocks noChangeArrowheads="1"/>
          </p:cNvSpPr>
          <p:nvPr/>
        </p:nvSpPr>
        <p:spPr bwMode="auto">
          <a:xfrm>
            <a:off x="2590800" y="609600"/>
            <a:ext cx="61547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Our assumption that</a:t>
            </a:r>
          </a:p>
          <a:p>
            <a:r>
              <a:rPr lang="en-US"/>
              <a:t>is a regular language is not true</a:t>
            </a:r>
          </a:p>
        </p:txBody>
      </p:sp>
      <p:graphicFrame>
        <p:nvGraphicFramePr>
          <p:cNvPr id="38914" name="Object 0"/>
          <p:cNvGraphicFramePr>
            <a:graphicFrameLocks noChangeAspect="1"/>
          </p:cNvGraphicFramePr>
          <p:nvPr/>
        </p:nvGraphicFramePr>
        <p:xfrm>
          <a:off x="6784975" y="647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6477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Text Box 4"/>
          <p:cNvSpPr txBox="1">
            <a:spLocks noChangeArrowheads="1"/>
          </p:cNvSpPr>
          <p:nvPr/>
        </p:nvSpPr>
        <p:spPr bwMode="auto">
          <a:xfrm>
            <a:off x="0" y="4246563"/>
            <a:ext cx="2840038" cy="7016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3300"/>
                </a:solidFill>
              </a:rPr>
              <a:t>Conclusion:</a:t>
            </a:r>
          </a:p>
        </p:txBody>
      </p:sp>
      <p:graphicFrame>
        <p:nvGraphicFramePr>
          <p:cNvPr id="38915" name="Object 1"/>
          <p:cNvGraphicFramePr>
            <a:graphicFrameLocks noChangeAspect="1"/>
          </p:cNvGraphicFramePr>
          <p:nvPr/>
        </p:nvGraphicFramePr>
        <p:xfrm>
          <a:off x="3187700" y="44069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44069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6"/>
          <p:cNvSpPr txBox="1">
            <a:spLocks noChangeArrowheads="1"/>
          </p:cNvSpPr>
          <p:nvPr/>
        </p:nvSpPr>
        <p:spPr bwMode="auto">
          <a:xfrm>
            <a:off x="3733800" y="4343400"/>
            <a:ext cx="4776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not a regular language</a:t>
            </a:r>
          </a:p>
        </p:txBody>
      </p:sp>
      <p:sp>
        <p:nvSpPr>
          <p:cNvPr id="38921" name="Text Box 7"/>
          <p:cNvSpPr txBox="1">
            <a:spLocks noChangeArrowheads="1"/>
          </p:cNvSpPr>
          <p:nvPr/>
        </p:nvSpPr>
        <p:spPr bwMode="auto">
          <a:xfrm>
            <a:off x="0" y="609600"/>
            <a:ext cx="22955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Therefore:</a:t>
            </a: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5775325" y="6065838"/>
            <a:ext cx="2470150" cy="45720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33"/>
                </a:solidFill>
              </a:rPr>
              <a:t>END OF PROOF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E63D9C-A415-4C57-9F45-379D2302E39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39942" name="Oval 2"/>
          <p:cNvSpPr>
            <a:spLocks noChangeArrowheads="1"/>
          </p:cNvSpPr>
          <p:nvPr/>
        </p:nvSpPr>
        <p:spPr bwMode="auto">
          <a:xfrm>
            <a:off x="1447800" y="2286000"/>
            <a:ext cx="5943600" cy="3962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943" name="Text Box 3"/>
          <p:cNvSpPr txBox="1">
            <a:spLocks noChangeArrowheads="1"/>
          </p:cNvSpPr>
          <p:nvPr/>
        </p:nvSpPr>
        <p:spPr bwMode="auto">
          <a:xfrm>
            <a:off x="2743200" y="2743200"/>
            <a:ext cx="3529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 languages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304800" y="914400"/>
            <a:ext cx="41910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Non-regular language</a:t>
            </a:r>
          </a:p>
        </p:txBody>
      </p:sp>
      <p:graphicFrame>
        <p:nvGraphicFramePr>
          <p:cNvPr id="39938" name="Object 9"/>
          <p:cNvGraphicFramePr>
            <a:graphicFrameLocks noChangeAspect="1"/>
          </p:cNvGraphicFramePr>
          <p:nvPr/>
        </p:nvGraphicFramePr>
        <p:xfrm>
          <a:off x="5105400" y="838200"/>
          <a:ext cx="2971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723600" progId="Equation.3">
                  <p:embed/>
                </p:oleObj>
              </mc:Choice>
              <mc:Fallback>
                <p:oleObj name="Equation" r:id="rId2" imgW="2971800" imgH="723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838200"/>
                        <a:ext cx="2971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1"/>
          <p:cNvGraphicFramePr>
            <a:graphicFrameLocks noChangeAspect="1"/>
          </p:cNvGraphicFramePr>
          <p:nvPr/>
        </p:nvGraphicFramePr>
        <p:xfrm>
          <a:off x="3429000" y="3886200"/>
          <a:ext cx="160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596880" progId="Equation.3">
                  <p:embed/>
                </p:oleObj>
              </mc:Choice>
              <mc:Fallback>
                <p:oleObj name="Equation" r:id="rId4" imgW="1320480" imgH="5968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1600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0"/>
            <a:ext cx="8839200" cy="4114800"/>
          </a:xfrm>
        </p:spPr>
        <p:txBody>
          <a:bodyPr/>
          <a:lstStyle/>
          <a:p>
            <a:pPr>
              <a:buNone/>
            </a:pPr>
            <a:r>
              <a:rPr lang="en-US" dirty="0"/>
              <a:t>Prove that language of palindromes of even length is not regular.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</a:rPr>
              <a:t>Solve questions 1.29 from the </a:t>
            </a:r>
            <a:r>
              <a:rPr lang="en-US" dirty="0" err="1">
                <a:solidFill>
                  <a:schemeClr val="tx1"/>
                </a:solidFill>
              </a:rPr>
              <a:t>Sipser’s</a:t>
            </a:r>
            <a:r>
              <a:rPr lang="en-US" dirty="0">
                <a:solidFill>
                  <a:schemeClr val="tx1"/>
                </a:solidFill>
              </a:rPr>
              <a:t> book.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600"/>
            <a:ext cx="9052561" cy="21716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C7E34-3AEA-488D-9C7E-3523F3F43E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3079" name="AutoShape 19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080" name="Picture 23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1295400" y="16002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AutoShape 24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82" name="AutoShape 25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3083" name="Picture 26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352800" y="11430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27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5181600" y="19050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28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934200" y="9144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6" name="Text Box 29"/>
          <p:cNvSpPr txBox="1">
            <a:spLocks noChangeArrowheads="1"/>
          </p:cNvSpPr>
          <p:nvPr/>
        </p:nvSpPr>
        <p:spPr bwMode="auto">
          <a:xfrm>
            <a:off x="3733800" y="152400"/>
            <a:ext cx="157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pigeons</a:t>
            </a:r>
          </a:p>
        </p:txBody>
      </p:sp>
      <p:sp>
        <p:nvSpPr>
          <p:cNvPr id="3087" name="Text Box 30"/>
          <p:cNvSpPr txBox="1">
            <a:spLocks noChangeArrowheads="1"/>
          </p:cNvSpPr>
          <p:nvPr/>
        </p:nvSpPr>
        <p:spPr bwMode="auto">
          <a:xfrm>
            <a:off x="3505200" y="3505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pigeonholes</a:t>
            </a:r>
          </a:p>
        </p:txBody>
      </p:sp>
      <p:graphicFrame>
        <p:nvGraphicFramePr>
          <p:cNvPr id="3074" name="Object 31"/>
          <p:cNvGraphicFramePr>
            <a:graphicFrameLocks noChangeAspect="1"/>
          </p:cNvGraphicFramePr>
          <p:nvPr/>
        </p:nvGraphicFramePr>
        <p:xfrm>
          <a:off x="3429000" y="304800"/>
          <a:ext cx="27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60" imgH="406080" progId="Equation.3">
                  <p:embed/>
                </p:oleObj>
              </mc:Choice>
              <mc:Fallback>
                <p:oleObj name="Equation" r:id="rId3" imgW="279360" imgH="4060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04800"/>
                        <a:ext cx="279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2"/>
          <p:cNvGraphicFramePr>
            <a:graphicFrameLocks noChangeAspect="1"/>
          </p:cNvGraphicFramePr>
          <p:nvPr/>
        </p:nvGraphicFramePr>
        <p:xfrm>
          <a:off x="3200400" y="3581400"/>
          <a:ext cx="24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1200" imgH="419040" progId="Equation.3">
                  <p:embed/>
                </p:oleObj>
              </mc:Choice>
              <mc:Fallback>
                <p:oleObj name="Equation" r:id="rId5" imgW="241200" imgH="41904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581400"/>
                        <a:ext cx="241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2C33-602B-474F-8ED5-66688353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066800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Dr. Sarmad Abbasi</a:t>
            </a:r>
            <a:br>
              <a:rPr lang="en-US" sz="2800" dirty="0"/>
            </a:br>
            <a:r>
              <a:rPr lang="en-US" sz="2800" dirty="0"/>
              <a:t>Best Theoretical Computer Scientist of Pakistan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BF8279-A69A-A841-A860-1C0AA4444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036" y="1366345"/>
            <a:ext cx="5384564" cy="5486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1C797-A98C-9241-9B3F-14CBA1D6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385464-B2C5-7C4E-B58E-332D8CFC0026}"/>
              </a:ext>
            </a:extLst>
          </p:cNvPr>
          <p:cNvSpPr txBox="1"/>
          <p:nvPr/>
        </p:nvSpPr>
        <p:spPr>
          <a:xfrm>
            <a:off x="5410200" y="6019800"/>
            <a:ext cx="3581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www.youtube.com</a:t>
            </a:r>
            <a:r>
              <a:rPr lang="en-US" sz="1000" dirty="0"/>
              <a:t>/</a:t>
            </a:r>
            <a:r>
              <a:rPr lang="en-US" sz="1000" dirty="0" err="1"/>
              <a:t>watch?v</a:t>
            </a:r>
            <a:r>
              <a:rPr lang="en-US" sz="1000" dirty="0"/>
              <a:t>=oF92Z7qVivs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23579-F917-CF66-C9E4-1C269D79B3D9}"/>
              </a:ext>
            </a:extLst>
          </p:cNvPr>
          <p:cNvSpPr txBox="1"/>
          <p:nvPr/>
        </p:nvSpPr>
        <p:spPr>
          <a:xfrm>
            <a:off x="0" y="6135469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Lecture 01 is included for exam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273690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In 1982, the Nobel prize-winning physicist Richard Feynman thought up the idea of a 'quantum computer',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r>
              <a:rPr lang="en-US" dirty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a computer that uses the effects of quantum mechanics for computation model</a:t>
            </a:r>
          </a:p>
          <a:p>
            <a:r>
              <a:rPr lang="en-US" dirty="0"/>
              <a:t>Michael </a:t>
            </a:r>
            <a:r>
              <a:rPr lang="en-US" dirty="0" err="1"/>
              <a:t>Sipser</a:t>
            </a:r>
            <a:r>
              <a:rPr lang="en-US" dirty="0"/>
              <a:t> et al., with the deep understanding of Theory of Computation proposed </a:t>
            </a:r>
            <a:r>
              <a:rPr lang="en-US" u="sng" dirty="0"/>
              <a:t>Adiabatic quantum computation</a:t>
            </a:r>
          </a:p>
          <a:p>
            <a:pPr algn="ctr">
              <a:buNone/>
            </a:pPr>
            <a:r>
              <a:rPr lang="en-US" i="1" dirty="0">
                <a:solidFill>
                  <a:srgbClr val="FF00FF"/>
                </a:solidFill>
              </a:rPr>
              <a:t>Thanks</a:t>
            </a:r>
            <a:endParaRPr lang="en-US" i="1" dirty="0">
              <a:solidFill>
                <a:srgbClr val="FF00FF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20A16A-949E-4151-A9E3-2E348278E44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5778" name="AutoShape 2" descr="data:image/jpeg;base64,/9j/4AAQSkZJRgABAQAAAQABAAD/2wCEAAkGBhQSERUUEhQWFBQWFhoaFhgYFxYYGhoVHBgYGhwYGBccICYeHRokGRcYHy8gIycpLCwsFR8xNTAqNSYrLCkBCQoKBQUFDQUFDSkYEhgpKSkpKSkpKSkpKSkpKSkpKSkpKSkpKSkpKSkpKSkpKSkpKSkpKSkpKSkpKSkpKSkpKf/AABEIALcBFAMBIgACEQEDEQH/xAAcAAABBQEBAQAAAAAAAAAAAAAAAwQFBgcBAgj/xABDEAABAwIEAgcFBgMHAwUAAAABAAIDESEEBRIxBkEHEyJRYXGBIzKRsfAzQnKhwdEUJFI0YnOSstLhF2OiCBWCwvH/xAAUAQEAAAAAAAAAAAAAAAAAAAAA/8QAFBEBAAAAAAAAAAAAAAAAAAAAAP/aAAwDAQACEQMRAD8Aw1CEIBCEIBCEIBCEIBCEIBCEIBCEIBCEIFYN0mUrhhf0XJIqXQJJ7g4a/wD4mj2UUxlUfZHmg5mWEDYQaAHUOXgVEw+8K96snEDKYdv4h8iq5AO0EEtHGCLhvwT7jSJrW4bS1rfZmtABeo3pv5pKOPsV3Tnjwf2Yf9r9UFbwQ7YTrOmAObQAW5ADmm+X++LV+KeZ+O03yP6IIlCEIBCEIBCEIBCEIBCEIBCEIBCEIBCEIBCEIBCEIBCEIBCEIBCEIHGCHaUjJgezWn5eSY5Yysgp4/JWWeP2aCv5nh9IapHKB2Gnz+aRz5lmpzkzfZt+uZQL8SD+Xb+MfJyq8PvDzVq4o/s7fxj5OVVi3HmgsEex8wnPH2+H/wAH9U2gZUHbdOOkD7SD/BHzKCu4A+0an2fi7fX9FH4P3x5qSz8e56oIZCEIBCEIBCEIBCEIBCEIBCVbA7SXaTpBoXUNNRBIFdq0Bt4K3zcG4aWIPwuJq/QKRyC8stAXdWQAGNAIADq353qgpaF6ewgkEEEGhBsQe4rygEIQgEIQgELq4gF1cXpqDyhenC6C21UHlCF0IH2TD2g8lbMTH7O4VXyIVk5K24sezCCC4ijGlvqlMmZ7Np+q1K85/wC6O+/1slcjHs2/XPyQKcVN9gz8Y+RVUh94eY+atvFv2DLffHyKqcB7Q8x80Fjwrbbc0p0hfbRD/sj5lesMf9SS6QT/ADDPCFvzcggMvb7QKU4hHZZ6/JReXfaNUpxAewzzQQSELoCBTDYZ0jgxjS9xsGtBJJ7gBdGKwj4nuZI1zHtNHNcC1wPcQbgrTeEcvbl+DOLeR10seoGl44eQB/rfbbkQO9ZzmWOfiJnyvu57q/sB5Cg9EDNC6QiiDiEIQCEIQT3DfEJirBL28LKfaxn0GtvMPFAQfAKaPD78K5sZcJIpqSYaduxpa43BoQHt5VBvYmjq28O8TP8A4WXCuo8HS6GtCY5ASNTCa0NDS3JBLZ1wnLjYRNBhZBiWO0zsax2pwp75b/UCKGm+qvIqkY/KpYHBs0UkTiKgPa5pIrSoqLioN/BaCOkHHRNq6Qurvc/DuB9E+bmcWcQdVipDEWEmGQ6XFr6ULablptUVBJAQUrBcAzyYJ+MLo4omtLmCRxDpQ33urFDtQippU2CrRWhdImYaYo4mBzYyAyNp+7FFRu3eXU/y+KzxAIQhAIQhAJzg2VNPFNlMZHBUg+KDhwdDyXjH4YBgPirDLhRelrqKztlI/UfMoIAK08N9H+IxbWuFI43Gz3g+7WhIAFSFGcL5QMRiGsdUMHafTfSOXqaD1W74eWUMijw0btOkUrWukd5PKlKeSBlwz0NYWAVmc+Z55/ZgeTQa18yd0vnvRtGWHqXFhGweSQfWlVYXOxDWaXMqSDcUHzULhs0xYn6uRtGO9zUQanu1Vr6H0QZNxhlL4TpkFCOfI+IJSGT/AGbafV1qvFjA9vVua0ktIoTV1fC1r3oCs4iy90NGOF96Gmx2NQSgZ8Yt9hH+P9CqjD7w8x81bOMB7GP8f/1VTh94eYQWvCCw8SKJtx+f5lv+Ez5uTvBCrR+L9Uz4+/tQ/wANn6oITA++FK599m3z/dROCPbCls+Ps2+f7oEeH+E8TjS8YaPXoALquYwCu13kCpobeCk+GOCZZcd1GIjcxkR1YivZpGL01d77AU3rUbVUVw9xDJhJdbCaGz27ah+45FbLFxR1eHJiax5maCHkWc2ltRFzSpGnz2qg8Yg4SXrWYiNzonANYxjnMDQ2mkEgg0FBz5J/gsgDIi/L4MNhXEdl0hIc8jucdTg3w5/mqXDO67zQ3qad/go7iLip8LNMZ0vdte7W8zQil0EnjujbCQB2Ix+YNeS4mRkDQKvJJLWvcT47M9FROJ8xw0sgGEgEETBpF3Oc+/vPLibqPxuZSTEGR7nkbVO3kNgmqAQhCAQhCAXuKUtII3BqF4QgsbMfrjt96op3Gny/dJcO4B5lAoQai97d1PVRWXyvbI3QKuJADaVqSaAU5mquWTZ45uILJWFpDix4pdrqkcu40+CBj0kCRuKax/utiaY6bUddx89eoegVTotpzHg+bHZZK+Vo67Duc7DkN7T42/aDvoQKt8WV53xmRtEHghcQhB1BC7psD3pXFsoR5IEFZeHYwQPO+yrSuHDkfZHLZBITRqHz5vsrc3ClvFWDEc6X9FEZrLoaHEe64H1r9fBBceifhdsZ6yXSXuFaVrRgpbuuTf4clsceJa0WpX65LMej3HM0mV5DG6LBx2qamvOgoN7q5jOISA7UC07XtW3P1QTU2Zs2Vd4iziMRuc4Wbev/ADuuT5jG+we1tLWob+YUDxRF/KS1v2SfP6sghn5szFtkjJLtOl0biauANbV3sRv5KMzpji1mpt29nUOY8frmqnwzmDhKKbFpa4eW36K3Nk1V5gt2JJ0u7wPNBVuMfsI/xfoVUoT2h5j5q4cbn2Uf4v0Kp8PvDzCC3Zczst/F+qYcd/2vupGz5KSy11QPxD5qL45P8478Lf8ASghsF74Uzng9k3z/AHUNgh2wpzPfsW+aCuha5wlE0Zfh45fekEj2fg6xwH+k/ksjC2jB5RKcHlc0bHOaIC1+kElvac5riBy7RFUHX5U0uDIyG1/q2r4rIc2e/rpOts8OIcO4gkUHgKUW1YvJpnuAu0Os5xFNLPvOFd3UrTxosy6SsIGZjMRtJpk3rd7QTU8+1VBVkIQg6uIQgEIQg6EEriEEjw/mgw2JimLQ8RvDi08wDy8eY8QFqnDmTYfFYmXFA6xq1Naedbgv7717q09FjhFleejDN3RSOreMU6y+zHODdQH915b/AJyg3nK8VQgfD0+qLB+lbhI4TGPLG0hlrJHawB95gP8AddX0LVsuGPaGk6gaEU2IPPwIT/iHh0Zhgzh5C1jnXjdpqQ9vPyp2T4FB8noU5xNwjiMFM6OeMtI2NDpcB95rtiPH9VBoHXU2j/vE/NK5rFQt8QlCKfw/lX/ySme7s8j+iCJAV24dbYU7wqWzcK+5Ayw80DyZt796guJaiL1CseIFzZV7ik+xPmPmgfdFWXHFSYiF7iYzDUs1FtXF7RUEdwr8Vq2I4OjZh48PqLQA5znNr77+YPIC3oFinRpmhhzGK9BJqjP/AMxQf+QatTx/ELG4hzDimtYLDTK0XI2eCdxXbZAZVwacI8guLmuNQ7WSCPLavgpzG4Zr43RnYtoTT4JphMSHCgcS2lBQ1o4CluVDy9U9iPw+v2QZfjeEZIHgN9yuqR7WmzAe/YWBXOHsV1uIDHW1s1UsaXNjSvLwTbjLivESzPwuoMhYe3pFC771Hu7uVNk14dxhMrnNIaAB7vKm1h5j80HOPYtLGDejyPyKpkXvDzCufHjyY4683m/oqZD7w8x80Fzy2L3fxD5qI45P87J5N/0hT2WA1bb7w+YUBxu+uMk8m/6QgisvHtGqezv+z+o+ahcraesFlYc5YThiafVQggcgyZ+LxMWHiFXyvDR4d5PgACfRfVuMwYhjjYygZG1rGjkGtaAPyAWM/wDp9yIvxsmJLTohicGuoada+1Adq6NVvFa9nEQJsaH15937IITOnEtOmxv8KLJOlvC1lw8492SENJ/vsNx8HNWpzYoxygG4Nmk8juqP0wyj+GhbRvamLgBWx0HWfUlvwCDJUIQgEIQgEIQgEIQgFeuiyGNz8UHXkOHIY0gHUK1fvzADdr3J5Kip7lGaPw8zJY/eYa+Y2IPgQSPVBsuUY99OrDnUaab+PNX7DuMbWX2p+qybhzjCIljSzS58oNeY1ENoO8AUr5LUsW6jgPGv19ckFizTKocbAYZ2CSN457i27TuHeIXy3xR0f4rB4owGGRzXSFsLwwkSitG6SLaiKW3uvqLK5fZAk0AUpFO1zdQ2QfKua8E4zDmDrsPIwNbclpLQa1pqFW/mo3P4jWPyP6L66biWOsCD4fvVZ7xL0QQ4zEMljeIY7mRjW1v3sGwr42FLC9EHziI+0KK+5FHQCq0LN+gSEgHCyua8G4loWnxBa0EH0Kc5Z0QvZQOlYBUe6HG3PeiChzt3tz81XOLB7H1HzW8M6LYfvyvPkGt/dQ+e9CLMQ0tZiCxtqVZqNvEOCD5ywU5jkY8bsc1w9CD+i+h8blUWIDJgITra17S+NuuhGodqldjsUpwn0C4TD9rFE4mQOqN2xgA27A9403BJF6UKsPSG0x4YysaNTC2pAFdFaE7cqhBXXQ0NagHavgltRIFB2Tuf2TDh/ByYqRpc0ljaFzq0YW+JHyAVozbPWEOhYOzpoLUbTwQYXPlck+KxZbE57AdTiGkgd1aDkDVOsBE0N7DGtJ3IFzTvK1zJM3GHiFInNbIa7Uc43BPjanpRJZhwTFjJuthkZGHEa26SDXmabatvBBjfG0ZdFH+I/JVCHDOD225j5r6lf0T4N4aJOsfp/vaa+dBX809/6Z5bb+Ujtt7353v6oMMyuA2/EEjm3R7jcbinvw8D3sNAH0o2oaPvuIBX0ZgeGMLCAI4IxTnpBP8AmNSpKgCD5j4c6Lcc/FdS6F0eh3bc8EMaDS+rY1p92taeC3DJOjvCYdoDmCZ43dIARU9zD2QPifFWiacNFfh5pq2UkOob13+KDzicIwRaWNa0U2aAB8Bbkq/PKXMJNKtsfXmrL1JDRXlb0VTzTCvjfq0ktO5F7d6CHxmB67azwQWk2Fa7et1jvShjXnHOicbQta0AGoDnNDneZqQK+C250W7xZjQXOcTQNaBUknlQXXzjxBmP8RippuUkjnD8JJp+VEEehdquIOriEIBCEIBCEIBdC4uhBcuH5tDWOLQ7TIx9DQjsurX81q+O4nZJoLSC94ADeeo7+gWYcPsq0eim8NC2GTWamh7NeQIv6+KDV8sxdMOB3Emv14p/hcU7q7HfkoMTgwxhpFC0X5KZwPZY3nVB6xRIHWMNO9OsnzAk0KbSPHaabA+PhVJYAaZW02NvyQWwITXCYmtjuPknJKDqRnxjGe8aJUFeJYWuFHCqCMzLP9EZdHG99wAdJa0E7Ek3p5KAwU8h6w4otMbwQ8OuDUU0tHKxoR3KfzzPooGkP7bqVEYoT4V5NFeZVY4Q/nJDJiavcRrbHQhsYJNA8feJ5HuCBdsOlnVQgMjaKtZWhPl32HqvGFy6WJmkUdO41JPusB5Fx7rbK14zSCNQG9jQWPfX1XZcODStN9v+UFEn4dxD3EkuLzzJNPin7cumjpqdqe37wsfj94eauLwTbuQ/AtI7V0ETlmcFrQJagnv2JJ2aVORyhwqDUJlicLG2MtLQ4O5G6pWaZ4/Aya2v9k0gOhfUvIO7mu/pAIpVBoHWEmw5rzJLeg9U3y7MY5Y+tjcHNdev6HuPguRzUa6Q+iBtj8SNdOQXIp9LQe8n6/JRjpNRJTyWQANaTsAgkhmIIpS/omuY5ozDtLpXNaAKkuIAA7ySq9nfFUWBiM0jhpb7o3JdyAHMr5+404/xGYyEyOLYq9mMG3gXd5/IckFl6Tulh2M1YfDdjD17btjJTl4M8OflZZmVxCAQhCAQhCAQhCAQhCAXqMXHmvKUg94eaDQuH4+y305fqpDNW9k3G6a8PjbyHyTrNT2T5oInB8WyYYEmr4wfdJ5E8itH4c6TMPNExjPtBSrXENO/dz9KrHsZiNLSC1rg47OrtXwomjcQ0UIhirX+/wD7kH0xiZusibI1GFk90/0lfP0HG+Iid2DpFKUBdSw7i6ik4OlLGC1WVA5tH7oNtGZvjlJNxX4KwtzVjgKAmvfa6+d/+qWLeKu6s1FPc/5+qJ5g+lbFNpaO17g8vVB9DxSg2HJMeI3vGHf1Ti2QgBhG+okWHidljeF6ZMUCCGxf5T+6947phxLnCsUVAHAWfu4aS73twK08ygt2RNM2IZFipY3PGqV0dI3mtSGUk3JAPvUr2aVpRXyHDNisxoDTvQDfx7/VfNWBz0RSMkbE3VGWae3JSkbtTRSt7/FXNvTXiucURB8HWHoUGsZvlZnifEXubqFNTbEV7vrvCbcMRGOIQyuLpIhQkilW1IadzW1As1/614gH7GK3i7b4r0zpplqCYI69+pyDYnmm269ALI29N0lbwR7f1u/Ze3dOBI/s7b/9w/sg0TMY3F1ajSPkvOKwMT4nl7GvsaVAPwO/JZbN0wuJFYRSu2v/AI+qL1J01HS5vUUrsQ8GnpTuQWDNMJ/BSukglDI5W3hIJ1vqaFp2DqX8dN6pfKc+mxEJEzQwNe4Npu5jQAHGwuTU7LKMVxeyWbrZGyuPWRvA1MFDG0ta0W2ob+JTvCcfx4eIMgjkHZoS5zHGv9QBFK3od0GuB4a2po0C5ra3iqbxdx+2KN/8PR7wD2t2g9/j6WWfY3ih05PXS4h4P3Q+Nrf8oaAm8mPiewsLXgG1dTf2QVnOc/nxT9c8jnnlWwH4Wiw9FHKdnyaGvZdJTxDP3SRymKnvv/yt/wByCHQpV+WRgD2j7m3Yb/uXh+XMH33bf0jfls5BGoT1+DaBZxJ59mgG/OvlyTMoOIQhAIQhB1cQhAJbCDtjzSKc5e2sgQaVkLLBKZ46oNCPzXcmFAKLznLDQnxKCl5gLBMDsPj+SkMe3sjzP18Ewawaa/XJAmRbxqvRO9+XihgqPzXG0JQLRCw+KcQuv8e9NYhaidAIHGHN+5On3qSp7gbhmOYTTTkiGBupwBoTYkAHyFfVIOzDDPZKH4cRAtcYXMe9zg8bB4Joa94oggZn7BLYd9zWwHmkI4tUjQ25NhTvNlZuJ+FxhY4nNcHiVtyNhI09po8tvRBX20Nb/V1wfX5Kc4FyZmKxPVTBxaWuNnUIoK/XmofGNaJXaRRoLgBWtuV+aDxqr428Ui5/1dWrhXLMLisRHh9ElTHV8msAB4FSGt07cq1UHmz8PopE2Rkglc0hzw8Fg2INBQ1rZBGOkJ+KTdJc/wDKtuEyHDjLBi5BK5/WmPS17Wg73uD8FWM3bEJR/Dl5bpaSH0Dg4i7bUrQ80DVz15fKLK1ZrwrDg4I34t8hmnFWxRaRpZ/U5zgb32A3VfzvCQs6t0Ehe17K0cAHMNaaXAeVUDaN1fopVjvgpPHZCyLCwTtc8mYGxpQU8kpickbHhIsRqcTKXDTQChBIN+aCGe+5XpzbC/zSLx4lK05IPMsfaua2Sb4r+dks4gmovy+CSkbb1QeZILHy8e5Q6m5G2IryUIgEIQgEIQgEIXUHE+yj7QJipPI29sbboNIyYWHiEnnFge765JzlQAArfnb0TXOjYoKZj9hvz+SQApbw/NO8bfRbk5Ny7mgTNq/XJIMB37v3Tym6HtQIRc04jdcWXI49/wBkpGzZBbeCuJY4Gzwzg9TO3S5zRUtcARWm5F/yTV8OEY2QuxAkIaeqDGyVL7U1FzQGjmVCssDt8lzWKcvyQTHC8kbJHTyOb7FhcxjnBpfJTstFfG/PZWD/AN1gxGWywu0QPifriD5g4uJu6hcAe/4qiNlF6kH0SYnqTWm/cguHR3jY4sUXyyMjaInCrnNbUkWAqonGZZpY6R0sROoAMbI17nVqSaNNgKc+9Qb3A1FqL3DGC6wG35oLd0dYtkeNDpHsY0Mddzg0VItuqjiJfav2I6xxtce8diLH0XJRV1CAfMeCZgUNBQeCDTMuneMmjZC9gmM5dpLoydHauQ708VSOJI5GYpzpSx0jgHu6sjS0uAo21qil6d6i3tBvQcuQSQFC6lB6ING4tc3M48PiMK9he2PRJEXta5rt/dcRUVrfyVI4gyn+GLIzIx7ywOfocHBhJPYLgaE03p3pjGwECoBv3JIRihtt4IL1mmJfHl2CoGVAdXU0OoDtY7VXc5lc7LcMSADqeSGjSAKmluVlSIWbEfJLRsAHJBxrzVemPv6dySD9qU3+v0SjZb3ptsg9ul0jxsk3yVsO8U+FV4kkBFLLzEBW3f8AogXrVQansPS+3l/woFAIQhAIQhALq4hB1SmRV1jzQhBp2WijRsUxziTsrqEFUxL7N8j9fXemtDpHmUIQeaEeoC9stX0QhAozd1Nl5idcD63XUIFXmur65JNvujyQhA0jce0TT0SkYqUIQDzZcMxbcboQg9MkJIJ3K9NwwNXc6oQgbyOIHqk3tN9t/wBkIQKQtsEiR7wJQhAtFXbYoe6xA70IQIMNKFcBNz4IQg8Fe4H1IXEIF2TaAD32UOhCAQhCAQhCD//Z"/>
          <p:cNvSpPr>
            <a:spLocks noChangeAspect="1" noChangeArrowheads="1"/>
          </p:cNvSpPr>
          <p:nvPr/>
        </p:nvSpPr>
        <p:spPr bwMode="auto">
          <a:xfrm>
            <a:off x="214313" y="-242888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1828800"/>
            <a:ext cx="2628900" cy="174307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lg" len="lg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3ADC1A-81AE-4BA3-944C-D600848119C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44037" name="AutoShape 4"/>
          <p:cNvSpPr>
            <a:spLocks noChangeArrowheads="1"/>
          </p:cNvSpPr>
          <p:nvPr/>
        </p:nvSpPr>
        <p:spPr bwMode="auto">
          <a:xfrm>
            <a:off x="8382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44038" name="Picture 5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914400" y="47244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9" name="AutoShape 6"/>
          <p:cNvSpPr>
            <a:spLocks noChangeArrowheads="1"/>
          </p:cNvSpPr>
          <p:nvPr/>
        </p:nvSpPr>
        <p:spPr bwMode="auto">
          <a:xfrm>
            <a:off x="38100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40" name="AutoShape 7"/>
          <p:cNvSpPr>
            <a:spLocks noChangeArrowheads="1"/>
          </p:cNvSpPr>
          <p:nvPr/>
        </p:nvSpPr>
        <p:spPr bwMode="auto">
          <a:xfrm>
            <a:off x="6781800" y="4267200"/>
            <a:ext cx="1981200" cy="17526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44041" name="Picture 8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886200" y="47244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2" name="Picture 9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086600" y="49530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43" name="Picture 10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553200" y="4267200"/>
            <a:ext cx="1371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867400" y="2590800"/>
            <a:ext cx="1447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3429000" y="1371600"/>
            <a:ext cx="54483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pigeonhole must</a:t>
            </a:r>
          </a:p>
          <a:p>
            <a:r>
              <a:rPr lang="en-US"/>
              <a:t>contain at least two pigeons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B8E952-A2BC-4D0F-A0CD-BC4C1B0D7E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4104" name="Picture 4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85800" y="2362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5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209800" y="2362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6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3733800" y="2362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7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7010400" y="2362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8" name="Text Box 9"/>
          <p:cNvSpPr txBox="1">
            <a:spLocks noChangeArrowheads="1"/>
          </p:cNvSpPr>
          <p:nvPr/>
        </p:nvSpPr>
        <p:spPr bwMode="auto">
          <a:xfrm>
            <a:off x="5410200" y="22860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4109" name="AutoShape 10"/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0" name="AutoShape 12"/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1" name="AutoShape 13"/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2" name="Text Box 14"/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4113" name="Text Box 15"/>
          <p:cNvSpPr txBox="1">
            <a:spLocks noChangeArrowheads="1"/>
          </p:cNvSpPr>
          <p:nvPr/>
        </p:nvSpPr>
        <p:spPr bwMode="auto">
          <a:xfrm>
            <a:off x="3733800" y="1066800"/>
            <a:ext cx="157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pigeons</a:t>
            </a:r>
          </a:p>
        </p:txBody>
      </p:sp>
      <p:sp>
        <p:nvSpPr>
          <p:cNvPr id="4114" name="Text Box 16"/>
          <p:cNvSpPr txBox="1">
            <a:spLocks noChangeArrowheads="1"/>
          </p:cNvSpPr>
          <p:nvPr/>
        </p:nvSpPr>
        <p:spPr bwMode="auto">
          <a:xfrm>
            <a:off x="3352800" y="39624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pigeonholes</a:t>
            </a:r>
          </a:p>
        </p:txBody>
      </p:sp>
      <p:graphicFrame>
        <p:nvGraphicFramePr>
          <p:cNvPr id="4098" name="Object 0"/>
          <p:cNvGraphicFramePr>
            <a:graphicFrameLocks noChangeAspect="1"/>
          </p:cNvGraphicFramePr>
          <p:nvPr/>
        </p:nvGraphicFramePr>
        <p:xfrm>
          <a:off x="3352800" y="12192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"/>
          <p:cNvGraphicFramePr>
            <a:graphicFrameLocks noChangeAspect="1"/>
          </p:cNvGraphicFramePr>
          <p:nvPr/>
        </p:nvGraphicFramePr>
        <p:xfrm>
          <a:off x="2882900" y="41783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1783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2"/>
          <p:cNvGraphicFramePr>
            <a:graphicFrameLocks noChangeAspect="1"/>
          </p:cNvGraphicFramePr>
          <p:nvPr/>
        </p:nvGraphicFramePr>
        <p:xfrm>
          <a:off x="6648450" y="41021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317160" progId="Equation.3">
                  <p:embed/>
                </p:oleObj>
              </mc:Choice>
              <mc:Fallback>
                <p:oleObj name="Equation" r:id="rId7" imgW="1155600" imgH="3171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8450" y="4102100"/>
                        <a:ext cx="11557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0502A2-59DD-482F-ABEC-4297E187A1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Pigeonhole Principle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</p:txBody>
      </p:sp>
      <p:pic>
        <p:nvPicPr>
          <p:cNvPr id="5129" name="Picture 4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457200" y="52578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0" name="Picture 5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2514600" y="52578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1" name="Picture 6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477000" y="54102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32" name="Picture 7" descr="pigeon"/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>
            <a:off x="6172200" y="4953000"/>
            <a:ext cx="91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3" name="AutoShape 9"/>
          <p:cNvSpPr>
            <a:spLocks noChangeArrowheads="1"/>
          </p:cNvSpPr>
          <p:nvPr/>
        </p:nvSpPr>
        <p:spPr bwMode="auto">
          <a:xfrm>
            <a:off x="4572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AutoShape 10"/>
          <p:cNvSpPr>
            <a:spLocks noChangeArrowheads="1"/>
          </p:cNvSpPr>
          <p:nvPr/>
        </p:nvSpPr>
        <p:spPr bwMode="auto">
          <a:xfrm>
            <a:off x="251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5" name="AutoShape 11"/>
          <p:cNvSpPr>
            <a:spLocks noChangeArrowheads="1"/>
          </p:cNvSpPr>
          <p:nvPr/>
        </p:nvSpPr>
        <p:spPr bwMode="auto">
          <a:xfrm>
            <a:off x="6324600" y="4876800"/>
            <a:ext cx="1214438" cy="1214438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Text Box 12"/>
          <p:cNvSpPr txBox="1">
            <a:spLocks noChangeArrowheads="1"/>
          </p:cNvSpPr>
          <p:nvPr/>
        </p:nvSpPr>
        <p:spPr bwMode="auto">
          <a:xfrm>
            <a:off x="4419600" y="5105400"/>
            <a:ext cx="1301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...........</a:t>
            </a:r>
          </a:p>
        </p:txBody>
      </p:sp>
      <p:sp>
        <p:nvSpPr>
          <p:cNvPr id="5137" name="Text Box 13"/>
          <p:cNvSpPr txBox="1">
            <a:spLocks noChangeArrowheads="1"/>
          </p:cNvSpPr>
          <p:nvPr/>
        </p:nvSpPr>
        <p:spPr bwMode="auto">
          <a:xfrm>
            <a:off x="762000" y="1143000"/>
            <a:ext cx="1579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pigeons</a:t>
            </a:r>
          </a:p>
        </p:txBody>
      </p:sp>
      <p:sp>
        <p:nvSpPr>
          <p:cNvPr id="5138" name="Text Box 14"/>
          <p:cNvSpPr txBox="1">
            <a:spLocks noChangeArrowheads="1"/>
          </p:cNvSpPr>
          <p:nvPr/>
        </p:nvSpPr>
        <p:spPr bwMode="auto">
          <a:xfrm>
            <a:off x="762000" y="1981200"/>
            <a:ext cx="2362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pigeonholes</a:t>
            </a:r>
          </a:p>
        </p:txBody>
      </p:sp>
      <p:graphicFrame>
        <p:nvGraphicFramePr>
          <p:cNvPr id="5122" name="Object 15"/>
          <p:cNvGraphicFramePr>
            <a:graphicFrameLocks noChangeAspect="1"/>
          </p:cNvGraphicFramePr>
          <p:nvPr/>
        </p:nvGraphicFramePr>
        <p:xfrm>
          <a:off x="304800" y="1371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1960" imgH="304560" progId="Equation.3">
                  <p:embed/>
                </p:oleObj>
              </mc:Choice>
              <mc:Fallback>
                <p:oleObj name="Equation" r:id="rId3" imgW="291960" imgH="304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6"/>
          <p:cNvGraphicFramePr>
            <a:graphicFrameLocks noChangeAspect="1"/>
          </p:cNvGraphicFramePr>
          <p:nvPr/>
        </p:nvGraphicFramePr>
        <p:xfrm>
          <a:off x="292100" y="21971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480" imgH="304560" progId="Equation.3">
                  <p:embed/>
                </p:oleObj>
              </mc:Choice>
              <mc:Fallback>
                <p:oleObj name="Equation" r:id="rId5" imgW="393480" imgH="304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" y="2197100"/>
                        <a:ext cx="393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7"/>
          <p:cNvGraphicFramePr>
            <a:graphicFrameLocks noChangeAspect="1"/>
          </p:cNvGraphicFramePr>
          <p:nvPr/>
        </p:nvGraphicFramePr>
        <p:xfrm>
          <a:off x="1143000" y="2895600"/>
          <a:ext cx="1155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55600" imgH="317160" progId="Equation.3">
                  <p:embed/>
                </p:oleObj>
              </mc:Choice>
              <mc:Fallback>
                <p:oleObj name="Equation" r:id="rId7" imgW="1155600" imgH="317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1155700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Line 18"/>
          <p:cNvSpPr>
            <a:spLocks noChangeShapeType="1"/>
          </p:cNvSpPr>
          <p:nvPr/>
        </p:nvSpPr>
        <p:spPr bwMode="auto">
          <a:xfrm>
            <a:off x="6172200" y="3581400"/>
            <a:ext cx="762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40" name="Text Box 19"/>
          <p:cNvSpPr txBox="1">
            <a:spLocks noChangeArrowheads="1"/>
          </p:cNvSpPr>
          <p:nvPr/>
        </p:nvSpPr>
        <p:spPr bwMode="auto">
          <a:xfrm>
            <a:off x="3886200" y="2286000"/>
            <a:ext cx="45894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There is a pigeonhole</a:t>
            </a:r>
          </a:p>
          <a:p>
            <a:r>
              <a:rPr lang="en-US"/>
              <a:t> with at least 2 pigeons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EF0B9-08DA-48C3-83E8-C2A213B30D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The Pigeonhole Principle</a:t>
            </a:r>
            <a:br>
              <a:rPr lang="en-US" sz="4400"/>
            </a:br>
            <a:br>
              <a:rPr lang="en-US" sz="4400"/>
            </a:br>
            <a:r>
              <a:rPr lang="en-US" sz="4400"/>
              <a:t>and </a:t>
            </a:r>
            <a:br>
              <a:rPr lang="en-US" sz="4400"/>
            </a:br>
            <a:br>
              <a:rPr lang="en-US" sz="4400"/>
            </a:br>
            <a:r>
              <a:rPr lang="en-US" sz="4400"/>
              <a:t>DFAs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10618</TotalTime>
  <Words>1105</Words>
  <Application>Microsoft Macintosh PowerPoint</Application>
  <PresentationFormat>On-screen Show (4:3)</PresentationFormat>
  <Paragraphs>349</Paragraphs>
  <Slides>51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Comic Sans MS</vt:lpstr>
      <vt:lpstr>Times New Roman</vt:lpstr>
      <vt:lpstr>class</vt:lpstr>
      <vt:lpstr>Equation</vt:lpstr>
      <vt:lpstr>Pumping Lemma                 and Its Applications</vt:lpstr>
      <vt:lpstr>PowerPoint Presentation</vt:lpstr>
      <vt:lpstr>PowerPoint Presentation</vt:lpstr>
      <vt:lpstr>The Pigeonhole Principle</vt:lpstr>
      <vt:lpstr>PowerPoint Presentation</vt:lpstr>
      <vt:lpstr>PowerPoint Presentation</vt:lpstr>
      <vt:lpstr>PowerPoint Presentation</vt:lpstr>
      <vt:lpstr>The Pigeonhole Principle</vt:lpstr>
      <vt:lpstr>The Pigeonhole Principle  and   DFAs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Pumping Lemma:</vt:lpstr>
      <vt:lpstr>Questions?</vt:lpstr>
      <vt:lpstr>Applications   of  the Pumping Lemma</vt:lpstr>
      <vt:lpstr>Recap: The Pumping Lemma: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Dr. Sarmad Abbasi Best Theoretical Computer Scientist of Pakistan</vt:lpstr>
      <vt:lpstr>Interesting 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1019</cp:revision>
  <cp:lastPrinted>2019-04-15T12:04:47Z</cp:lastPrinted>
  <dcterms:created xsi:type="dcterms:W3CDTF">2000-08-31T01:12:33Z</dcterms:created>
  <dcterms:modified xsi:type="dcterms:W3CDTF">2025-02-28T08:09:25Z</dcterms:modified>
</cp:coreProperties>
</file>