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69" r:id="rId3"/>
    <p:sldId id="257" r:id="rId4"/>
    <p:sldId id="259" r:id="rId5"/>
    <p:sldId id="260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59" r:id="rId14"/>
    <p:sldId id="342" r:id="rId15"/>
    <p:sldId id="343" r:id="rId16"/>
    <p:sldId id="344" r:id="rId17"/>
    <p:sldId id="362" r:id="rId18"/>
    <p:sldId id="363" r:id="rId19"/>
    <p:sldId id="364" r:id="rId20"/>
    <p:sldId id="357" r:id="rId21"/>
    <p:sldId id="345" r:id="rId22"/>
    <p:sldId id="360" r:id="rId23"/>
    <p:sldId id="346" r:id="rId24"/>
    <p:sldId id="384" r:id="rId25"/>
    <p:sldId id="365" r:id="rId26"/>
    <p:sldId id="367" r:id="rId27"/>
    <p:sldId id="361" r:id="rId28"/>
    <p:sldId id="366" r:id="rId29"/>
    <p:sldId id="263" r:id="rId30"/>
    <p:sldId id="470" r:id="rId31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339933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0953" autoAdjust="0"/>
  </p:normalViewPr>
  <p:slideViewPr>
    <p:cSldViewPr>
      <p:cViewPr varScale="1">
        <p:scale>
          <a:sx n="114" d="100"/>
          <a:sy n="114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BE7BFD4-FB60-4ADA-A29E-EEBB6DD23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91F1E33-8270-4F4E-9B39-0B7493F04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dog sleeps.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F1E33-8270-4F4E-9B39-0B7493F046B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68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F1E33-8270-4F4E-9B39-0B7493F046B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395EC-0C68-45C2-AACF-C3C7C76A4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378AB-3FB3-4172-85EE-A2622E9B82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0DEC5-37F4-48FE-B3F3-8D324AB9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8E22F-286A-4EC5-A28D-68063514B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96E51-A12B-49F3-ABD4-3D58B2282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7D606-DD22-4844-A5F8-BD0DBB21CD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00EC4-6964-4D31-BFE9-394FDD666D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454D-0C9A-4E79-98ED-D19B09D72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B700-B312-432E-90BD-575F7A51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287C-D4E1-4F44-82AB-6C85E5FE3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D6180-F2EB-4374-84DB-90294526D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0D06165-8E57-4697-A157-B19BA8ED8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image" Target="../media/image9.wmf"/><Relationship Id="rId3" Type="http://schemas.openxmlformats.org/officeDocument/2006/relationships/image" Target="../media/image2.wmf"/><Relationship Id="rId21" Type="http://schemas.openxmlformats.org/officeDocument/2006/relationships/oleObject" Target="../embeddings/oleObject1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2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5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70.bin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3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68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66B3DB-6986-45EB-94F6-1EFD6AABAE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Languages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53255" name="Picture 7" descr="https://encrypted-tbn3.google.com/images?q=tbn:ANd9GcQwNRd7PegjyB7DEEUXxDsDWpY1CCzxNkt2PoXOHKqWHiYSL3K7aQ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715000" y="304800"/>
            <a:ext cx="3228975" cy="1419226"/>
          </a:xfrm>
          <a:prstGeom prst="rect">
            <a:avLst/>
          </a:prstGeom>
          <a:noFill/>
        </p:spPr>
      </p:pic>
      <p:sp>
        <p:nvSpPr>
          <p:cNvPr id="7" name="Rectangle 2051"/>
          <p:cNvSpPr txBox="1">
            <a:spLocks noChangeArrowheads="1"/>
          </p:cNvSpPr>
          <p:nvPr/>
        </p:nvSpPr>
        <p:spPr bwMode="auto">
          <a:xfrm>
            <a:off x="1524000" y="4038600"/>
            <a:ext cx="6400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Dr. Sohail Iqbal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3124200" y="6019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Book: Prof. Sipser-MIT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Slides: Prof. Busch - LSU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9BC59-B864-498E-92AE-94A0056AE3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CC0099"/>
                </a:solidFill>
              </a:rPr>
              <a:t>Language of the grammar:</a:t>
            </a:r>
          </a:p>
          <a:p>
            <a:pPr>
              <a:buFontTx/>
              <a:buNone/>
            </a:pPr>
            <a:endParaRPr lang="en-US">
              <a:solidFill>
                <a:srgbClr val="CC0099"/>
              </a:solidFill>
            </a:endParaRPr>
          </a:p>
          <a:p>
            <a:pPr>
              <a:buFontTx/>
              <a:buNone/>
            </a:pPr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2209800" y="1676400"/>
            <a:ext cx="448627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 = { “a cat runs”,</a:t>
            </a:r>
          </a:p>
          <a:p>
            <a:r>
              <a:rPr lang="en-US"/>
              <a:t>        “a cat sleeps”,</a:t>
            </a:r>
          </a:p>
          <a:p>
            <a:r>
              <a:rPr lang="en-US"/>
              <a:t>        “the cat runs”,</a:t>
            </a:r>
          </a:p>
          <a:p>
            <a:r>
              <a:rPr lang="en-US"/>
              <a:t>        “the cat sleeps”,</a:t>
            </a:r>
          </a:p>
          <a:p>
            <a:r>
              <a:rPr lang="en-US"/>
              <a:t>        “a dog runs”,</a:t>
            </a:r>
          </a:p>
          <a:p>
            <a:r>
              <a:rPr lang="en-US"/>
              <a:t>        “a dog sleeps”,</a:t>
            </a:r>
          </a:p>
          <a:p>
            <a:r>
              <a:rPr lang="en-US"/>
              <a:t>        “the dog runs”,</a:t>
            </a:r>
          </a:p>
          <a:p>
            <a:r>
              <a:rPr lang="en-US"/>
              <a:t>        “the dog sleeps”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C7F292-082B-4321-8578-5CCC1A4CB89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295400" y="1704975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228600" progId="Equation.3">
                  <p:embed/>
                </p:oleObj>
              </mc:Choice>
              <mc:Fallback>
                <p:oleObj name="Equation" r:id="rId2" imgW="952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2667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Line 5"/>
          <p:cNvSpPr>
            <a:spLocks noChangeShapeType="1"/>
          </p:cNvSpPr>
          <p:nvPr/>
        </p:nvSpPr>
        <p:spPr bwMode="auto">
          <a:xfrm flipV="1">
            <a:off x="1524000" y="3457575"/>
            <a:ext cx="88900" cy="581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1728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Variables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1219200" y="2390775"/>
            <a:ext cx="457200" cy="1647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3124200" y="457200"/>
            <a:ext cx="34766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</a:p>
          <a:p>
            <a:r>
              <a:rPr lang="en-US" sz="2800"/>
              <a:t>Terminals (symbols)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52400" y="228600"/>
            <a:ext cx="24050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Productions</a:t>
            </a:r>
          </a:p>
        </p:txBody>
      </p:sp>
      <p:graphicFrame>
        <p:nvGraphicFramePr>
          <p:cNvPr id="6147" name="Object 12"/>
          <p:cNvGraphicFramePr>
            <a:graphicFrameLocks noChangeAspect="1"/>
          </p:cNvGraphicFramePr>
          <p:nvPr/>
        </p:nvGraphicFramePr>
        <p:xfrm>
          <a:off x="381000" y="2771775"/>
          <a:ext cx="861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9600" imgH="253800" progId="Equation.3">
                  <p:embed/>
                </p:oleObj>
              </mc:Choice>
              <mc:Fallback>
                <p:oleObj name="Equation" r:id="rId4" imgW="30096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1775"/>
                        <a:ext cx="86106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AutoShape 15"/>
          <p:cNvSpPr>
            <a:spLocks/>
          </p:cNvSpPr>
          <p:nvPr/>
        </p:nvSpPr>
        <p:spPr bwMode="auto">
          <a:xfrm rot="-5400000">
            <a:off x="3390900" y="1209675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6" name="AutoShape 16"/>
          <p:cNvSpPr>
            <a:spLocks/>
          </p:cNvSpPr>
          <p:nvPr/>
        </p:nvSpPr>
        <p:spPr bwMode="auto">
          <a:xfrm rot="5400000">
            <a:off x="5829300" y="876300"/>
            <a:ext cx="533400" cy="5638800"/>
          </a:xfrm>
          <a:prstGeom prst="rightBrace">
            <a:avLst>
              <a:gd name="adj1" fmla="val 8809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7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3878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Sequence of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FDB60C-82C6-4D2C-A5A9-6FF76D233B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743200" y="2514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193760" progId="Equation.3">
                  <p:embed/>
                </p:oleObj>
              </mc:Choice>
              <mc:Fallback>
                <p:oleObj name="Equation" r:id="rId2" imgW="180324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514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Grammar:</a:t>
            </a:r>
          </a:p>
        </p:txBody>
      </p:sp>
      <p:sp>
        <p:nvSpPr>
          <p:cNvPr id="717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155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Variable</a:t>
            </a:r>
          </a:p>
        </p:txBody>
      </p:sp>
      <p:sp>
        <p:nvSpPr>
          <p:cNvPr id="717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AutoShape 18"/>
          <p:cNvSpPr>
            <a:spLocks/>
          </p:cNvSpPr>
          <p:nvPr/>
        </p:nvSpPr>
        <p:spPr bwMode="auto">
          <a:xfrm rot="-54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80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010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Sequence of </a:t>
            </a:r>
          </a:p>
          <a:p>
            <a:r>
              <a:rPr lang="en-US" sz="2800"/>
              <a:t>terminals and variables</a:t>
            </a:r>
          </a:p>
        </p:txBody>
      </p:sp>
      <p:sp>
        <p:nvSpPr>
          <p:cNvPr id="7181" name="Line 20"/>
          <p:cNvSpPr>
            <a:spLocks noChangeShapeType="1"/>
          </p:cNvSpPr>
          <p:nvPr/>
        </p:nvSpPr>
        <p:spPr bwMode="auto">
          <a:xfrm flipH="1" flipV="1">
            <a:off x="3962400" y="37338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The right side </a:t>
            </a:r>
          </a:p>
          <a:p>
            <a:r>
              <a:rPr lang="en-US" sz="2800"/>
              <a:t>may be</a:t>
            </a:r>
          </a:p>
        </p:txBody>
      </p:sp>
      <p:graphicFrame>
        <p:nvGraphicFramePr>
          <p:cNvPr id="7171" name="Object 22"/>
          <p:cNvGraphicFramePr>
            <a:graphicFrameLocks noChangeAspect="1"/>
          </p:cNvGraphicFramePr>
          <p:nvPr/>
        </p:nvGraphicFramePr>
        <p:xfrm>
          <a:off x="5486400" y="4876800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77480" progId="Equation.3">
                  <p:embed/>
                </p:oleObj>
              </mc:Choice>
              <mc:Fallback>
                <p:oleObj name="Equation" r:id="rId4" imgW="139680" imgH="177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76800"/>
                        <a:ext cx="4794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2B0B0-C2DA-47C2-90C9-3476FA2F0E5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Grammar: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Derivation of string       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193760" progId="Equation.3">
                  <p:embed/>
                </p:oleObj>
              </mc:Choice>
              <mc:Fallback>
                <p:oleObj name="Equation" r:id="rId2" imgW="1803240" imgH="1193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431640" progId="Equation.3">
                  <p:embed/>
                </p:oleObj>
              </mc:Choice>
              <mc:Fallback>
                <p:oleObj name="Equation" r:id="rId4" imgW="30351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4267200" y="3276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431640" progId="Equation.3">
                  <p:embed/>
                </p:oleObj>
              </mc:Choice>
              <mc:Fallback>
                <p:oleObj name="Equation" r:id="rId6" imgW="545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544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431640" progId="Equation.3">
                  <p:embed/>
                </p:oleObj>
              </mc:Choice>
              <mc:Fallback>
                <p:oleObj name="Equation" r:id="rId8" imgW="18032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/>
          <p:cNvGraphicFramePr>
            <a:graphicFrameLocks noChangeAspect="1"/>
          </p:cNvGraphicFramePr>
          <p:nvPr/>
        </p:nvGraphicFramePr>
        <p:xfrm>
          <a:off x="4660900" y="56197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419040" progId="Equation.3">
                  <p:embed/>
                </p:oleObj>
              </mc:Choice>
              <mc:Fallback>
                <p:oleObj name="Equation" r:id="rId10" imgW="134604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561975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F97CC-F0B5-4D83-8C83-8F5A5993877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225" name="Rectangle 11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en-US"/>
              <a:t>Grammar: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Derivation of string            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24200" imgH="431640" progId="Equation.3">
                  <p:embed/>
                </p:oleObj>
              </mc:Choice>
              <mc:Fallback>
                <p:oleObj name="Equation" r:id="rId2" imgW="552420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25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393480" progId="Equation.3">
                  <p:embed/>
                </p:oleObj>
              </mc:Choice>
              <mc:Fallback>
                <p:oleObj name="Equation" r:id="rId4" imgW="163800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0" name="Object 1026"/>
          <p:cNvGraphicFramePr>
            <a:graphicFrameLocks noChangeAspect="1"/>
          </p:cNvGraphicFramePr>
          <p:nvPr/>
        </p:nvGraphicFramePr>
        <p:xfrm>
          <a:off x="5410200" y="5943600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380880" progId="Equation.3">
                  <p:embed/>
                </p:oleObj>
              </mc:Choice>
              <mc:Fallback>
                <p:oleObj name="Equation" r:id="rId6" imgW="121896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943600"/>
                        <a:ext cx="1219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21" name="Object 1027"/>
          <p:cNvGraphicFramePr>
            <a:graphicFrameLocks noChangeAspect="1"/>
          </p:cNvGraphicFramePr>
          <p:nvPr/>
        </p:nvGraphicFramePr>
        <p:xfrm>
          <a:off x="4267200" y="32004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431640" progId="Equation.3">
                  <p:embed/>
                </p:oleObj>
              </mc:Choice>
              <mc:Fallback>
                <p:oleObj name="Equation" r:id="rId8" imgW="105408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00400"/>
                        <a:ext cx="105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8"/>
          <p:cNvGraphicFramePr>
            <a:graphicFrameLocks noChangeAspect="1"/>
          </p:cNvGraphicFramePr>
          <p:nvPr/>
        </p:nvGraphicFramePr>
        <p:xfrm>
          <a:off x="2514600" y="9906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240" imgH="1193760" progId="Equation.3">
                  <p:embed/>
                </p:oleObj>
              </mc:Choice>
              <mc:Fallback>
                <p:oleObj name="Equation" r:id="rId10" imgW="1803240" imgH="11937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906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513546-00AC-48FE-A880-A99DEC1333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800" y="3429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21560" imgH="431640" progId="Equation.3">
                  <p:embed/>
                </p:oleObj>
              </mc:Choice>
              <mc:Fallback>
                <p:oleObj name="Equation" r:id="rId2" imgW="8521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304800" y="49530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86320" imgH="1295280" progId="Equation.3">
                  <p:embed/>
                </p:oleObj>
              </mc:Choice>
              <mc:Fallback>
                <p:oleObj name="Equation" r:id="rId4" imgW="6286320" imgH="1295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62865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304800" y="2438400"/>
            <a:ext cx="3705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Other derivations:</a:t>
            </a:r>
          </a:p>
        </p:txBody>
      </p:sp>
      <p:graphicFrame>
        <p:nvGraphicFramePr>
          <p:cNvPr id="10244" name="Object 8"/>
          <p:cNvGraphicFramePr>
            <a:graphicFrameLocks noChangeAspect="1"/>
          </p:cNvGraphicFramePr>
          <p:nvPr/>
        </p:nvGraphicFramePr>
        <p:xfrm>
          <a:off x="2438400" y="5334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1193760" progId="Equation.3">
                  <p:embed/>
                </p:oleObj>
              </mc:Choice>
              <mc:Fallback>
                <p:oleObj name="Equation" r:id="rId6" imgW="1803240" imgH="11937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28600" y="4572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5B281-E764-42E7-B6BC-C0846A6CD58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1266" name="Object 1024"/>
          <p:cNvGraphicFramePr>
            <a:graphicFrameLocks noChangeAspect="1"/>
          </p:cNvGraphicFramePr>
          <p:nvPr/>
        </p:nvGraphicFramePr>
        <p:xfrm>
          <a:off x="3276600" y="8382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193760" progId="Equation.3">
                  <p:embed/>
                </p:oleObj>
              </mc:Choice>
              <mc:Fallback>
                <p:oleObj name="Equation" r:id="rId2" imgW="1803240" imgH="11937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711000" progId="Equation.3">
                  <p:embed/>
                </p:oleObj>
              </mc:Choice>
              <mc:Fallback>
                <p:oleObj name="Equation" r:id="rId4" imgW="3504960" imgH="7110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Grammar: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of the grammar: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F1AA1-3FCA-4B33-A783-B097D7802C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We write: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Instead of: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48000" y="10668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990360" progId="Equation.3">
                  <p:embed/>
                </p:oleObj>
              </mc:Choice>
              <mc:Fallback>
                <p:oleObj name="Equation" r:id="rId2" imgW="284472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066800"/>
                        <a:ext cx="28448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21560" imgH="431640" progId="Equation.3">
                  <p:embed/>
                </p:oleObj>
              </mc:Choice>
              <mc:Fallback>
                <p:oleObj name="Equation" r:id="rId4" imgW="852156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2286000" y="2362200"/>
            <a:ext cx="6557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for zero or more derivation steps</a:t>
            </a:r>
          </a:p>
        </p:txBody>
      </p:sp>
      <p:sp>
        <p:nvSpPr>
          <p:cNvPr id="1229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A Convenient Notation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DBB67C-CA31-4086-AB82-823EE1797F48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572000" y="152400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1002960" progId="Equation.3">
                  <p:embed/>
                </p:oleObj>
              </mc:Choice>
              <mc:Fallback>
                <p:oleObj name="Equation" r:id="rId2" imgW="2044440" imgH="1002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"/>
                        <a:ext cx="20447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94160" imgH="482400" progId="Equation.3">
                  <p:embed/>
                </p:oleObj>
              </mc:Choice>
              <mc:Fallback>
                <p:oleObj name="Equation" r:id="rId4" imgW="4394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in zero or more derivation steps</a:t>
            </a:r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general we write: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If:</a:t>
            </a: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760" imgH="990360" progId="Equation.3">
                  <p:embed/>
                </p:oleObj>
              </mc:Choice>
              <mc:Fallback>
                <p:oleObj name="Equation" r:id="rId6" imgW="1688760" imgH="990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Trivially: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E656D7-8A00-4D98-9C61-E8477A5897F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381000" y="1066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193760" progId="Equation.3">
                  <p:embed/>
                </p:oleObj>
              </mc:Choice>
              <mc:Fallback>
                <p:oleObj name="Equation" r:id="rId2" imgW="180324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668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4"/>
          <p:cNvGraphicFramePr>
            <a:graphicFrameLocks noChangeAspect="1"/>
          </p:cNvGraphicFramePr>
          <p:nvPr/>
        </p:nvGraphicFramePr>
        <p:xfrm>
          <a:off x="5029200" y="914400"/>
          <a:ext cx="236537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81080" imgH="2679480" progId="Equation.3">
                  <p:embed/>
                </p:oleObj>
              </mc:Choice>
              <mc:Fallback>
                <p:oleObj name="Equation" r:id="rId4" imgW="1981080" imgH="267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365375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35893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 Grammar</a:t>
            </a:r>
          </a:p>
        </p:txBody>
      </p:sp>
      <p:sp>
        <p:nvSpPr>
          <p:cNvPr id="14345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3981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Possible Derivations</a:t>
            </a:r>
          </a:p>
        </p:txBody>
      </p:sp>
      <p:graphicFrame>
        <p:nvGraphicFramePr>
          <p:cNvPr id="14340" name="Object 7"/>
          <p:cNvGraphicFramePr>
            <a:graphicFrameLocks noChangeAspect="1"/>
          </p:cNvGraphicFramePr>
          <p:nvPr/>
        </p:nvGraphicFramePr>
        <p:xfrm>
          <a:off x="3505200" y="4876800"/>
          <a:ext cx="5334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266400" progId="Equation.3">
                  <p:embed/>
                </p:oleObj>
              </mc:Choice>
              <mc:Fallback>
                <p:oleObj name="Equation" r:id="rId6" imgW="195552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533400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6C016-0118-4DF4-9A58-2428CF2444D8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Recap: PDA</a:t>
            </a:r>
          </a:p>
        </p:txBody>
      </p:sp>
      <p:sp>
        <p:nvSpPr>
          <p:cNvPr id="14341" name="Oval 3"/>
          <p:cNvSpPr>
            <a:spLocks noChangeArrowheads="1"/>
          </p:cNvSpPr>
          <p:nvPr/>
        </p:nvSpPr>
        <p:spPr bwMode="auto">
          <a:xfrm>
            <a:off x="3200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>
            <a:off x="12192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>
            <a:off x="64008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>
            <a:off x="38100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5" name="Freeform 7"/>
          <p:cNvSpPr>
            <a:spLocks/>
          </p:cNvSpPr>
          <p:nvPr/>
        </p:nvSpPr>
        <p:spPr bwMode="auto">
          <a:xfrm>
            <a:off x="29718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5562600" y="4572000"/>
            <a:ext cx="977900" cy="1066800"/>
          </a:xfrm>
          <a:custGeom>
            <a:avLst/>
            <a:gdLst>
              <a:gd name="T0" fmla="*/ 2147483646 w 616"/>
              <a:gd name="T1" fmla="*/ 2147483646 h 528"/>
              <a:gd name="T2" fmla="*/ 2147483646 w 616"/>
              <a:gd name="T3" fmla="*/ 2147483646 h 528"/>
              <a:gd name="T4" fmla="*/ 2147483646 w 616"/>
              <a:gd name="T5" fmla="*/ 0 h 528"/>
              <a:gd name="T6" fmla="*/ 2147483646 w 616"/>
              <a:gd name="T7" fmla="*/ 2147483646 h 528"/>
              <a:gd name="T8" fmla="*/ 2147483646 w 616"/>
              <a:gd name="T9" fmla="*/ 2147483646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6"/>
              <a:gd name="T16" fmla="*/ 0 h 528"/>
              <a:gd name="T17" fmla="*/ 616 w 616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6" h="528">
                <a:moveTo>
                  <a:pt x="208" y="528"/>
                </a:moveTo>
                <a:cubicBezTo>
                  <a:pt x="104" y="380"/>
                  <a:pt x="0" y="232"/>
                  <a:pt x="16" y="144"/>
                </a:cubicBezTo>
                <a:cubicBezTo>
                  <a:pt x="32" y="56"/>
                  <a:pt x="208" y="0"/>
                  <a:pt x="304" y="0"/>
                </a:cubicBezTo>
                <a:cubicBezTo>
                  <a:pt x="400" y="0"/>
                  <a:pt x="568" y="56"/>
                  <a:pt x="592" y="144"/>
                </a:cubicBezTo>
                <a:cubicBezTo>
                  <a:pt x="616" y="232"/>
                  <a:pt x="532" y="380"/>
                  <a:pt x="448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7" name="Line 9"/>
          <p:cNvSpPr>
            <a:spLocks noChangeShapeType="1"/>
          </p:cNvSpPr>
          <p:nvPr/>
        </p:nvSpPr>
        <p:spPr bwMode="auto">
          <a:xfrm>
            <a:off x="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1965325" y="522128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49" name="Object 11"/>
          <p:cNvGraphicFramePr>
            <a:graphicFrameLocks noChangeAspect="1"/>
          </p:cNvGraphicFramePr>
          <p:nvPr/>
        </p:nvGraphicFramePr>
        <p:xfrm>
          <a:off x="1327150" y="54102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469900" progId="Equation.3">
                  <p:embed/>
                </p:oleObj>
              </mc:Choice>
              <mc:Fallback>
                <p:oleObj name="Equation" r:id="rId2" imgW="1701800" imgH="469900" progId="Equation.3">
                  <p:embed/>
                  <p:pic>
                    <p:nvPicPr>
                      <p:cNvPr id="1434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410200"/>
                        <a:ext cx="1701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Oval 12"/>
          <p:cNvSpPr>
            <a:spLocks noChangeArrowheads="1"/>
          </p:cNvSpPr>
          <p:nvPr/>
        </p:nvSpPr>
        <p:spPr bwMode="auto">
          <a:xfrm>
            <a:off x="5334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1" name="Oval 13"/>
          <p:cNvSpPr>
            <a:spLocks noChangeArrowheads="1"/>
          </p:cNvSpPr>
          <p:nvPr/>
        </p:nvSpPr>
        <p:spPr bwMode="auto">
          <a:xfrm>
            <a:off x="4572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2" name="Oval 14"/>
          <p:cNvSpPr>
            <a:spLocks noChangeArrowheads="1"/>
          </p:cNvSpPr>
          <p:nvPr/>
        </p:nvSpPr>
        <p:spPr bwMode="auto">
          <a:xfrm>
            <a:off x="5791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3" name="Oval 15"/>
          <p:cNvSpPr>
            <a:spLocks noChangeArrowheads="1"/>
          </p:cNvSpPr>
          <p:nvPr/>
        </p:nvSpPr>
        <p:spPr bwMode="auto">
          <a:xfrm>
            <a:off x="8458200" y="5562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14354" name="Oval 16"/>
          <p:cNvSpPr>
            <a:spLocks noChangeArrowheads="1"/>
          </p:cNvSpPr>
          <p:nvPr/>
        </p:nvSpPr>
        <p:spPr bwMode="auto">
          <a:xfrm>
            <a:off x="8382000" y="54864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endParaRPr lang="en-US" altLang="en-US"/>
          </a:p>
        </p:txBody>
      </p:sp>
      <p:graphicFrame>
        <p:nvGraphicFramePr>
          <p:cNvPr id="14355" name="Object 17"/>
          <p:cNvGraphicFramePr>
            <a:graphicFrameLocks noChangeAspect="1"/>
          </p:cNvGraphicFramePr>
          <p:nvPr/>
        </p:nvGraphicFramePr>
        <p:xfrm>
          <a:off x="2671763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69900" progId="Equation.3">
                  <p:embed/>
                </p:oleObj>
              </mc:Choice>
              <mc:Fallback>
                <p:oleObj name="Equation" r:id="rId4" imgW="1612900" imgH="469900" progId="Equation.3">
                  <p:embed/>
                  <p:pic>
                    <p:nvPicPr>
                      <p:cNvPr id="1435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18"/>
          <p:cNvGraphicFramePr>
            <a:graphicFrameLocks noChangeAspect="1"/>
          </p:cNvGraphicFramePr>
          <p:nvPr/>
        </p:nvGraphicFramePr>
        <p:xfrm>
          <a:off x="3890963" y="54102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69900" progId="Equation.3">
                  <p:embed/>
                </p:oleObj>
              </mc:Choice>
              <mc:Fallback>
                <p:oleObj name="Equation" r:id="rId6" imgW="1612900" imgH="469900" progId="Equation.3">
                  <p:embed/>
                  <p:pic>
                    <p:nvPicPr>
                      <p:cNvPr id="1435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54102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19"/>
          <p:cNvGraphicFramePr>
            <a:graphicFrameLocks noChangeAspect="1"/>
          </p:cNvGraphicFramePr>
          <p:nvPr/>
        </p:nvGraphicFramePr>
        <p:xfrm>
          <a:off x="614363" y="5638800"/>
          <a:ext cx="44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500" imgH="469900" progId="Equation.3">
                  <p:embed/>
                </p:oleObj>
              </mc:Choice>
              <mc:Fallback>
                <p:oleObj name="Equation" r:id="rId8" imgW="444500" imgH="469900" progId="Equation.3">
                  <p:embed/>
                  <p:pic>
                    <p:nvPicPr>
                      <p:cNvPr id="1435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638800"/>
                        <a:ext cx="444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0"/>
          <p:cNvGraphicFramePr>
            <a:graphicFrameLocks noChangeAspect="1"/>
          </p:cNvGraphicFramePr>
          <p:nvPr/>
        </p:nvGraphicFramePr>
        <p:xfrm>
          <a:off x="3313113" y="564515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1435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645150"/>
                        <a:ext cx="381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1"/>
          <p:cNvGraphicFramePr>
            <a:graphicFrameLocks noChangeAspect="1"/>
          </p:cNvGraphicFramePr>
          <p:nvPr/>
        </p:nvGraphicFramePr>
        <p:xfrm>
          <a:off x="5846763" y="5638800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800" imgH="457200" progId="Equation.3">
                  <p:embed/>
                </p:oleObj>
              </mc:Choice>
              <mc:Fallback>
                <p:oleObj name="Equation" r:id="rId12" imgW="431800" imgH="457200" progId="Equation.3">
                  <p:embed/>
                  <p:pic>
                    <p:nvPicPr>
                      <p:cNvPr id="1435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5638800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2"/>
          <p:cNvGraphicFramePr>
            <a:graphicFrameLocks noChangeAspect="1"/>
          </p:cNvGraphicFramePr>
          <p:nvPr/>
        </p:nvGraphicFramePr>
        <p:xfrm>
          <a:off x="8520113" y="5632450"/>
          <a:ext cx="41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469900" progId="Equation.3">
                  <p:embed/>
                </p:oleObj>
              </mc:Choice>
              <mc:Fallback>
                <p:oleObj name="Equation" r:id="rId14" imgW="419100" imgH="469900" progId="Equation.3">
                  <p:embed/>
                  <p:pic>
                    <p:nvPicPr>
                      <p:cNvPr id="1436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13" y="5632450"/>
                        <a:ext cx="419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3"/>
          <p:cNvGraphicFramePr>
            <a:graphicFrameLocks noChangeAspect="1"/>
          </p:cNvGraphicFramePr>
          <p:nvPr/>
        </p:nvGraphicFramePr>
        <p:xfrm>
          <a:off x="5334000" y="4114800"/>
          <a:ext cx="161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12900" imgH="469900" progId="Equation.3">
                  <p:embed/>
                </p:oleObj>
              </mc:Choice>
              <mc:Fallback>
                <p:oleObj name="Equation" r:id="rId16" imgW="1612900" imgH="469900" progId="Equation.3">
                  <p:embed/>
                  <p:pic>
                    <p:nvPicPr>
                      <p:cNvPr id="1436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612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4"/>
          <p:cNvGraphicFramePr>
            <a:graphicFrameLocks noChangeAspect="1"/>
          </p:cNvGraphicFramePr>
          <p:nvPr/>
        </p:nvGraphicFramePr>
        <p:xfrm>
          <a:off x="6584950" y="5410200"/>
          <a:ext cx="1574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800" imgH="469900" progId="Equation.3">
                  <p:embed/>
                </p:oleObj>
              </mc:Choice>
              <mc:Fallback>
                <p:oleObj name="Equation" r:id="rId17" imgW="1574800" imgH="469900" progId="Equation.3">
                  <p:embed/>
                  <p:pic>
                    <p:nvPicPr>
                      <p:cNvPr id="1436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5410200"/>
                        <a:ext cx="1574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304800" y="22098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PDA       : </a:t>
            </a:r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/>
        </p:nvGraphicFramePr>
        <p:xfrm>
          <a:off x="1524000" y="2286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45863" imgH="393529" progId="Equation.3">
                  <p:embed/>
                </p:oleObj>
              </mc:Choice>
              <mc:Fallback>
                <p:oleObj name="Equation" r:id="rId19" imgW="545863" imgH="393529" progId="Equation.3">
                  <p:embed/>
                  <p:pic>
                    <p:nvPicPr>
                      <p:cNvPr id="1436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3581400" y="20574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33500" imgH="228600" progId="Equation.3">
                  <p:embed/>
                </p:oleObj>
              </mc:Choice>
              <mc:Fallback>
                <p:oleObj name="Equation" r:id="rId21" imgW="1333500" imgH="228600" progId="Equation.3">
                  <p:embed/>
                  <p:pic>
                    <p:nvPicPr>
                      <p:cNvPr id="143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57400"/>
                        <a:ext cx="4953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3A068-37E2-4FC6-B5B6-63E3C58580C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3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828800" y="1676400"/>
          <a:ext cx="19812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06080" progId="Equation.3">
                  <p:embed/>
                </p:oleObj>
              </mc:Choice>
              <mc:Fallback>
                <p:oleObj name="Equation" r:id="rId2" imgW="68580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9812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5562600" y="1905000"/>
          <a:ext cx="2590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228600" progId="Equation.3">
                  <p:embed/>
                </p:oleObj>
              </mc:Choice>
              <mc:Fallback>
                <p:oleObj name="Equation" r:id="rId4" imgW="8888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905000"/>
                        <a:ext cx="2590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84400" imgH="1422360" progId="Equation.3">
                  <p:embed/>
                </p:oleObj>
              </mc:Choice>
              <mc:Fallback>
                <p:oleObj name="Equation" r:id="rId6" imgW="2984400" imgH="1422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65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560" imgH="609480" progId="Equation.3">
                  <p:embed/>
                </p:oleObj>
              </mc:Choice>
              <mc:Fallback>
                <p:oleObj name="Equation" r:id="rId8" imgW="351756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88925" y="177800"/>
            <a:ext cx="5691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Another convenient notation: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85429-3695-4921-AF30-E096A6AD4A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Definitions</a:t>
            </a:r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558720" progId="Equation.3">
                  <p:embed/>
                </p:oleObj>
              </mc:Choice>
              <mc:Fallback>
                <p:oleObj name="Equation" r:id="rId2" imgW="3035160" imgH="558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18811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variables</a:t>
            </a: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18780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terminal </a:t>
            </a:r>
          </a:p>
          <a:p>
            <a:r>
              <a:rPr lang="en-US"/>
              <a:t>symbols</a:t>
            </a:r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6827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 </a:t>
            </a:r>
          </a:p>
          <a:p>
            <a:r>
              <a:rPr lang="en-US"/>
              <a:t>variable</a:t>
            </a:r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240188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Set of </a:t>
            </a:r>
          </a:p>
          <a:p>
            <a:r>
              <a:rPr lang="en-US"/>
              <a:t>productions</a:t>
            </a:r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Grammar:</a:t>
            </a:r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9DE861-8CD1-4A62-8F8F-B35B4CBD6E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7416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Context-Free Grammar:</a:t>
            </a:r>
          </a:p>
        </p:txBody>
      </p:sp>
      <p:sp>
        <p:nvSpPr>
          <p:cNvPr id="17417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All productions in     are of the form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177480" progId="Equation.3">
                  <p:embed/>
                </p:oleObj>
              </mc:Choice>
              <mc:Fallback>
                <p:oleObj name="Equation" r:id="rId2" imgW="4824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2784475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 of </a:t>
            </a:r>
          </a:p>
          <a:p>
            <a:r>
              <a:rPr lang="en-US"/>
              <a:t>variables and </a:t>
            </a:r>
          </a:p>
          <a:p>
            <a:r>
              <a:rPr lang="en-US"/>
              <a:t>terminals</a:t>
            </a: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0360" imgH="533160" progId="Equation.3">
                  <p:embed/>
                </p:oleObj>
              </mc:Choice>
              <mc:Fallback>
                <p:oleObj name="Equation" r:id="rId4" imgW="30603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3">
                  <p:embed/>
                </p:oleObj>
              </mc:Choice>
              <mc:Fallback>
                <p:oleObj name="Equation" r:id="rId6" imgW="15228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174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17420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26591-1CFF-4579-A6CD-71BD58B54192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843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48677"/>
              </p:ext>
            </p:extLst>
          </p:nvPr>
        </p:nvGraphicFramePr>
        <p:xfrm>
          <a:off x="1263650" y="954088"/>
          <a:ext cx="2370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03040" progId="Equation.DSMT4">
                  <p:embed/>
                </p:oleObj>
              </mc:Choice>
              <mc:Fallback>
                <p:oleObj name="Equation" r:id="rId2" imgW="761760" imgH="20304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954088"/>
                        <a:ext cx="237013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89151"/>
              </p:ext>
            </p:extLst>
          </p:nvPr>
        </p:nvGraphicFramePr>
        <p:xfrm>
          <a:off x="3505200" y="3860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558720" progId="Equation.3">
                  <p:embed/>
                </p:oleObj>
              </mc:Choice>
              <mc:Fallback>
                <p:oleObj name="Equation" r:id="rId4" imgW="3035160" imgH="5587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60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043"/>
          <p:cNvSpPr txBox="1">
            <a:spLocks noChangeArrowheads="1"/>
          </p:cNvSpPr>
          <p:nvPr/>
        </p:nvSpPr>
        <p:spPr bwMode="auto">
          <a:xfrm>
            <a:off x="0" y="228600"/>
            <a:ext cx="542328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 Context-Free Grammar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2438400"/>
            <a:ext cx="769620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Find all the components, </a:t>
            </a:r>
          </a:p>
          <a:p>
            <a:r>
              <a:rPr lang="en-US" dirty="0">
                <a:solidFill>
                  <a:schemeClr val="tx1"/>
                </a:solidFill>
              </a:rPr>
              <a:t>including V, T, S, 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26591-1CFF-4579-A6CD-71BD58B54192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843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48677"/>
              </p:ext>
            </p:extLst>
          </p:nvPr>
        </p:nvGraphicFramePr>
        <p:xfrm>
          <a:off x="1263650" y="954088"/>
          <a:ext cx="23701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03040" progId="Equation.DSMT4">
                  <p:embed/>
                </p:oleObj>
              </mc:Choice>
              <mc:Fallback>
                <p:oleObj name="Equation" r:id="rId2" imgW="761760" imgH="203040" progId="Equation.DSMT4">
                  <p:embed/>
                  <p:pic>
                    <p:nvPicPr>
                      <p:cNvPr id="1843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954088"/>
                        <a:ext cx="237013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025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160" imgH="558720" progId="Equation.3">
                  <p:embed/>
                </p:oleObj>
              </mc:Choice>
              <mc:Fallback>
                <p:oleObj name="Equation" r:id="rId4" imgW="3035160" imgH="558720" progId="Equation.3">
                  <p:embed/>
                  <p:pic>
                    <p:nvPicPr>
                      <p:cNvPr id="1843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026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533160" progId="Equation.3">
                  <p:embed/>
                </p:oleObj>
              </mc:Choice>
              <mc:Fallback>
                <p:oleObj name="Equation" r:id="rId6" imgW="1536480" imgH="533160" progId="Equation.3">
                  <p:embed/>
                  <p:pic>
                    <p:nvPicPr>
                      <p:cNvPr id="1843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27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533160" progId="Equation.3">
                  <p:embed/>
                </p:oleObj>
              </mc:Choice>
              <mc:Fallback>
                <p:oleObj name="Equation" r:id="rId8" imgW="1892160" imgH="533160" progId="Equation.3">
                  <p:embed/>
                  <p:pic>
                    <p:nvPicPr>
                      <p:cNvPr id="1843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28"/>
          <p:cNvGraphicFramePr>
            <a:graphicFrameLocks noChangeAspect="1"/>
          </p:cNvGraphicFramePr>
          <p:nvPr/>
        </p:nvGraphicFramePr>
        <p:xfrm>
          <a:off x="4191000" y="2209800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720" imgH="545760" progId="Equation.3">
                  <p:embed/>
                </p:oleObj>
              </mc:Choice>
              <mc:Fallback>
                <p:oleObj name="Equation" r:id="rId10" imgW="4698720" imgH="545760" progId="Equation.3">
                  <p:embed/>
                  <p:pic>
                    <p:nvPicPr>
                      <p:cNvPr id="1843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6990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18445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terminals</a:t>
            </a:r>
          </a:p>
        </p:txBody>
      </p:sp>
      <p:sp>
        <p:nvSpPr>
          <p:cNvPr id="18446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productions</a:t>
            </a:r>
          </a:p>
        </p:txBody>
      </p:sp>
      <p:sp>
        <p:nvSpPr>
          <p:cNvPr id="18447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start variable</a:t>
            </a:r>
          </a:p>
        </p:txBody>
      </p:sp>
      <p:sp>
        <p:nvSpPr>
          <p:cNvPr id="18449" name="Text Box 1043"/>
          <p:cNvSpPr txBox="1">
            <a:spLocks noChangeArrowheads="1"/>
          </p:cNvSpPr>
          <p:nvPr/>
        </p:nvSpPr>
        <p:spPr bwMode="auto">
          <a:xfrm>
            <a:off x="0" y="228600"/>
            <a:ext cx="6827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Example of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130233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ACC690-33E4-45BD-8A0B-911AB190F21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94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For a grammar      with start variable      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200400" y="1524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19040" progId="Equation.3">
                  <p:embed/>
                </p:oleObj>
              </mc:Choice>
              <mc:Fallback>
                <p:oleObj name="Equation" r:id="rId2" imgW="3934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524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7467600" y="15240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419040" progId="Equation.3">
                  <p:embed/>
                </p:oleObj>
              </mc:Choice>
              <mc:Fallback>
                <p:oleObj name="Equation" r:id="rId4" imgW="3301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5240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String of terminals or</a:t>
            </a:r>
          </a:p>
        </p:txBody>
      </p:sp>
      <p:sp>
        <p:nvSpPr>
          <p:cNvPr id="19466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1447800" y="2514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75040" imgH="825480" progId="Equation.3">
                  <p:embed/>
                </p:oleObj>
              </mc:Choice>
              <mc:Fallback>
                <p:oleObj name="Equation" r:id="rId6" imgW="477504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019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9"/>
          <p:cNvGraphicFramePr>
            <a:graphicFrameLocks noChangeAspect="1"/>
          </p:cNvGraphicFramePr>
          <p:nvPr/>
        </p:nvGraphicFramePr>
        <p:xfrm>
          <a:off x="6019800" y="4495800"/>
          <a:ext cx="488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4889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0" y="381000"/>
            <a:ext cx="52959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Language of a Grammar: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86F07-6098-4456-9879-C6DA26FFC97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0490" name="Text Box 2"/>
          <p:cNvSpPr txBox="1">
            <a:spLocks noChangeArrowheads="1"/>
          </p:cNvSpPr>
          <p:nvPr/>
        </p:nvSpPr>
        <p:spPr bwMode="auto">
          <a:xfrm>
            <a:off x="822325" y="1092200"/>
            <a:ext cx="5437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grammar      : 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520560" progId="Equation.3">
                  <p:embed/>
                </p:oleObj>
              </mc:Choice>
              <mc:Fallback>
                <p:oleObj name="Equation" r:id="rId2" imgW="2286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066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41200" progId="Equation.3">
                  <p:embed/>
                </p:oleObj>
              </mc:Choice>
              <mc:Fallback>
                <p:oleObj name="Equation" r:id="rId4" imgW="15490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2895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66400" progId="Equation.3">
                  <p:embed/>
                </p:oleObj>
              </mc:Choice>
              <mc:Fallback>
                <p:oleObj name="Equation" r:id="rId6" imgW="67284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5334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19040" progId="Equation.3">
                  <p:embed/>
                </p:oleObj>
              </mc:Choice>
              <mc:Fallback>
                <p:oleObj name="Equation" r:id="rId8" imgW="39348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1447800" y="4495800"/>
            <a:ext cx="4994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Since, there is derivation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5638800" y="5410200"/>
            <a:ext cx="15541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any</a:t>
            </a:r>
          </a:p>
        </p:txBody>
      </p:sp>
      <p:graphicFrame>
        <p:nvGraphicFramePr>
          <p:cNvPr id="20486" name="Object 14"/>
          <p:cNvGraphicFramePr>
            <a:graphicFrameLocks noChangeAspect="1"/>
          </p:cNvGraphicFramePr>
          <p:nvPr/>
        </p:nvGraphicFramePr>
        <p:xfrm>
          <a:off x="7620000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177480" progId="Equation.3">
                  <p:embed/>
                </p:oleObj>
              </mc:Choice>
              <mc:Fallback>
                <p:oleObj name="Equation" r:id="rId10" imgW="393480" imgH="177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5"/>
          <p:cNvGraphicFramePr>
            <a:graphicFrameLocks noChangeAspect="1"/>
          </p:cNvGraphicFramePr>
          <p:nvPr/>
        </p:nvGraphicFramePr>
        <p:xfrm>
          <a:off x="6172200" y="10668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228600" progId="Equation.3">
                  <p:embed/>
                </p:oleObj>
              </mc:Choice>
              <mc:Fallback>
                <p:oleObj name="Equation" r:id="rId12" imgW="88884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914278-CF82-41BA-AD4C-F6B2FBBF289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A language       is context-free</a:t>
            </a:r>
          </a:p>
          <a:p>
            <a:pPr>
              <a:buFontTx/>
              <a:buNone/>
            </a:pPr>
            <a:r>
              <a:rPr lang="en-US"/>
              <a:t>if there is a context-free grammar       </a:t>
            </a:r>
          </a:p>
          <a:p>
            <a:pPr>
              <a:buFontTx/>
              <a:buNone/>
            </a:pPr>
            <a:r>
              <a:rPr lang="en-US"/>
              <a:t>with 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352800" y="1981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7924800" y="2590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19040" progId="Equation.3">
                  <p:embed/>
                </p:oleObj>
              </mc:Choice>
              <mc:Fallback>
                <p:oleObj name="Equation" r:id="rId4" imgW="3934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5908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2133600" y="3124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33160" progId="Equation.3">
                  <p:embed/>
                </p:oleObj>
              </mc:Choice>
              <mc:Fallback>
                <p:oleObj name="Equation" r:id="rId6" imgW="187956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879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7567613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u="sng">
                <a:solidFill>
                  <a:srgbClr val="FF0000"/>
                </a:solidFill>
              </a:rPr>
              <a:t>Context-Free Language</a:t>
            </a:r>
            <a:r>
              <a:rPr lang="en-US" sz="3600">
                <a:solidFill>
                  <a:srgbClr val="FF0000"/>
                </a:solidFill>
              </a:rPr>
              <a:t> definition: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473378-C5C5-45F9-A436-EB0A6F26F3D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since context-free grammar     : </a:t>
            </a:r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241200" progId="Equation.3">
                  <p:embed/>
                </p:oleObj>
              </mc:Choice>
              <mc:Fallback>
                <p:oleObj name="Equation" r:id="rId2" imgW="13204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19040" progId="Equation.3">
                  <p:embed/>
                </p:oleObj>
              </mc:Choice>
              <mc:Fallback>
                <p:oleObj name="Equation" r:id="rId4" imgW="39348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Example:</a:t>
            </a:r>
          </a:p>
        </p:txBody>
      </p:sp>
      <p:sp>
        <p:nvSpPr>
          <p:cNvPr id="22538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a context-free language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generates</a:t>
            </a:r>
          </a:p>
        </p:txBody>
      </p:sp>
      <p:graphicFrame>
        <p:nvGraphicFramePr>
          <p:cNvPr id="22532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15640" progId="Equation.3">
                  <p:embed/>
                </p:oleObj>
              </mc:Choice>
              <mc:Fallback>
                <p:oleObj name="Equation" r:id="rId6" imgW="62208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7"/>
          <p:cNvGraphicFramePr>
            <a:graphicFrameLocks noChangeAspect="1"/>
          </p:cNvGraphicFramePr>
          <p:nvPr/>
        </p:nvGraphicFramePr>
        <p:xfrm>
          <a:off x="5943600" y="32004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228600" progId="Equation.3">
                  <p:embed/>
                </p:oleObj>
              </mc:Choice>
              <mc:Fallback>
                <p:oleObj name="Equation" r:id="rId8" imgW="88884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2765425" cy="711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A28E3E-5C31-4A9E-93D4-6008C7ECC663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3554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2209800" y="1600200"/>
          <a:ext cx="43402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3402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549760" imgH="431640" progId="Equation.3">
                  <p:embed/>
                </p:oleObj>
              </mc:Choice>
              <mc:Fallback>
                <p:oleObj name="Equation" r:id="rId7" imgW="5549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grammar     :</a:t>
            </a:r>
          </a:p>
        </p:txBody>
      </p:sp>
      <p:graphicFrame>
        <p:nvGraphicFramePr>
          <p:cNvPr id="23557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419040" progId="Equation.3">
                  <p:embed/>
                </p:oleObj>
              </mc:Choice>
              <mc:Fallback>
                <p:oleObj name="Equation" r:id="rId9" imgW="3934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 derivations:</a:t>
            </a:r>
          </a:p>
        </p:txBody>
      </p:sp>
      <p:graphicFrame>
        <p:nvGraphicFramePr>
          <p:cNvPr id="23558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546760" imgH="431640" progId="Equation.3">
                  <p:embed/>
                </p:oleObj>
              </mc:Choice>
              <mc:Fallback>
                <p:oleObj name="Equation" r:id="rId11" imgW="8546760" imgH="431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60160" imgH="533160" progId="Equation.3">
                  <p:embed/>
                </p:oleObj>
              </mc:Choice>
              <mc:Fallback>
                <p:oleObj name="Equation" r:id="rId13" imgW="146016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40000" imgH="723600" progId="Equation.3">
                  <p:embed/>
                </p:oleObj>
              </mc:Choice>
              <mc:Fallback>
                <p:oleObj name="Equation" r:id="rId15" imgW="4140000" imgH="723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66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Palindromes of even length</a:t>
            </a:r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CE2C-F04F-4F3A-8C2C-41281143B0E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1033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2743200" y="42672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447800" y="2819400"/>
          <a:ext cx="257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596880" progId="Equation.3">
                  <p:embed/>
                </p:oleObj>
              </mc:Choice>
              <mc:Fallback>
                <p:oleObj name="Equation" r:id="rId2" imgW="2184120" imgH="596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781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711000" progId="Equation.3">
                  <p:embed/>
                </p:oleObj>
              </mc:Choice>
              <mc:Fallback>
                <p:oleObj name="Equation" r:id="rId4" imgW="1409400" imgH="711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4"/>
          <p:cNvGraphicFramePr>
            <a:graphicFrameLocks noChangeAspect="1"/>
          </p:cNvGraphicFramePr>
          <p:nvPr/>
        </p:nvGraphicFramePr>
        <p:xfrm>
          <a:off x="3124200" y="5105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355320" progId="Equation.3">
                  <p:embed/>
                </p:oleObj>
              </mc:Choice>
              <mc:Fallback>
                <p:oleObj name="Equation" r:id="rId6" imgW="952200" imgH="355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5"/>
          <p:cNvGraphicFramePr>
            <a:graphicFrameLocks noChangeAspect="1"/>
          </p:cNvGraphicFramePr>
          <p:nvPr/>
        </p:nvGraphicFramePr>
        <p:xfrm>
          <a:off x="4876800" y="50292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31640" progId="Equation.3">
                  <p:embed/>
                </p:oleObj>
              </mc:Choice>
              <mc:Fallback>
                <p:oleObj name="Equation" r:id="rId8" imgW="130788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08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Oval 17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6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CBC77-B2DF-874C-98EC-C9683F355134}"/>
              </a:ext>
            </a:extLst>
          </p:cNvPr>
          <p:cNvSpPr txBox="1"/>
          <p:nvPr/>
        </p:nvSpPr>
        <p:spPr>
          <a:xfrm>
            <a:off x="762000" y="60198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CFG is related to PDA?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B8B61-9059-D34E-AC70-F1A48F4C7232}"/>
              </a:ext>
            </a:extLst>
          </p:cNvPr>
          <p:cNvSpPr txBox="1"/>
          <p:nvPr/>
        </p:nvSpPr>
        <p:spPr>
          <a:xfrm>
            <a:off x="7391400" y="6019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5880-3A7B-0CE9-1E7D-E78E2EA98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 till here?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9CFD7-16AA-64FA-085A-B3266F1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A395EC-0C68-45C2-AACF-C3C7C76A462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7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6328F-B342-4CE2-8565-7B612D3049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Context-Free Languages</a:t>
            </a:r>
          </a:p>
        </p:txBody>
      </p:sp>
      <p:sp>
        <p:nvSpPr>
          <p:cNvPr id="54277" name="Line 4"/>
          <p:cNvSpPr>
            <a:spLocks noChangeShapeType="1"/>
          </p:cNvSpPr>
          <p:nvPr/>
        </p:nvSpPr>
        <p:spPr bwMode="auto">
          <a:xfrm flipH="1">
            <a:off x="2514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8" name="Line 5"/>
          <p:cNvSpPr>
            <a:spLocks noChangeShapeType="1"/>
          </p:cNvSpPr>
          <p:nvPr/>
        </p:nvSpPr>
        <p:spPr bwMode="auto">
          <a:xfrm>
            <a:off x="4953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2164375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Pushdown</a:t>
            </a:r>
          </a:p>
          <a:p>
            <a:r>
              <a:rPr lang="en-US"/>
              <a:t> Automata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757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</a:t>
            </a:r>
          </a:p>
          <a:p>
            <a:r>
              <a:rPr lang="en-US"/>
              <a:t>Grammars</a:t>
            </a:r>
          </a:p>
        </p:txBody>
      </p: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5334000" y="510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8001000" y="4953000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3" name="Line 10"/>
          <p:cNvSpPr>
            <a:spLocks noChangeShapeType="1"/>
          </p:cNvSpPr>
          <p:nvPr/>
        </p:nvSpPr>
        <p:spPr bwMode="auto">
          <a:xfrm>
            <a:off x="8001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4" name="Line 11"/>
          <p:cNvSpPr>
            <a:spLocks noChangeShapeType="1"/>
          </p:cNvSpPr>
          <p:nvPr/>
        </p:nvSpPr>
        <p:spPr bwMode="auto">
          <a:xfrm>
            <a:off x="8001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8001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7620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8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11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stack</a:t>
            </a:r>
          </a:p>
        </p:txBody>
      </p:sp>
      <p:sp>
        <p:nvSpPr>
          <p:cNvPr id="54289" name="Text Box 18"/>
          <p:cNvSpPr txBox="1">
            <a:spLocks noChangeArrowheads="1"/>
          </p:cNvSpPr>
          <p:nvPr/>
        </p:nvSpPr>
        <p:spPr bwMode="auto">
          <a:xfrm>
            <a:off x="5410200" y="5334000"/>
            <a:ext cx="2152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automaton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A14E6-5CAB-48B6-816E-6591A006BA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Context-Free Grammars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DDCC68-F0D1-4E8A-976B-CB481F1B2E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Grammars express languages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Example:    </a:t>
            </a:r>
            <a:r>
              <a:rPr lang="en-US">
                <a:solidFill>
                  <a:srgbClr val="CC0099"/>
                </a:solidFill>
              </a:rPr>
              <a:t>the English language grammar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7200" y="2895600"/>
          <a:ext cx="80772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8960" imgH="3733560" progId="Equation.3">
                  <p:embed/>
                </p:oleObj>
              </mc:Choice>
              <mc:Fallback>
                <p:oleObj name="Equation" r:id="rId3" imgW="8508960" imgH="3733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95600"/>
                        <a:ext cx="8077200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22776-D737-4658-B398-CA1C5A5F86C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200400" y="304800"/>
          <a:ext cx="31559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360" imgH="4952880" progId="Equation.3">
                  <p:embed/>
                </p:oleObj>
              </mc:Choice>
              <mc:Fallback>
                <p:oleObj name="Equation" r:id="rId2" imgW="2565360" imgH="4952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155950" cy="60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F3570-041E-4C34-BD97-F97ADE8D3D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“the dog sleeps”: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19840" imgH="3708360" progId="Equation.3">
                  <p:embed/>
                </p:oleObj>
              </mc:Choice>
              <mc:Fallback>
                <p:oleObj name="Equation" r:id="rId2" imgW="6819840" imgH="3708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FF256-5E53-44B7-AE12-3B5EF65F31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solidFill>
                  <a:srgbClr val="CC0099"/>
                </a:solidFill>
              </a:rPr>
              <a:t>Derivation</a:t>
            </a:r>
            <a:r>
              <a:rPr lang="en-US"/>
              <a:t> of string “a cat runs”: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19840" imgH="3708360" progId="Equation.3">
                  <p:embed/>
                </p:oleObj>
              </mc:Choice>
              <mc:Fallback>
                <p:oleObj name="Equation" r:id="rId2" imgW="6819840" imgH="3708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7125</TotalTime>
  <Words>389</Words>
  <Application>Microsoft Macintosh PowerPoint</Application>
  <PresentationFormat>On-screen Show (4:3)</PresentationFormat>
  <Paragraphs>159</Paragraphs>
  <Slides>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Comic Sans MS</vt:lpstr>
      <vt:lpstr>Times New Roman</vt:lpstr>
      <vt:lpstr>class</vt:lpstr>
      <vt:lpstr>Equation</vt:lpstr>
      <vt:lpstr>Context-Free Languages</vt:lpstr>
      <vt:lpstr>Recap: PDA</vt:lpstr>
      <vt:lpstr>PowerPoint Presentation</vt:lpstr>
      <vt:lpstr>PowerPoint Presentation</vt:lpstr>
      <vt:lpstr>Context-Free 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 Convenient Notation</vt:lpstr>
      <vt:lpstr>PowerPoint Presentation</vt:lpstr>
      <vt:lpstr>PowerPoint Presentation</vt:lpstr>
      <vt:lpstr>PowerPoint Presentation</vt:lpstr>
      <vt:lpstr>Formal 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 till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1001</cp:revision>
  <cp:lastPrinted>2000-09-25T14:54:54Z</cp:lastPrinted>
  <dcterms:created xsi:type="dcterms:W3CDTF">2000-08-31T01:12:33Z</dcterms:created>
  <dcterms:modified xsi:type="dcterms:W3CDTF">2025-03-18T08:05:35Z</dcterms:modified>
</cp:coreProperties>
</file>