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83" r:id="rId2"/>
    <p:sldId id="284" r:id="rId3"/>
    <p:sldId id="334" r:id="rId4"/>
    <p:sldId id="285" r:id="rId5"/>
    <p:sldId id="335" r:id="rId6"/>
    <p:sldId id="337" r:id="rId7"/>
    <p:sldId id="338" r:id="rId8"/>
    <p:sldId id="341" r:id="rId9"/>
    <p:sldId id="342" r:id="rId10"/>
    <p:sldId id="343" r:id="rId11"/>
    <p:sldId id="344" r:id="rId12"/>
    <p:sldId id="286" r:id="rId13"/>
    <p:sldId id="287" r:id="rId14"/>
    <p:sldId id="288" r:id="rId15"/>
    <p:sldId id="345" r:id="rId16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778" autoAdjust="0"/>
  </p:normalViewPr>
  <p:slideViewPr>
    <p:cSldViewPr>
      <p:cViewPr varScale="1">
        <p:scale>
          <a:sx n="103" d="100"/>
          <a:sy n="103" d="100"/>
        </p:scale>
        <p:origin x="18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6C581B94-1F5B-4049-8582-DE8DE018D5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FAD9B7D-3586-4265-B0CC-FBE775FCAD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9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Note. </a:t>
            </a:r>
            <a:r>
              <a:rPr lang="en-US" dirty="0" err="1"/>
              <a:t>a^n</a:t>
            </a:r>
            <a:r>
              <a:rPr lang="en-US" dirty="0"/>
              <a:t> </a:t>
            </a:r>
            <a:r>
              <a:rPr lang="en-US" dirty="0" err="1"/>
              <a:t>b^n</a:t>
            </a:r>
            <a:r>
              <a:rPr lang="en-US" dirty="0"/>
              <a:t> </a:t>
            </a:r>
            <a:r>
              <a:rPr lang="en-US" dirty="0" err="1"/>
              <a:t>c^n</a:t>
            </a:r>
            <a:r>
              <a:rPr lang="en-US" dirty="0"/>
              <a:t> is CSL but not CFL.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AD9B7D-3586-4265-B0CC-FBE775FCAD3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50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B68C-DAEB-40E5-A437-580D555B5E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1F18E-1E78-42F8-B7A1-691E24E9D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5DA2F-4279-4058-91B0-3FA5ED7AF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2B889-39A4-4CA2-9840-C90A4D6EB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D8CD9-A9CC-4FB7-909D-7E516ABE0B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08497F-A021-4CA6-9315-F1FBBD9400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58D2C-7B4A-47D1-B0F0-25BFBE9673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C907B-8D81-4478-A7BF-65BB8BE29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582C6-1061-4CCE-AD71-6FBC23250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B492F-41C8-457C-B9F4-4639A3D5A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5A8AE-84D0-4157-A1F3-5AEC2E5CF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A78A812-43D6-4EA0-B228-E91DA3ECCF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16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867400"/>
            <a:ext cx="2895600" cy="762000"/>
          </a:xfrm>
          <a:noFill/>
        </p:spPr>
        <p:txBody>
          <a:bodyPr/>
          <a:lstStyle/>
          <a:p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r>
              <a:rPr lang="en-US" sz="1600" dirty="0"/>
              <a:t>Slides: Prof. Busch - LSU</a:t>
            </a:r>
          </a:p>
        </p:txBody>
      </p:sp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AEC3C8-D05B-4491-9007-66465FC89DE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Simplifications </a:t>
            </a:r>
            <a:br>
              <a:rPr lang="en-US" sz="4400"/>
            </a:br>
            <a:r>
              <a:rPr lang="en-US" sz="4400"/>
              <a:t>of </a:t>
            </a:r>
            <a:br>
              <a:rPr lang="en-US" sz="4400"/>
            </a:br>
            <a:r>
              <a:rPr lang="en-US" sz="4400"/>
              <a:t>Context-Free Grammars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 Course Instructor:</a:t>
            </a:r>
          </a:p>
          <a:p>
            <a:r>
              <a:rPr lang="en-US" dirty="0"/>
              <a:t>Dr. Sohail Iqbal</a:t>
            </a:r>
          </a:p>
        </p:txBody>
      </p:sp>
      <p:pic>
        <p:nvPicPr>
          <p:cNvPr id="7" name="Picture 6" descr="Chomsky-Hierarchy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108857"/>
            <a:ext cx="3048000" cy="1796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704118-01B9-41D3-9C9A-ABBC0E7ADD1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223" name="AutoShape 3074"/>
          <p:cNvSpPr>
            <a:spLocks noChangeArrowheads="1"/>
          </p:cNvSpPr>
          <p:nvPr/>
        </p:nvSpPr>
        <p:spPr bwMode="auto">
          <a:xfrm>
            <a:off x="2667000" y="28194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9218" name="Object 3072"/>
          <p:cNvGraphicFramePr>
            <a:graphicFrameLocks noChangeAspect="1"/>
          </p:cNvGraphicFramePr>
          <p:nvPr/>
        </p:nvGraphicFramePr>
        <p:xfrm>
          <a:off x="3352800" y="39274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380880" progId="Equation.3">
                  <p:embed/>
                </p:oleObj>
              </mc:Choice>
              <mc:Fallback>
                <p:oleObj name="Equation" r:id="rId2" imgW="1269720" imgH="38088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27475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073"/>
          <p:cNvGraphicFramePr>
            <a:graphicFrameLocks noChangeAspect="1"/>
          </p:cNvGraphicFramePr>
          <p:nvPr/>
        </p:nvGraphicFramePr>
        <p:xfrm>
          <a:off x="57150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1955520" progId="Equation.3">
                  <p:embed/>
                </p:oleObj>
              </mc:Choice>
              <mc:Fallback>
                <p:oleObj name="Equation" r:id="rId4" imgW="3263760" imgH="195552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3074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280" imgH="2717640" progId="Equation.3">
                  <p:embed/>
                </p:oleObj>
              </mc:Choice>
              <mc:Fallback>
                <p:oleObj name="Equation" r:id="rId6" imgW="2438280" imgH="271764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Line 3078"/>
          <p:cNvSpPr>
            <a:spLocks noChangeShapeType="1"/>
          </p:cNvSpPr>
          <p:nvPr/>
        </p:nvSpPr>
        <p:spPr bwMode="auto">
          <a:xfrm>
            <a:off x="152400" y="38100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25" name="Line 3079"/>
          <p:cNvSpPr>
            <a:spLocks noChangeShapeType="1"/>
          </p:cNvSpPr>
          <p:nvPr/>
        </p:nvSpPr>
        <p:spPr bwMode="auto">
          <a:xfrm flipV="1">
            <a:off x="152400" y="3810000"/>
            <a:ext cx="17526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ABC575-59BA-42C8-8134-484AA7FFF4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246" name="Text Box 2050"/>
          <p:cNvSpPr txBox="1">
            <a:spLocks noChangeArrowheads="1"/>
          </p:cNvSpPr>
          <p:nvPr/>
        </p:nvSpPr>
        <p:spPr bwMode="auto">
          <a:xfrm>
            <a:off x="288925" y="254000"/>
            <a:ext cx="5792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Remove repeated productions</a:t>
            </a:r>
          </a:p>
        </p:txBody>
      </p:sp>
      <p:sp>
        <p:nvSpPr>
          <p:cNvPr id="10247" name="AutoShape 2051"/>
          <p:cNvSpPr>
            <a:spLocks noChangeArrowheads="1"/>
          </p:cNvSpPr>
          <p:nvPr/>
        </p:nvSpPr>
        <p:spPr bwMode="auto">
          <a:xfrm>
            <a:off x="3810000" y="3733800"/>
            <a:ext cx="1981200" cy="485775"/>
          </a:xfrm>
          <a:prstGeom prst="rightArrow">
            <a:avLst>
              <a:gd name="adj1" fmla="val 50000"/>
              <a:gd name="adj2" fmla="val 101961"/>
            </a:avLst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0242" name="Object 2048"/>
          <p:cNvGraphicFramePr>
            <a:graphicFrameLocks noChangeAspect="1"/>
          </p:cNvGraphicFramePr>
          <p:nvPr/>
        </p:nvGraphicFramePr>
        <p:xfrm>
          <a:off x="6432550" y="2952750"/>
          <a:ext cx="2438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1955520" progId="Equation.3">
                  <p:embed/>
                </p:oleObj>
              </mc:Choice>
              <mc:Fallback>
                <p:oleObj name="Equation" r:id="rId2" imgW="2438280" imgH="195552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952750"/>
                        <a:ext cx="2438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2049"/>
          <p:cNvGraphicFramePr>
            <a:graphicFrameLocks noChangeAspect="1"/>
          </p:cNvGraphicFramePr>
          <p:nvPr/>
        </p:nvGraphicFramePr>
        <p:xfrm>
          <a:off x="228600" y="2895600"/>
          <a:ext cx="32639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63760" imgH="1955520" progId="Equation.3">
                  <p:embed/>
                </p:oleObj>
              </mc:Choice>
              <mc:Fallback>
                <p:oleObj name="Equation" r:id="rId4" imgW="3263760" imgH="195552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95600"/>
                        <a:ext cx="32639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2054"/>
          <p:cNvSpPr txBox="1">
            <a:spLocks noChangeArrowheads="1"/>
          </p:cNvSpPr>
          <p:nvPr/>
        </p:nvSpPr>
        <p:spPr bwMode="auto">
          <a:xfrm>
            <a:off x="6291263" y="2057400"/>
            <a:ext cx="2852737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Final grammar</a:t>
            </a:r>
          </a:p>
        </p:txBody>
      </p:sp>
      <p:sp>
        <p:nvSpPr>
          <p:cNvPr id="10249" name="Line 2055"/>
          <p:cNvSpPr>
            <a:spLocks noChangeShapeType="1"/>
          </p:cNvSpPr>
          <p:nvPr/>
        </p:nvSpPr>
        <p:spPr bwMode="auto">
          <a:xfrm>
            <a:off x="2895600" y="2819400"/>
            <a:ext cx="6858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0" name="Line 2056"/>
          <p:cNvSpPr>
            <a:spLocks noChangeShapeType="1"/>
          </p:cNvSpPr>
          <p:nvPr/>
        </p:nvSpPr>
        <p:spPr bwMode="auto">
          <a:xfrm flipV="1">
            <a:off x="2895600" y="2819400"/>
            <a:ext cx="762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51" name="Oval 2057"/>
          <p:cNvSpPr>
            <a:spLocks noChangeArrowheads="1"/>
          </p:cNvSpPr>
          <p:nvPr/>
        </p:nvSpPr>
        <p:spPr bwMode="auto">
          <a:xfrm>
            <a:off x="1143000" y="27432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5AA897-82DA-469F-B797-CB6F1D19C78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2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Useless Productions</a:t>
            </a: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3429000" y="1219200"/>
          <a:ext cx="1803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240" imgH="2717640" progId="Equation.3">
                  <p:embed/>
                </p:oleObj>
              </mc:Choice>
              <mc:Fallback>
                <p:oleObj name="Equation" r:id="rId2" imgW="1803240" imgH="271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19200"/>
                        <a:ext cx="1803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4876800"/>
            <a:ext cx="8891588" cy="1409700"/>
            <a:chOff x="0" y="3072"/>
            <a:chExt cx="5601" cy="888"/>
          </a:xfrm>
        </p:grpSpPr>
        <p:graphicFrame>
          <p:nvGraphicFramePr>
            <p:cNvPr id="11267" name="Object 5"/>
            <p:cNvGraphicFramePr>
              <a:graphicFrameLocks noChangeAspect="1"/>
            </p:cNvGraphicFramePr>
            <p:nvPr/>
          </p:nvGraphicFramePr>
          <p:xfrm>
            <a:off x="96" y="3696"/>
            <a:ext cx="550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8737560" imgH="419040" progId="Equation.3">
                    <p:embed/>
                  </p:oleObj>
                </mc:Choice>
                <mc:Fallback>
                  <p:oleObj name="Equation" r:id="rId4" imgW="8737560" imgH="4190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696"/>
                          <a:ext cx="550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Text Box 6"/>
            <p:cNvSpPr txBox="1">
              <a:spLocks noChangeArrowheads="1"/>
            </p:cNvSpPr>
            <p:nvPr/>
          </p:nvSpPr>
          <p:spPr bwMode="auto">
            <a:xfrm>
              <a:off x="0" y="3072"/>
              <a:ext cx="436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Some derivations never terminate...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1273" name="Oval 8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274" name="Text Box 9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1D455-3268-4A2A-B3F3-1409A13717C4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2290" name="Object 1024"/>
          <p:cNvGraphicFramePr>
            <a:graphicFrameLocks noChangeAspect="1"/>
          </p:cNvGraphicFramePr>
          <p:nvPr/>
        </p:nvGraphicFramePr>
        <p:xfrm>
          <a:off x="3352800" y="1219200"/>
          <a:ext cx="16256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2717640" progId="Equation.3">
                  <p:embed/>
                </p:oleObj>
              </mc:Choice>
              <mc:Fallback>
                <p:oleObj name="Equation" r:id="rId2" imgW="1625400" imgH="27176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16256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288925" y="101600"/>
            <a:ext cx="3651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Another grammar:</a:t>
            </a:r>
          </a:p>
        </p:txBody>
      </p:sp>
      <p:sp>
        <p:nvSpPr>
          <p:cNvPr id="434180" name="Text Box 4"/>
          <p:cNvSpPr txBox="1">
            <a:spLocks noChangeArrowheads="1"/>
          </p:cNvSpPr>
          <p:nvPr/>
        </p:nvSpPr>
        <p:spPr bwMode="auto">
          <a:xfrm>
            <a:off x="2438400" y="4419600"/>
            <a:ext cx="4470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Not reachable from S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0" y="3276600"/>
            <a:ext cx="6096000" cy="990600"/>
            <a:chOff x="1920" y="2064"/>
            <a:chExt cx="3840" cy="624"/>
          </a:xfrm>
        </p:grpSpPr>
        <p:sp>
          <p:nvSpPr>
            <p:cNvPr id="12296" name="Oval 6"/>
            <p:cNvSpPr>
              <a:spLocks noChangeArrowheads="1"/>
            </p:cNvSpPr>
            <p:nvPr/>
          </p:nvSpPr>
          <p:spPr bwMode="auto">
            <a:xfrm>
              <a:off x="1920" y="2064"/>
              <a:ext cx="1440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97" name="Text Box 7"/>
            <p:cNvSpPr txBox="1">
              <a:spLocks noChangeArrowheads="1"/>
            </p:cNvSpPr>
            <p:nvPr/>
          </p:nvSpPr>
          <p:spPr bwMode="auto">
            <a:xfrm>
              <a:off x="3385" y="2160"/>
              <a:ext cx="237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3300"/>
                  </a:solidFill>
                </a:rPr>
                <a:t>Useless Production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4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8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D87D82-5115-4390-9829-6FDD77B798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152400" y="152400"/>
            <a:ext cx="2251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3320" name="Text Box 3"/>
          <p:cNvSpPr txBox="1">
            <a:spLocks noChangeArrowheads="1"/>
          </p:cNvSpPr>
          <p:nvPr/>
        </p:nvSpPr>
        <p:spPr bwMode="auto">
          <a:xfrm>
            <a:off x="1143000" y="1066800"/>
            <a:ext cx="45989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there is a derivation</a:t>
            </a:r>
          </a:p>
        </p:txBody>
      </p:sp>
      <p:graphicFrame>
        <p:nvGraphicFramePr>
          <p:cNvPr id="13314" name="Object 3072"/>
          <p:cNvGraphicFramePr>
            <a:graphicFrameLocks noChangeAspect="1"/>
          </p:cNvGraphicFramePr>
          <p:nvPr/>
        </p:nvGraphicFramePr>
        <p:xfrm>
          <a:off x="1219200" y="1828800"/>
          <a:ext cx="72659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62360" imgH="444240" progId="Equation.3">
                  <p:embed/>
                </p:oleObj>
              </mc:Choice>
              <mc:Fallback>
                <p:oleObj name="Equation" r:id="rId2" imgW="5562360" imgH="44424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8800"/>
                        <a:ext cx="726598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53244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Then variable        is useful</a:t>
            </a:r>
          </a:p>
        </p:txBody>
      </p:sp>
      <p:graphicFrame>
        <p:nvGraphicFramePr>
          <p:cNvPr id="13315" name="Object 3073"/>
          <p:cNvGraphicFramePr>
            <a:graphicFrameLocks noChangeAspect="1"/>
          </p:cNvGraphicFramePr>
          <p:nvPr/>
        </p:nvGraphicFramePr>
        <p:xfrm>
          <a:off x="3581400" y="37338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406080" progId="Equation.3">
                  <p:embed/>
                </p:oleObj>
              </mc:Choice>
              <mc:Fallback>
                <p:oleObj name="Equation" r:id="rId4" imgW="368280" imgH="40608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7338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09600" y="5257800"/>
            <a:ext cx="66738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Otherwise, variable        is useless</a:t>
            </a:r>
          </a:p>
        </p:txBody>
      </p:sp>
      <p:graphicFrame>
        <p:nvGraphicFramePr>
          <p:cNvPr id="13316" name="Object 3074"/>
          <p:cNvGraphicFramePr>
            <a:graphicFrameLocks noChangeAspect="1"/>
          </p:cNvGraphicFramePr>
          <p:nvPr/>
        </p:nvGraphicFramePr>
        <p:xfrm>
          <a:off x="4648200" y="5334000"/>
          <a:ext cx="36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406080" progId="Equation.3">
                  <p:embed/>
                </p:oleObj>
              </mc:Choice>
              <mc:Fallback>
                <p:oleObj name="Equation" r:id="rId6" imgW="368280" imgH="40608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334000"/>
                        <a:ext cx="368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9"/>
          <p:cNvSpPr>
            <a:spLocks noChangeShapeType="1"/>
          </p:cNvSpPr>
          <p:nvPr/>
        </p:nvSpPr>
        <p:spPr bwMode="auto">
          <a:xfrm>
            <a:off x="6477000" y="2286000"/>
            <a:ext cx="9906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6781800" y="2819400"/>
            <a:ext cx="1830388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consists of </a:t>
            </a:r>
          </a:p>
          <a:p>
            <a:r>
              <a:rPr lang="en-US" sz="2400"/>
              <a:t>terminals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A582C6-1061-4CCE-AD71-6FBC2325001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3149025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143000"/>
            <a:ext cx="723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Practice: Exercise 2.1 to 2.10 from the </a:t>
            </a:r>
            <a:r>
              <a:rPr lang="en-US" sz="2000" dirty="0" err="1">
                <a:solidFill>
                  <a:schemeClr val="tx1"/>
                </a:solidFill>
              </a:rPr>
              <a:t>Sipser’s</a:t>
            </a:r>
            <a:r>
              <a:rPr lang="en-US" sz="2000" dirty="0">
                <a:solidFill>
                  <a:schemeClr val="tx1"/>
                </a:solidFill>
              </a:rPr>
              <a:t> book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97332E-0091-58EE-33FC-041AF54B6EB8}"/>
              </a:ext>
            </a:extLst>
          </p:cNvPr>
          <p:cNvSpPr txBox="1"/>
          <p:nvPr/>
        </p:nvSpPr>
        <p:spPr>
          <a:xfrm>
            <a:off x="228600" y="5105400"/>
            <a:ext cx="883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Be ready for a surprise quiz in non-</a:t>
            </a:r>
            <a:r>
              <a:rPr lang="en-US" sz="2800" dirty="0" err="1">
                <a:solidFill>
                  <a:srgbClr val="FF0000"/>
                </a:solidFill>
              </a:rPr>
              <a:t>saturday</a:t>
            </a:r>
            <a:r>
              <a:rPr lang="en-US" sz="2800" dirty="0">
                <a:solidFill>
                  <a:srgbClr val="FF0000"/>
                </a:solidFill>
              </a:rPr>
              <a:t> class</a:t>
            </a:r>
            <a:endParaRPr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314CA0-82D3-4E04-9FB6-C1FC422BF8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Substitution Rule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58750" y="2590800"/>
          <a:ext cx="21209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3466800" progId="Equation.3">
                  <p:embed/>
                </p:oleObj>
              </mc:Choice>
              <mc:Fallback>
                <p:oleObj name="Equation" r:id="rId2" imgW="2120760" imgH="346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590800"/>
                        <a:ext cx="21209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AutoShape 5"/>
          <p:cNvSpPr>
            <a:spLocks noChangeArrowheads="1"/>
          </p:cNvSpPr>
          <p:nvPr/>
        </p:nvSpPr>
        <p:spPr bwMode="auto">
          <a:xfrm>
            <a:off x="2514600" y="32004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033" name="Text Box 6"/>
          <p:cNvSpPr txBox="1">
            <a:spLocks noChangeArrowheads="1"/>
          </p:cNvSpPr>
          <p:nvPr/>
        </p:nvSpPr>
        <p:spPr bwMode="auto">
          <a:xfrm>
            <a:off x="5791200" y="1447800"/>
            <a:ext cx="2119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1027" name="Object 12"/>
          <p:cNvGraphicFramePr>
            <a:graphicFrameLocks noChangeAspect="1"/>
          </p:cNvGraphicFramePr>
          <p:nvPr/>
        </p:nvGraphicFramePr>
        <p:xfrm>
          <a:off x="5638800" y="2895600"/>
          <a:ext cx="33909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840" imgH="2717640" progId="Equation.3">
                  <p:embed/>
                </p:oleObj>
              </mc:Choice>
              <mc:Fallback>
                <p:oleObj name="Equation" r:id="rId4" imgW="3390840" imgH="2717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895600"/>
                        <a:ext cx="33909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3"/>
          <p:cNvGraphicFramePr>
            <a:graphicFrameLocks noChangeAspect="1"/>
          </p:cNvGraphicFramePr>
          <p:nvPr/>
        </p:nvGraphicFramePr>
        <p:xfrm>
          <a:off x="3124200" y="43434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431640" progId="Equation.3">
                  <p:embed/>
                </p:oleObj>
              </mc:Choice>
              <mc:Fallback>
                <p:oleObj name="Equation" r:id="rId6" imgW="1320480" imgH="431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343400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EDD93-46AB-4B2E-9438-DDD04215A5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55" name="Text Box 5"/>
          <p:cNvSpPr txBox="1">
            <a:spLocks noChangeArrowheads="1"/>
          </p:cNvSpPr>
          <p:nvPr/>
        </p:nvSpPr>
        <p:spPr bwMode="auto">
          <a:xfrm>
            <a:off x="6400800" y="5105400"/>
            <a:ext cx="21193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2133600" y="4876800"/>
          <a:ext cx="37338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78080" imgH="2057400" progId="Equation.3">
                  <p:embed/>
                </p:oleObj>
              </mc:Choice>
              <mc:Fallback>
                <p:oleObj name="Equation" r:id="rId2" imgW="497808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876800"/>
                        <a:ext cx="3733800" cy="154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8"/>
          <p:cNvGraphicFramePr>
            <a:graphicFrameLocks noChangeAspect="1"/>
          </p:cNvGraphicFramePr>
          <p:nvPr/>
        </p:nvGraphicFramePr>
        <p:xfrm>
          <a:off x="2667000" y="609600"/>
          <a:ext cx="2667000" cy="213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90840" imgH="2717640" progId="Equation.3">
                  <p:embed/>
                </p:oleObj>
              </mc:Choice>
              <mc:Fallback>
                <p:oleObj name="Equation" r:id="rId4" imgW="3390840" imgH="2717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609600"/>
                        <a:ext cx="2667000" cy="213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AutoShape 9"/>
          <p:cNvSpPr>
            <a:spLocks noChangeArrowheads="1"/>
          </p:cNvSpPr>
          <p:nvPr/>
        </p:nvSpPr>
        <p:spPr bwMode="auto">
          <a:xfrm>
            <a:off x="15240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 </a:t>
            </a:r>
            <a:endParaRPr lang="en-US" i="1">
              <a:solidFill>
                <a:schemeClr val="tx1"/>
              </a:solidFill>
            </a:endParaRPr>
          </a:p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2052" name="Object 10"/>
          <p:cNvGraphicFramePr>
            <a:graphicFrameLocks noChangeAspect="1"/>
          </p:cNvGraphicFramePr>
          <p:nvPr/>
        </p:nvGraphicFramePr>
        <p:xfrm>
          <a:off x="3048000" y="3630613"/>
          <a:ext cx="162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25400" imgH="419040" progId="Equation.3">
                  <p:embed/>
                </p:oleObj>
              </mc:Choice>
              <mc:Fallback>
                <p:oleObj name="Equation" r:id="rId6" imgW="162540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30613"/>
                        <a:ext cx="1625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95600" y="4724400"/>
            <a:ext cx="457200" cy="533400"/>
            <a:chOff x="1824" y="2976"/>
            <a:chExt cx="288" cy="336"/>
          </a:xfrm>
        </p:grpSpPr>
        <p:sp>
          <p:nvSpPr>
            <p:cNvPr id="2061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2" name="Line 12"/>
            <p:cNvSpPr>
              <a:spLocks noChangeShapeType="1"/>
            </p:cNvSpPr>
            <p:nvPr/>
          </p:nvSpPr>
          <p:spPr bwMode="auto">
            <a:xfrm flipH="1">
              <a:off x="1824" y="2976"/>
              <a:ext cx="288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895600" y="5943600"/>
            <a:ext cx="762000" cy="533400"/>
            <a:chOff x="1824" y="3744"/>
            <a:chExt cx="480" cy="336"/>
          </a:xfrm>
        </p:grpSpPr>
        <p:sp>
          <p:nvSpPr>
            <p:cNvPr id="2059" name="Line 13"/>
            <p:cNvSpPr>
              <a:spLocks noChangeShapeType="1"/>
            </p:cNvSpPr>
            <p:nvPr/>
          </p:nvSpPr>
          <p:spPr bwMode="auto">
            <a:xfrm>
              <a:off x="1824" y="3744"/>
              <a:ext cx="43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60" name="Line 14"/>
            <p:cNvSpPr>
              <a:spLocks noChangeShapeType="1"/>
            </p:cNvSpPr>
            <p:nvPr/>
          </p:nvSpPr>
          <p:spPr bwMode="auto">
            <a:xfrm flipH="1">
              <a:off x="1824" y="3744"/>
              <a:ext cx="480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093588-015D-4158-8857-0E20095101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079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251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general: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2667000" y="381000"/>
          <a:ext cx="1854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2057400" progId="Equation.3">
                  <p:embed/>
                </p:oleObj>
              </mc:Choice>
              <mc:Fallback>
                <p:oleObj name="Equation" r:id="rId2" imgW="18540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1000"/>
                        <a:ext cx="18542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4"/>
          <p:cNvSpPr>
            <a:spLocks noChangeArrowheads="1"/>
          </p:cNvSpPr>
          <p:nvPr/>
        </p:nvSpPr>
        <p:spPr bwMode="auto">
          <a:xfrm>
            <a:off x="1295400" y="3048000"/>
            <a:ext cx="4568825" cy="1327150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r>
              <a:rPr lang="en-US">
                <a:solidFill>
                  <a:srgbClr val="FF3300"/>
                </a:solidFill>
              </a:rPr>
              <a:t> </a:t>
            </a:r>
            <a:endParaRPr lang="en-US" i="1">
              <a:solidFill>
                <a:schemeClr val="tx1"/>
              </a:solidFill>
            </a:endParaRPr>
          </a:p>
        </p:txBody>
      </p:sp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2286000" y="5562600"/>
          <a:ext cx="2984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571320" progId="Equation.3">
                  <p:embed/>
                </p:oleObj>
              </mc:Choice>
              <mc:Fallback>
                <p:oleObj name="Equation" r:id="rId4" imgW="298440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62600"/>
                        <a:ext cx="2984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6324600" y="5181600"/>
            <a:ext cx="20875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grammar</a:t>
            </a:r>
          </a:p>
        </p:txBody>
      </p:sp>
      <p:graphicFrame>
        <p:nvGraphicFramePr>
          <p:cNvPr id="3076" name="Object 7"/>
          <p:cNvGraphicFramePr>
            <a:graphicFrameLocks noChangeAspect="1"/>
          </p:cNvGraphicFramePr>
          <p:nvPr/>
        </p:nvGraphicFramePr>
        <p:xfrm>
          <a:off x="2819400" y="363061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85720" imgH="571320" progId="Equation.3">
                  <p:embed/>
                </p:oleObj>
              </mc:Choice>
              <mc:Fallback>
                <p:oleObj name="Equation" r:id="rId6" imgW="148572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30613"/>
                        <a:ext cx="14859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E048C9-8AB4-4E11-A1E6-28AA54478E2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10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Nullable Variables</a:t>
            </a:r>
          </a:p>
        </p:txBody>
      </p:sp>
      <p:graphicFrame>
        <p:nvGraphicFramePr>
          <p:cNvPr id="4098" name="Object 1028"/>
          <p:cNvGraphicFramePr>
            <a:graphicFrameLocks noChangeAspect="1"/>
          </p:cNvGraphicFramePr>
          <p:nvPr/>
        </p:nvGraphicFramePr>
        <p:xfrm>
          <a:off x="298450" y="1193800"/>
          <a:ext cx="3187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533160" progId="Equation.3">
                  <p:embed/>
                </p:oleObj>
              </mc:Choice>
              <mc:Fallback>
                <p:oleObj name="Equation" r:id="rId2" imgW="3187440" imgH="5331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1193800"/>
                        <a:ext cx="31877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029"/>
          <p:cNvGraphicFramePr>
            <a:graphicFrameLocks noChangeAspect="1"/>
          </p:cNvGraphicFramePr>
          <p:nvPr/>
        </p:nvGraphicFramePr>
        <p:xfrm>
          <a:off x="5276850" y="1257300"/>
          <a:ext cx="1504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342720" progId="Equation.3">
                  <p:embed/>
                </p:oleObj>
              </mc:Choice>
              <mc:Fallback>
                <p:oleObj name="Equation" r:id="rId4" imgW="1193760" imgH="3427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257300"/>
                        <a:ext cx="1504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30"/>
          <p:cNvSpPr txBox="1">
            <a:spLocks noChangeArrowheads="1"/>
          </p:cNvSpPr>
          <p:nvPr/>
        </p:nvSpPr>
        <p:spPr bwMode="auto">
          <a:xfrm>
            <a:off x="228600" y="2057400"/>
            <a:ext cx="3532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Nullable Variable:</a:t>
            </a:r>
          </a:p>
        </p:txBody>
      </p:sp>
      <p:graphicFrame>
        <p:nvGraphicFramePr>
          <p:cNvPr id="4100" name="Object 1031"/>
          <p:cNvGraphicFramePr>
            <a:graphicFrameLocks noChangeAspect="1"/>
          </p:cNvGraphicFramePr>
          <p:nvPr/>
        </p:nvGraphicFramePr>
        <p:xfrm>
          <a:off x="5334000" y="2133600"/>
          <a:ext cx="2819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680" imgH="342720" progId="Equation.3">
                  <p:embed/>
                </p:oleObj>
              </mc:Choice>
              <mc:Fallback>
                <p:oleObj name="Equation" r:id="rId6" imgW="1993680" imgH="34272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133600"/>
                        <a:ext cx="2819400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Text Box 1032"/>
          <p:cNvSpPr txBox="1">
            <a:spLocks noChangeArrowheads="1"/>
          </p:cNvSpPr>
          <p:nvPr/>
        </p:nvSpPr>
        <p:spPr bwMode="auto">
          <a:xfrm>
            <a:off x="990600" y="3124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4101" name="Object 1033"/>
          <p:cNvGraphicFramePr>
            <a:graphicFrameLocks noChangeAspect="1"/>
          </p:cNvGraphicFramePr>
          <p:nvPr/>
        </p:nvGraphicFramePr>
        <p:xfrm>
          <a:off x="3886200" y="3200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1955520" progId="Equation.3">
                  <p:embed/>
                </p:oleObj>
              </mc:Choice>
              <mc:Fallback>
                <p:oleObj name="Equation" r:id="rId8" imgW="2184120" imgH="19555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00400"/>
                        <a:ext cx="2184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Line 1034"/>
          <p:cNvSpPr>
            <a:spLocks noChangeShapeType="1"/>
          </p:cNvSpPr>
          <p:nvPr/>
        </p:nvSpPr>
        <p:spPr bwMode="auto">
          <a:xfrm flipV="1">
            <a:off x="3200400" y="5334000"/>
            <a:ext cx="76200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9" name="Text Box 1035"/>
          <p:cNvSpPr txBox="1">
            <a:spLocks noChangeArrowheads="1"/>
          </p:cNvSpPr>
          <p:nvPr/>
        </p:nvSpPr>
        <p:spPr bwMode="auto">
          <a:xfrm>
            <a:off x="152400" y="6019800"/>
            <a:ext cx="33448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Nullable variable</a:t>
            </a:r>
          </a:p>
        </p:txBody>
      </p:sp>
      <p:sp>
        <p:nvSpPr>
          <p:cNvPr id="4110" name="Line 1036"/>
          <p:cNvSpPr>
            <a:spLocks noChangeShapeType="1"/>
          </p:cNvSpPr>
          <p:nvPr/>
        </p:nvSpPr>
        <p:spPr bwMode="auto">
          <a:xfrm flipH="1" flipV="1">
            <a:off x="4724400" y="5257800"/>
            <a:ext cx="533400" cy="838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4102" name="Object 1037"/>
          <p:cNvGraphicFramePr>
            <a:graphicFrameLocks noChangeAspect="1"/>
          </p:cNvGraphicFramePr>
          <p:nvPr/>
        </p:nvGraphicFramePr>
        <p:xfrm>
          <a:off x="5410200" y="6019800"/>
          <a:ext cx="3041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720" imgH="431640" progId="Equation.3">
                  <p:embed/>
                </p:oleObj>
              </mc:Choice>
              <mc:Fallback>
                <p:oleObj name="Equation" r:id="rId10" imgW="2412720" imgH="43164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6019800"/>
                        <a:ext cx="30416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1" name="Line 1038"/>
          <p:cNvSpPr>
            <a:spLocks noChangeShapeType="1"/>
          </p:cNvSpPr>
          <p:nvPr/>
        </p:nvSpPr>
        <p:spPr bwMode="auto">
          <a:xfrm>
            <a:off x="0" y="2895600"/>
            <a:ext cx="830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A4DDBE-88C9-4534-8551-6AA0F15A2E9F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5122" name="Object 1026"/>
          <p:cNvGraphicFramePr>
            <a:graphicFrameLocks noChangeAspect="1"/>
          </p:cNvGraphicFramePr>
          <p:nvPr/>
        </p:nvGraphicFramePr>
        <p:xfrm>
          <a:off x="3124200" y="2174875"/>
          <a:ext cx="1409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380880" progId="Equation.3">
                  <p:embed/>
                </p:oleObj>
              </mc:Choice>
              <mc:Fallback>
                <p:oleObj name="Equation" r:id="rId2" imgW="1409400" imgH="3808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174875"/>
                        <a:ext cx="14097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/>
          <p:cNvGraphicFramePr>
            <a:graphicFrameLocks noChangeAspect="1"/>
          </p:cNvGraphicFramePr>
          <p:nvPr/>
        </p:nvGraphicFramePr>
        <p:xfrm>
          <a:off x="152400" y="1295400"/>
          <a:ext cx="21844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1955520" progId="Equation.3">
                  <p:embed/>
                </p:oleObj>
              </mc:Choice>
              <mc:Fallback>
                <p:oleObj name="Equation" r:id="rId4" imgW="2184120" imgH="19555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295400"/>
                        <a:ext cx="21844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1028"/>
          <p:cNvSpPr>
            <a:spLocks noChangeArrowheads="1"/>
          </p:cNvSpPr>
          <p:nvPr/>
        </p:nvSpPr>
        <p:spPr bwMode="auto">
          <a:xfrm>
            <a:off x="2667000" y="1066800"/>
            <a:ext cx="2895600" cy="2246313"/>
          </a:xfrm>
          <a:prstGeom prst="rightArrow">
            <a:avLst>
              <a:gd name="adj1" fmla="val 50000"/>
              <a:gd name="adj2" fmla="val 3222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5124" name="Object 1029"/>
          <p:cNvGraphicFramePr>
            <a:graphicFrameLocks noChangeAspect="1"/>
          </p:cNvGraphicFramePr>
          <p:nvPr/>
        </p:nvGraphicFramePr>
        <p:xfrm>
          <a:off x="5791200" y="1524000"/>
          <a:ext cx="2990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1041120" progId="Equation.3">
                  <p:embed/>
                </p:oleObj>
              </mc:Choice>
              <mc:Fallback>
                <p:oleObj name="Equation" r:id="rId6" imgW="2374560" imgH="104112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524000"/>
                        <a:ext cx="29908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Line 1031"/>
          <p:cNvSpPr>
            <a:spLocks noChangeShapeType="1"/>
          </p:cNvSpPr>
          <p:nvPr/>
        </p:nvSpPr>
        <p:spPr bwMode="auto">
          <a:xfrm>
            <a:off x="0" y="2743200"/>
            <a:ext cx="19050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1" name="Line 1032"/>
          <p:cNvSpPr>
            <a:spLocks noChangeShapeType="1"/>
          </p:cNvSpPr>
          <p:nvPr/>
        </p:nvSpPr>
        <p:spPr bwMode="auto">
          <a:xfrm flipV="1">
            <a:off x="0" y="2667000"/>
            <a:ext cx="19050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32" name="Text Box 1033"/>
          <p:cNvSpPr txBox="1">
            <a:spLocks noChangeArrowheads="1"/>
          </p:cNvSpPr>
          <p:nvPr/>
        </p:nvSpPr>
        <p:spPr bwMode="auto">
          <a:xfrm>
            <a:off x="1812925" y="101600"/>
            <a:ext cx="20558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Removing </a:t>
            </a:r>
          </a:p>
        </p:txBody>
      </p:sp>
      <p:graphicFrame>
        <p:nvGraphicFramePr>
          <p:cNvPr id="5125" name="Object 1034"/>
          <p:cNvGraphicFramePr>
            <a:graphicFrameLocks noChangeAspect="1"/>
          </p:cNvGraphicFramePr>
          <p:nvPr/>
        </p:nvGraphicFramePr>
        <p:xfrm>
          <a:off x="4114800" y="152400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431640" progId="Equation.3">
                  <p:embed/>
                </p:oleObj>
              </mc:Choice>
              <mc:Fallback>
                <p:oleObj name="Equation" r:id="rId8" imgW="2565360" imgH="43164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2400"/>
                        <a:ext cx="34226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Text Box 1035"/>
          <p:cNvSpPr txBox="1">
            <a:spLocks noChangeArrowheads="1"/>
          </p:cNvSpPr>
          <p:nvPr/>
        </p:nvSpPr>
        <p:spPr bwMode="auto">
          <a:xfrm>
            <a:off x="228600" y="4343400"/>
            <a:ext cx="75453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After we remove all the                       </a:t>
            </a:r>
          </a:p>
          <a:p>
            <a:r>
              <a:rPr lang="en-US"/>
              <a:t>all the nullable variables disappear</a:t>
            </a:r>
          </a:p>
          <a:p>
            <a:r>
              <a:rPr lang="en-US"/>
              <a:t>(except for the start variable)</a:t>
            </a:r>
          </a:p>
        </p:txBody>
      </p:sp>
      <p:graphicFrame>
        <p:nvGraphicFramePr>
          <p:cNvPr id="5126" name="Object 1036"/>
          <p:cNvGraphicFramePr>
            <a:graphicFrameLocks noChangeAspect="1"/>
          </p:cNvGraphicFramePr>
          <p:nvPr/>
        </p:nvGraphicFramePr>
        <p:xfrm>
          <a:off x="5029200" y="4343400"/>
          <a:ext cx="34226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65360" imgH="431640" progId="Equation.3">
                  <p:embed/>
                </p:oleObj>
              </mc:Choice>
              <mc:Fallback>
                <p:oleObj name="Equation" r:id="rId8" imgW="2565360" imgH="43164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343400"/>
                        <a:ext cx="342265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DB7786-C9E4-4BF4-AE7D-EF93108F23A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1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Unit-Productions</a:t>
            </a:r>
          </a:p>
        </p:txBody>
      </p:sp>
      <p:graphicFrame>
        <p:nvGraphicFramePr>
          <p:cNvPr id="6146" name="Object 1027"/>
          <p:cNvGraphicFramePr>
            <a:graphicFrameLocks noChangeAspect="1"/>
          </p:cNvGraphicFramePr>
          <p:nvPr/>
        </p:nvGraphicFramePr>
        <p:xfrm>
          <a:off x="4679950" y="1028700"/>
          <a:ext cx="14160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342720" progId="Equation.3">
                  <p:embed/>
                </p:oleObj>
              </mc:Choice>
              <mc:Fallback>
                <p:oleObj name="Equation" r:id="rId2" imgW="1193760" imgH="3427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028700"/>
                        <a:ext cx="141605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Text Box 1028"/>
          <p:cNvSpPr txBox="1">
            <a:spLocks noChangeArrowheads="1"/>
          </p:cNvSpPr>
          <p:nvPr/>
        </p:nvSpPr>
        <p:spPr bwMode="auto">
          <a:xfrm>
            <a:off x="441325" y="939800"/>
            <a:ext cx="326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Production:</a:t>
            </a:r>
          </a:p>
        </p:txBody>
      </p:sp>
      <p:sp>
        <p:nvSpPr>
          <p:cNvPr id="6152" name="Text Box 1029"/>
          <p:cNvSpPr txBox="1">
            <a:spLocks noChangeArrowheads="1"/>
          </p:cNvSpPr>
          <p:nvPr/>
        </p:nvSpPr>
        <p:spPr bwMode="auto">
          <a:xfrm>
            <a:off x="2362200" y="1600200"/>
            <a:ext cx="6056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(a single variable in both sides)</a:t>
            </a:r>
          </a:p>
        </p:txBody>
      </p:sp>
      <p:graphicFrame>
        <p:nvGraphicFramePr>
          <p:cNvPr id="6147" name="Object 1030"/>
          <p:cNvGraphicFramePr>
            <a:graphicFrameLocks noChangeAspect="1"/>
          </p:cNvGraphicFramePr>
          <p:nvPr/>
        </p:nvGraphicFramePr>
        <p:xfrm>
          <a:off x="3124200" y="289560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00200" imgH="3466800" progId="Equation.3">
                  <p:embed/>
                </p:oleObj>
              </mc:Choice>
              <mc:Fallback>
                <p:oleObj name="Equation" r:id="rId4" imgW="1600200" imgH="3466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16002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1031"/>
          <p:cNvSpPr txBox="1">
            <a:spLocks noChangeArrowheads="1"/>
          </p:cNvSpPr>
          <p:nvPr/>
        </p:nvSpPr>
        <p:spPr bwMode="auto">
          <a:xfrm>
            <a:off x="441325" y="27686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6154" name="Line 1032"/>
          <p:cNvSpPr>
            <a:spLocks noChangeShapeType="1"/>
          </p:cNvSpPr>
          <p:nvPr/>
        </p:nvSpPr>
        <p:spPr bwMode="auto">
          <a:xfrm>
            <a:off x="0" y="22860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5" name="AutoShape 1034"/>
          <p:cNvSpPr>
            <a:spLocks noChangeArrowheads="1"/>
          </p:cNvSpPr>
          <p:nvPr/>
        </p:nvSpPr>
        <p:spPr bwMode="auto">
          <a:xfrm>
            <a:off x="2971800" y="4343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AutoShape 1036"/>
          <p:cNvSpPr>
            <a:spLocks noChangeArrowheads="1"/>
          </p:cNvSpPr>
          <p:nvPr/>
        </p:nvSpPr>
        <p:spPr bwMode="auto">
          <a:xfrm>
            <a:off x="2971800" y="5105400"/>
            <a:ext cx="1752600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Text Box 1037"/>
          <p:cNvSpPr txBox="1">
            <a:spLocks noChangeArrowheads="1"/>
          </p:cNvSpPr>
          <p:nvPr/>
        </p:nvSpPr>
        <p:spPr bwMode="auto">
          <a:xfrm>
            <a:off x="5410200" y="4724400"/>
            <a:ext cx="3336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Productions</a:t>
            </a:r>
          </a:p>
        </p:txBody>
      </p:sp>
      <p:sp>
        <p:nvSpPr>
          <p:cNvPr id="6158" name="Line 1038"/>
          <p:cNvSpPr>
            <a:spLocks noChangeShapeType="1"/>
          </p:cNvSpPr>
          <p:nvPr/>
        </p:nvSpPr>
        <p:spPr bwMode="auto">
          <a:xfrm>
            <a:off x="4800600" y="46482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9" name="Line 1039"/>
          <p:cNvSpPr>
            <a:spLocks noChangeShapeType="1"/>
          </p:cNvSpPr>
          <p:nvPr/>
        </p:nvSpPr>
        <p:spPr bwMode="auto">
          <a:xfrm flipV="1">
            <a:off x="4800600" y="5105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56F24-7718-46D4-885E-EE780A803FF6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298450" y="2076450"/>
          <a:ext cx="1600200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466800" progId="Equation.3">
                  <p:embed/>
                </p:oleObj>
              </mc:Choice>
              <mc:Fallback>
                <p:oleObj name="Equation" r:id="rId2" imgW="1600200" imgH="346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2076450"/>
                        <a:ext cx="1600200" cy="346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AutoShape 3"/>
          <p:cNvSpPr>
            <a:spLocks noChangeArrowheads="1"/>
          </p:cNvSpPr>
          <p:nvPr/>
        </p:nvSpPr>
        <p:spPr bwMode="auto">
          <a:xfrm>
            <a:off x="2743200" y="25908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Substitute</a:t>
            </a:r>
          </a:p>
          <a:p>
            <a:pPr algn="ctr"/>
            <a:endParaRPr lang="en-US"/>
          </a:p>
        </p:txBody>
      </p:sp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3352800" y="3775075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80880" progId="Equation.3">
                  <p:embed/>
                </p:oleObj>
              </mc:Choice>
              <mc:Fallback>
                <p:oleObj name="Equation" r:id="rId4" imgW="1269720" imgH="380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75075"/>
                        <a:ext cx="1270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62039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38280" imgH="2717640" progId="Equation.3">
                  <p:embed/>
                </p:oleObj>
              </mc:Choice>
              <mc:Fallback>
                <p:oleObj name="Equation" r:id="rId6" imgW="2438280" imgH="2717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6"/>
          <p:cNvSpPr>
            <a:spLocks noChangeShapeType="1"/>
          </p:cNvSpPr>
          <p:nvPr/>
        </p:nvSpPr>
        <p:spPr bwMode="auto">
          <a:xfrm>
            <a:off x="1524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7" name="Line 7"/>
          <p:cNvSpPr>
            <a:spLocks noChangeShapeType="1"/>
          </p:cNvSpPr>
          <p:nvPr/>
        </p:nvSpPr>
        <p:spPr bwMode="auto">
          <a:xfrm flipV="1">
            <a:off x="228600" y="3505200"/>
            <a:ext cx="1828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8" name="Text Box 8"/>
          <p:cNvSpPr txBox="1">
            <a:spLocks noChangeArrowheads="1"/>
          </p:cNvSpPr>
          <p:nvPr/>
        </p:nvSpPr>
        <p:spPr bwMode="auto">
          <a:xfrm>
            <a:off x="365125" y="711200"/>
            <a:ext cx="5567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Removal of unit productions: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B12533-EF3E-467B-9E6A-C5D35CC7D6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200" name="AutoShape 2"/>
          <p:cNvSpPr>
            <a:spLocks noChangeArrowheads="1"/>
          </p:cNvSpPr>
          <p:nvPr/>
        </p:nvSpPr>
        <p:spPr bwMode="auto">
          <a:xfrm>
            <a:off x="2971800" y="2667000"/>
            <a:ext cx="2971800" cy="2246313"/>
          </a:xfrm>
          <a:prstGeom prst="rightArrow">
            <a:avLst>
              <a:gd name="adj1" fmla="val 50000"/>
              <a:gd name="adj2" fmla="val 33074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pPr algn="ctr"/>
            <a:r>
              <a:rPr lang="en-US">
                <a:solidFill>
                  <a:srgbClr val="FF3300"/>
                </a:solidFill>
              </a:rPr>
              <a:t>Remove</a:t>
            </a:r>
          </a:p>
          <a:p>
            <a:pPr algn="ctr"/>
            <a:endParaRPr lang="en-US"/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228600" y="243840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2717640" progId="Equation.3">
                  <p:embed/>
                </p:oleObj>
              </mc:Choice>
              <mc:Fallback>
                <p:oleObj name="Equation" r:id="rId2" imgW="2438280" imgH="2717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43840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4"/>
          <p:cNvGraphicFramePr>
            <a:graphicFrameLocks noChangeAspect="1"/>
          </p:cNvGraphicFramePr>
          <p:nvPr/>
        </p:nvGraphicFramePr>
        <p:xfrm>
          <a:off x="6432550" y="2419350"/>
          <a:ext cx="2438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2717640" progId="Equation.3">
                  <p:embed/>
                </p:oleObj>
              </mc:Choice>
              <mc:Fallback>
                <p:oleObj name="Equation" r:id="rId4" imgW="2438280" imgH="2717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2550" y="2419350"/>
                        <a:ext cx="2438400" cy="271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Line 5"/>
          <p:cNvSpPr>
            <a:spLocks noChangeShapeType="1"/>
          </p:cNvSpPr>
          <p:nvPr/>
        </p:nvSpPr>
        <p:spPr bwMode="auto">
          <a:xfrm>
            <a:off x="1828800" y="3886200"/>
            <a:ext cx="4572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 flipV="1">
            <a:off x="1828800" y="3886200"/>
            <a:ext cx="533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3581400" y="3810000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406080" progId="Equation.3">
                  <p:embed/>
                </p:oleObj>
              </mc:Choice>
              <mc:Fallback>
                <p:oleObj name="Equation" r:id="rId6" imgW="140940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810000"/>
                        <a:ext cx="1409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6705600" y="457200"/>
          <a:ext cx="16129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95280" imgH="342720" progId="Equation.3">
                  <p:embed/>
                </p:oleObj>
              </mc:Choice>
              <mc:Fallback>
                <p:oleObj name="Equation" r:id="rId8" imgW="129528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57200"/>
                        <a:ext cx="16129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9"/>
          <p:cNvSpPr txBox="1">
            <a:spLocks noChangeArrowheads="1"/>
          </p:cNvSpPr>
          <p:nvPr/>
        </p:nvSpPr>
        <p:spPr bwMode="auto">
          <a:xfrm>
            <a:off x="1524000" y="1066800"/>
            <a:ext cx="5516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can be removed immediately</a:t>
            </a: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1524000" y="381000"/>
            <a:ext cx="49403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Unit productions of form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5521</TotalTime>
  <Words>201</Words>
  <Application>Microsoft Macintosh PowerPoint</Application>
  <PresentationFormat>On-screen Show (4:3)</PresentationFormat>
  <Paragraphs>72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Comic Sans MS</vt:lpstr>
      <vt:lpstr>Times New Roman</vt:lpstr>
      <vt:lpstr>class</vt:lpstr>
      <vt:lpstr>Equation</vt:lpstr>
      <vt:lpstr>Simplifications  of  Context-Free Grammars</vt:lpstr>
      <vt:lpstr>A Substitution Rule</vt:lpstr>
      <vt:lpstr>PowerPoint Presentation</vt:lpstr>
      <vt:lpstr>PowerPoint Presentation</vt:lpstr>
      <vt:lpstr>Nullable Variables</vt:lpstr>
      <vt:lpstr>PowerPoint Presentation</vt:lpstr>
      <vt:lpstr>Unit-Productions</vt:lpstr>
      <vt:lpstr>PowerPoint Presentation</vt:lpstr>
      <vt:lpstr>PowerPoint Presentation</vt:lpstr>
      <vt:lpstr>PowerPoint Presentation</vt:lpstr>
      <vt:lpstr>PowerPoint Presentation</vt:lpstr>
      <vt:lpstr>Useless Productions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1052</cp:revision>
  <cp:lastPrinted>2000-09-25T14:54:54Z</cp:lastPrinted>
  <dcterms:created xsi:type="dcterms:W3CDTF">2000-08-31T01:12:33Z</dcterms:created>
  <dcterms:modified xsi:type="dcterms:W3CDTF">2025-04-11T06:33:34Z</dcterms:modified>
</cp:coreProperties>
</file>