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3" r:id="rId2"/>
    <p:sldId id="352" r:id="rId3"/>
    <p:sldId id="346" r:id="rId4"/>
    <p:sldId id="347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49" r:id="rId17"/>
    <p:sldId id="350" r:id="rId18"/>
    <p:sldId id="319" r:id="rId19"/>
    <p:sldId id="348" r:id="rId20"/>
    <p:sldId id="320" r:id="rId21"/>
    <p:sldId id="321" r:id="rId22"/>
    <p:sldId id="322" r:id="rId23"/>
    <p:sldId id="324" r:id="rId24"/>
    <p:sldId id="351" r:id="rId25"/>
    <p:sldId id="345" r:id="rId26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94670" autoAdjust="0"/>
  </p:normalViewPr>
  <p:slideViewPr>
    <p:cSldViewPr>
      <p:cViewPr varScale="1">
        <p:scale>
          <a:sx n="65" d="100"/>
          <a:sy n="65" d="100"/>
        </p:scale>
        <p:origin x="131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3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248" y="0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566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248" y="8843566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C581B94-1F5B-4049-8582-DE8DE018D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6248" y="0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0873" y="4422570"/>
            <a:ext cx="5171519" cy="4188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566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6248" y="8843566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FAD9B7D-3586-4265-B0CC-FBE775FCAD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Eg</a:t>
            </a:r>
            <a:r>
              <a:rPr lang="en-US" dirty="0" smtClean="0"/>
              <a:t>. A</a:t>
            </a:r>
            <a:r>
              <a:rPr lang="en-US" baseline="0" dirty="0" smtClean="0"/>
              <a:t> CFG could have many equivalents, but writing it in Chomsky normal form that becomes simpler and standard.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D9B7D-3586-4265-B0CC-FBE775FCAD3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variable produces a concatenation</a:t>
            </a:r>
            <a:r>
              <a:rPr lang="en-US" baseline="0" dirty="0" smtClean="0"/>
              <a:t> of two variables OR a variable produces a single variable.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D9B7D-3586-4265-B0CC-FBE775FCAD3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terminal</a:t>
            </a:r>
            <a:r>
              <a:rPr lang="en-US" baseline="0" dirty="0" smtClean="0"/>
              <a:t> replacement, we conventionally use the variable 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D9B7D-3586-4265-B0CC-FBE775FCAD3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variable replacement,</a:t>
            </a:r>
            <a:r>
              <a:rPr lang="en-US" baseline="0" dirty="0" smtClean="0"/>
              <a:t> we use the variable V.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D9B7D-3586-4265-B0CC-FBE775FCAD3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terminal</a:t>
            </a:r>
            <a:r>
              <a:rPr lang="en-US" baseline="0" dirty="0" smtClean="0"/>
              <a:t> will be followed by “zero or more” variables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AD9B7D-3586-4265-B0CC-FBE775FCAD3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DB68C-DAEB-40E5-A437-580D555B5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1F18E-1E78-42F8-B7A1-691E24E9D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5DA2F-4279-4058-91B0-3FA5ED7AF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2B889-39A4-4CA2-9840-C90A4D6EB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D8CD9-A9CC-4FB7-909D-7E516ABE0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8497F-A021-4CA6-9315-F1FBBD940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58D2C-7B4A-47D1-B0F0-25BFBE967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C907B-8D81-4478-A7BF-65BB8BE29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582C6-1061-4CCE-AD71-6FBC23250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B492F-41C8-457C-B9F4-4639A3D5A6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5A8AE-84D0-4157-A1F3-5AEC2E5CF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A78A812-43D6-4EA0-B228-E91DA3ECC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1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67400"/>
            <a:ext cx="2895600" cy="762000"/>
          </a:xfrm>
          <a:noFill/>
        </p:spPr>
        <p:txBody>
          <a:bodyPr/>
          <a:lstStyle/>
          <a:p>
            <a:r>
              <a:rPr lang="en-US" sz="1600" dirty="0" smtClean="0"/>
              <a:t>Book: Prof. </a:t>
            </a:r>
            <a:r>
              <a:rPr lang="en-US" sz="1600" dirty="0" err="1" smtClean="0"/>
              <a:t>Sipser</a:t>
            </a:r>
            <a:r>
              <a:rPr lang="en-US" sz="1600" dirty="0" smtClean="0"/>
              <a:t>-MIT</a:t>
            </a:r>
          </a:p>
          <a:p>
            <a:r>
              <a:rPr lang="en-US" sz="1600" dirty="0" smtClean="0"/>
              <a:t>Slides: Prof. Busch - LSU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AEC3C8-D05B-4491-9007-66465FC89DE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dirty="0" smtClean="0"/>
              <a:t>Normal Forms</a:t>
            </a:r>
            <a:br>
              <a:rPr lang="en-US" sz="4400" dirty="0" smtClean="0"/>
            </a:br>
            <a:r>
              <a:rPr lang="en-US" sz="4400" dirty="0" smtClean="0"/>
              <a:t>for</a:t>
            </a:r>
            <a:br>
              <a:rPr lang="en-US" sz="4400" dirty="0" smtClean="0"/>
            </a:br>
            <a:r>
              <a:rPr lang="en-US" sz="4400" dirty="0" smtClean="0"/>
              <a:t>Context-free Grammars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 Course Instructor:</a:t>
            </a:r>
          </a:p>
          <a:p>
            <a:r>
              <a:rPr lang="en-US" dirty="0" smtClean="0"/>
              <a:t>Dr. Sohail Iqbal</a:t>
            </a:r>
          </a:p>
        </p:txBody>
      </p:sp>
      <p:pic>
        <p:nvPicPr>
          <p:cNvPr id="2" name="Picture 2" descr="https://images.jacobinmag.com/2015/07/14312782795_d5a9b7fb54_z.jpg"/>
          <p:cNvPicPr>
            <a:picLocks noChangeAspect="1" noChangeArrowheads="1"/>
          </p:cNvPicPr>
          <p:nvPr/>
        </p:nvPicPr>
        <p:blipFill>
          <a:blip r:embed="rId2"/>
          <a:srcRect l="30910" r="28329" b="34783"/>
          <a:stretch>
            <a:fillRect/>
          </a:stretch>
        </p:blipFill>
        <p:spPr bwMode="auto">
          <a:xfrm>
            <a:off x="6858000" y="533400"/>
            <a:ext cx="19050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AA3DEC-F0DC-4507-AFE5-ECF79D07F382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5607" name="Text Box 2"/>
          <p:cNvSpPr txBox="1">
            <a:spLocks noChangeArrowheads="1"/>
          </p:cNvSpPr>
          <p:nvPr/>
        </p:nvSpPr>
        <p:spPr bwMode="auto">
          <a:xfrm>
            <a:off x="0" y="0"/>
            <a:ext cx="64166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Introduce intermediate variable:</a:t>
            </a:r>
          </a:p>
        </p:txBody>
      </p:sp>
      <p:sp>
        <p:nvSpPr>
          <p:cNvPr id="25608" name="AutoShape 3"/>
          <p:cNvSpPr>
            <a:spLocks noChangeArrowheads="1"/>
          </p:cNvSpPr>
          <p:nvPr/>
        </p:nvSpPr>
        <p:spPr bwMode="auto">
          <a:xfrm>
            <a:off x="3657600" y="3429000"/>
            <a:ext cx="1676400" cy="485775"/>
          </a:xfrm>
          <a:prstGeom prst="rightArrow">
            <a:avLst>
              <a:gd name="adj1" fmla="val 50000"/>
              <a:gd name="adj2" fmla="val 862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5602" name="Object 2048"/>
          <p:cNvGraphicFramePr>
            <a:graphicFrameLocks noChangeAspect="1"/>
          </p:cNvGraphicFramePr>
          <p:nvPr/>
        </p:nvGraphicFramePr>
        <p:xfrm>
          <a:off x="6248400" y="838200"/>
          <a:ext cx="214630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4" imgW="2145960" imgH="6019560" progId="Equation.3">
                  <p:embed/>
                </p:oleObj>
              </mc:Choice>
              <mc:Fallback>
                <p:oleObj name="Equation" r:id="rId4" imgW="2145960" imgH="601956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838200"/>
                        <a:ext cx="2146300" cy="601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2049"/>
          <p:cNvGraphicFramePr>
            <a:graphicFrameLocks noChangeAspect="1"/>
          </p:cNvGraphicFramePr>
          <p:nvPr/>
        </p:nvGraphicFramePr>
        <p:xfrm>
          <a:off x="6858000" y="0"/>
          <a:ext cx="482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6" imgW="482400" imgH="571320" progId="Equation.3">
                  <p:embed/>
                </p:oleObj>
              </mc:Choice>
              <mc:Fallback>
                <p:oleObj name="Equation" r:id="rId6" imgW="482400" imgH="57132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0"/>
                        <a:ext cx="4826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2050"/>
          <p:cNvGraphicFramePr>
            <a:graphicFrameLocks noChangeAspect="1"/>
          </p:cNvGraphicFramePr>
          <p:nvPr/>
        </p:nvGraphicFramePr>
        <p:xfrm>
          <a:off x="304800" y="1219200"/>
          <a:ext cx="2451100" cy="52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8" imgW="2450880" imgH="5232240" progId="Equation.3">
                  <p:embed/>
                </p:oleObj>
              </mc:Choice>
              <mc:Fallback>
                <p:oleObj name="Equation" r:id="rId8" imgW="2450880" imgH="523224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19200"/>
                        <a:ext cx="2451100" cy="523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AutoShape 7"/>
          <p:cNvSpPr>
            <a:spLocks noChangeArrowheads="1"/>
          </p:cNvSpPr>
          <p:nvPr/>
        </p:nvSpPr>
        <p:spPr bwMode="auto">
          <a:xfrm>
            <a:off x="228600" y="2667000"/>
            <a:ext cx="2590800" cy="762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0" name="AutoShape 8"/>
          <p:cNvSpPr>
            <a:spLocks noChangeArrowheads="1"/>
          </p:cNvSpPr>
          <p:nvPr/>
        </p:nvSpPr>
        <p:spPr bwMode="auto">
          <a:xfrm>
            <a:off x="5943600" y="2286000"/>
            <a:ext cx="2590800" cy="16002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9E51C6-47C5-49EC-9476-FC2B44ECC2C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6630" name="Text Box 2"/>
          <p:cNvSpPr txBox="1">
            <a:spLocks noChangeArrowheads="1"/>
          </p:cNvSpPr>
          <p:nvPr/>
        </p:nvSpPr>
        <p:spPr bwMode="auto">
          <a:xfrm>
            <a:off x="762000" y="0"/>
            <a:ext cx="77692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Final grammar in Chomsky Normal Form:</a:t>
            </a:r>
          </a:p>
        </p:txBody>
      </p:sp>
      <p:graphicFrame>
        <p:nvGraphicFramePr>
          <p:cNvPr id="26626" name="Object 1024"/>
          <p:cNvGraphicFramePr>
            <a:graphicFrameLocks noChangeAspect="1"/>
          </p:cNvGraphicFramePr>
          <p:nvPr/>
        </p:nvGraphicFramePr>
        <p:xfrm>
          <a:off x="6172200" y="685800"/>
          <a:ext cx="214630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Equation" r:id="rId3" imgW="2145960" imgH="6019560" progId="Equation.3">
                  <p:embed/>
                </p:oleObj>
              </mc:Choice>
              <mc:Fallback>
                <p:oleObj name="Equation" r:id="rId3" imgW="2145960" imgH="60195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685800"/>
                        <a:ext cx="2146300" cy="601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1025"/>
          <p:cNvGraphicFramePr>
            <a:graphicFrameLocks noChangeAspect="1"/>
          </p:cNvGraphicFramePr>
          <p:nvPr/>
        </p:nvGraphicFramePr>
        <p:xfrm>
          <a:off x="514350" y="3638550"/>
          <a:ext cx="19685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5" imgW="1968480" imgH="1942920" progId="Equation.3">
                  <p:embed/>
                </p:oleObj>
              </mc:Choice>
              <mc:Fallback>
                <p:oleObj name="Equation" r:id="rId5" imgW="1968480" imgH="194292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3638550"/>
                        <a:ext cx="1968500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Text Box 5"/>
          <p:cNvSpPr txBox="1">
            <a:spLocks noChangeArrowheads="1"/>
          </p:cNvSpPr>
          <p:nvPr/>
        </p:nvSpPr>
        <p:spPr bwMode="auto">
          <a:xfrm>
            <a:off x="0" y="2667000"/>
            <a:ext cx="31353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Initial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98B805-9730-4D80-8DF5-8045C312B3F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7653" name="Text Box 2"/>
          <p:cNvSpPr txBox="1">
            <a:spLocks noChangeArrowheads="1"/>
          </p:cNvSpPr>
          <p:nvPr/>
        </p:nvSpPr>
        <p:spPr bwMode="auto">
          <a:xfrm>
            <a:off x="1295400" y="1600200"/>
            <a:ext cx="6307138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From any context-free grammar</a:t>
            </a:r>
          </a:p>
          <a:p>
            <a:r>
              <a:rPr lang="en-US"/>
              <a:t>(which doesn’t produce    )</a:t>
            </a:r>
          </a:p>
          <a:p>
            <a:r>
              <a:rPr lang="en-US"/>
              <a:t>not in Chomsky Normal Form</a:t>
            </a:r>
          </a:p>
        </p:txBody>
      </p:sp>
      <p:sp>
        <p:nvSpPr>
          <p:cNvPr id="27654" name="Text Box 3"/>
          <p:cNvSpPr txBox="1">
            <a:spLocks noChangeArrowheads="1"/>
          </p:cNvSpPr>
          <p:nvPr/>
        </p:nvSpPr>
        <p:spPr bwMode="auto">
          <a:xfrm>
            <a:off x="1295400" y="4114800"/>
            <a:ext cx="5711825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we can obtain:</a:t>
            </a:r>
          </a:p>
          <a:p>
            <a:r>
              <a:rPr lang="en-US"/>
              <a:t>       an equivalent grammar </a:t>
            </a:r>
          </a:p>
          <a:p>
            <a:r>
              <a:rPr lang="en-US"/>
              <a:t>       in Chomsky Normal Form</a:t>
            </a:r>
          </a:p>
        </p:txBody>
      </p:sp>
      <p:sp>
        <p:nvSpPr>
          <p:cNvPr id="27655" name="Text Box 4"/>
          <p:cNvSpPr txBox="1">
            <a:spLocks noChangeArrowheads="1"/>
          </p:cNvSpPr>
          <p:nvPr/>
        </p:nvSpPr>
        <p:spPr bwMode="auto">
          <a:xfrm>
            <a:off x="0" y="228600"/>
            <a:ext cx="2386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In general:</a:t>
            </a:r>
          </a:p>
        </p:txBody>
      </p:sp>
      <p:graphicFrame>
        <p:nvGraphicFramePr>
          <p:cNvPr id="27650" name="Object 1024"/>
          <p:cNvGraphicFramePr>
            <a:graphicFrameLocks noChangeAspect="1"/>
          </p:cNvGraphicFramePr>
          <p:nvPr/>
        </p:nvGraphicFramePr>
        <p:xfrm>
          <a:off x="5867400" y="2286000"/>
          <a:ext cx="311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3" imgW="279360" imgH="342720" progId="Equation.3">
                  <p:embed/>
                </p:oleObj>
              </mc:Choice>
              <mc:Fallback>
                <p:oleObj name="Equation" r:id="rId3" imgW="279360" imgH="3427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286000"/>
                        <a:ext cx="31115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2CEE11-7814-40BB-AACD-8B649E69117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8916" name="Text Box 2"/>
          <p:cNvSpPr txBox="1">
            <a:spLocks noChangeArrowheads="1"/>
          </p:cNvSpPr>
          <p:nvPr/>
        </p:nvSpPr>
        <p:spPr bwMode="auto">
          <a:xfrm>
            <a:off x="2362200" y="0"/>
            <a:ext cx="339248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009900"/>
                </a:solidFill>
              </a:rPr>
              <a:t>The Procedure</a:t>
            </a:r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1447800" y="1219200"/>
            <a:ext cx="4500563" cy="188912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3300"/>
                </a:solidFill>
              </a:rPr>
              <a:t>First remove:</a:t>
            </a:r>
            <a:endParaRPr lang="en-US"/>
          </a:p>
          <a:p>
            <a:pPr lvl="2"/>
            <a:r>
              <a:rPr lang="en-US"/>
              <a:t>Nullable variables</a:t>
            </a:r>
          </a:p>
          <a:p>
            <a:pPr lvl="2"/>
            <a:r>
              <a:rPr lang="en-US"/>
              <a:t>Unit productions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2438400" y="3124200"/>
            <a:ext cx="5359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(Useless variables 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C027D8-2D02-4C15-A1EF-89BB0BD79C21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8682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55451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Then, for every symbol     :</a:t>
            </a:r>
            <a:r>
              <a:rPr lang="en-US"/>
              <a:t>  </a:t>
            </a:r>
          </a:p>
        </p:txBody>
      </p:sp>
      <p:graphicFrame>
        <p:nvGraphicFramePr>
          <p:cNvPr id="28674" name="Object 0"/>
          <p:cNvGraphicFramePr>
            <a:graphicFrameLocks noChangeAspect="1"/>
          </p:cNvGraphicFramePr>
          <p:nvPr/>
        </p:nvGraphicFramePr>
        <p:xfrm>
          <a:off x="4953000" y="3810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3" imgW="291960" imgH="304560" progId="Equation.3">
                  <p:embed/>
                </p:oleObj>
              </mc:Choice>
              <mc:Fallback>
                <p:oleObj name="Equation" r:id="rId3" imgW="291960" imgH="3045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81000"/>
                        <a:ext cx="2889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3" name="Text Box 4"/>
          <p:cNvSpPr txBox="1">
            <a:spLocks noChangeArrowheads="1"/>
          </p:cNvSpPr>
          <p:nvPr/>
        </p:nvSpPr>
        <p:spPr bwMode="auto">
          <a:xfrm>
            <a:off x="381000" y="3505200"/>
            <a:ext cx="740251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In productions with length at least 2  </a:t>
            </a:r>
          </a:p>
          <a:p>
            <a:r>
              <a:rPr lang="en-US"/>
              <a:t>replace       with  </a:t>
            </a:r>
          </a:p>
        </p:txBody>
      </p:sp>
      <p:graphicFrame>
        <p:nvGraphicFramePr>
          <p:cNvPr id="28675" name="Object 1"/>
          <p:cNvGraphicFramePr>
            <a:graphicFrameLocks noChangeAspect="1"/>
          </p:cNvGraphicFramePr>
          <p:nvPr/>
        </p:nvGraphicFramePr>
        <p:xfrm>
          <a:off x="2187575" y="42418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5" imgW="291960" imgH="304560" progId="Equation.3">
                  <p:embed/>
                </p:oleObj>
              </mc:Choice>
              <mc:Fallback>
                <p:oleObj name="Equation" r:id="rId5" imgW="291960" imgH="304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42418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"/>
          <p:cNvGraphicFramePr>
            <a:graphicFrameLocks noChangeAspect="1"/>
          </p:cNvGraphicFramePr>
          <p:nvPr/>
        </p:nvGraphicFramePr>
        <p:xfrm>
          <a:off x="3810000" y="4114800"/>
          <a:ext cx="4683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7" imgW="469800" imgH="583920" progId="Equation.3">
                  <p:embed/>
                </p:oleObj>
              </mc:Choice>
              <mc:Fallback>
                <p:oleObj name="Equation" r:id="rId7" imgW="469800" imgH="583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114800"/>
                        <a:ext cx="4683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Text Box 7"/>
          <p:cNvSpPr txBox="1">
            <a:spLocks noChangeArrowheads="1"/>
          </p:cNvSpPr>
          <p:nvPr/>
        </p:nvSpPr>
        <p:spPr bwMode="auto">
          <a:xfrm>
            <a:off x="1425575" y="1803400"/>
            <a:ext cx="30988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Add production</a:t>
            </a:r>
          </a:p>
        </p:txBody>
      </p:sp>
      <p:graphicFrame>
        <p:nvGraphicFramePr>
          <p:cNvPr id="28677" name="Object 3"/>
          <p:cNvGraphicFramePr>
            <a:graphicFrameLocks noChangeAspect="1"/>
          </p:cNvGraphicFramePr>
          <p:nvPr/>
        </p:nvGraphicFramePr>
        <p:xfrm>
          <a:off x="5029200" y="1828800"/>
          <a:ext cx="14859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quation" r:id="rId9" imgW="1485720" imgH="583920" progId="Equation.3">
                  <p:embed/>
                </p:oleObj>
              </mc:Choice>
              <mc:Fallback>
                <p:oleObj name="Equation" r:id="rId9" imgW="1485720" imgH="583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828800"/>
                        <a:ext cx="14859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5" name="Text Box 9"/>
          <p:cNvSpPr txBox="1">
            <a:spLocks noChangeArrowheads="1"/>
          </p:cNvSpPr>
          <p:nvPr/>
        </p:nvSpPr>
        <p:spPr bwMode="auto">
          <a:xfrm>
            <a:off x="1524000" y="990600"/>
            <a:ext cx="27511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New variable:</a:t>
            </a:r>
          </a:p>
        </p:txBody>
      </p:sp>
      <p:graphicFrame>
        <p:nvGraphicFramePr>
          <p:cNvPr id="28678" name="Object 4"/>
          <p:cNvGraphicFramePr>
            <a:graphicFrameLocks noChangeAspect="1"/>
          </p:cNvGraphicFramePr>
          <p:nvPr/>
        </p:nvGraphicFramePr>
        <p:xfrm>
          <a:off x="4495800" y="990600"/>
          <a:ext cx="4683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11" imgW="469800" imgH="583920" progId="Equation.3">
                  <p:embed/>
                </p:oleObj>
              </mc:Choice>
              <mc:Fallback>
                <p:oleObj name="Equation" r:id="rId11" imgW="46980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990600"/>
                        <a:ext cx="4683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Text Box 11"/>
          <p:cNvSpPr txBox="1">
            <a:spLocks noChangeArrowheads="1"/>
          </p:cNvSpPr>
          <p:nvPr/>
        </p:nvSpPr>
        <p:spPr bwMode="auto">
          <a:xfrm>
            <a:off x="381000" y="5257800"/>
            <a:ext cx="444658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Productions of form</a:t>
            </a:r>
          </a:p>
          <a:p>
            <a:r>
              <a:rPr lang="en-US">
                <a:solidFill>
                  <a:srgbClr val="FF3300"/>
                </a:solidFill>
              </a:rPr>
              <a:t>do not need to change!</a:t>
            </a:r>
          </a:p>
        </p:txBody>
      </p:sp>
      <p:graphicFrame>
        <p:nvGraphicFramePr>
          <p:cNvPr id="28679" name="Object 5"/>
          <p:cNvGraphicFramePr>
            <a:graphicFrameLocks noChangeAspect="1"/>
          </p:cNvGraphicFramePr>
          <p:nvPr/>
        </p:nvGraphicFramePr>
        <p:xfrm>
          <a:off x="4419600" y="5257800"/>
          <a:ext cx="15081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12" imgW="482400" imgH="177480" progId="Equation.3">
                  <p:embed/>
                </p:oleObj>
              </mc:Choice>
              <mc:Fallback>
                <p:oleObj name="Equation" r:id="rId12" imgW="48240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257800"/>
                        <a:ext cx="150812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7" name="Line 13"/>
          <p:cNvSpPr>
            <a:spLocks noChangeShapeType="1"/>
          </p:cNvSpPr>
          <p:nvPr/>
        </p:nvSpPr>
        <p:spPr bwMode="auto">
          <a:xfrm>
            <a:off x="152400" y="30480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8BC5FD-D068-4DBC-B4FE-CD7D094DF140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9703" name="Text Box 2"/>
          <p:cNvSpPr txBox="1">
            <a:spLocks noChangeArrowheads="1"/>
          </p:cNvSpPr>
          <p:nvPr/>
        </p:nvSpPr>
        <p:spPr bwMode="auto">
          <a:xfrm>
            <a:off x="0" y="228600"/>
            <a:ext cx="45259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Replace any production</a:t>
            </a:r>
          </a:p>
        </p:txBody>
      </p:sp>
      <p:graphicFrame>
        <p:nvGraphicFramePr>
          <p:cNvPr id="29698" name="Object 1024"/>
          <p:cNvGraphicFramePr>
            <a:graphicFrameLocks noChangeAspect="1"/>
          </p:cNvGraphicFramePr>
          <p:nvPr/>
        </p:nvGraphicFramePr>
        <p:xfrm>
          <a:off x="4724400" y="304800"/>
          <a:ext cx="31877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3" imgW="3187440" imgH="583920" progId="Equation.3">
                  <p:embed/>
                </p:oleObj>
              </mc:Choice>
              <mc:Fallback>
                <p:oleObj name="Equation" r:id="rId3" imgW="3187440" imgH="5839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04800"/>
                        <a:ext cx="31877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4"/>
          <p:cNvSpPr txBox="1">
            <a:spLocks noChangeArrowheads="1"/>
          </p:cNvSpPr>
          <p:nvPr/>
        </p:nvSpPr>
        <p:spPr bwMode="auto">
          <a:xfrm>
            <a:off x="3505200" y="1676400"/>
            <a:ext cx="11255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with </a:t>
            </a:r>
          </a:p>
        </p:txBody>
      </p:sp>
      <p:graphicFrame>
        <p:nvGraphicFramePr>
          <p:cNvPr id="29699" name="Object 1025"/>
          <p:cNvGraphicFramePr>
            <a:graphicFrameLocks noChangeAspect="1"/>
          </p:cNvGraphicFramePr>
          <p:nvPr/>
        </p:nvGraphicFramePr>
        <p:xfrm>
          <a:off x="4800600" y="1752600"/>
          <a:ext cx="31496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Equation" r:id="rId5" imgW="3149280" imgH="2895480" progId="Equation.3">
                  <p:embed/>
                </p:oleObj>
              </mc:Choice>
              <mc:Fallback>
                <p:oleObj name="Equation" r:id="rId5" imgW="3149280" imgH="28954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52600"/>
                        <a:ext cx="3149600" cy="289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Text Box 6"/>
          <p:cNvSpPr txBox="1">
            <a:spLocks noChangeArrowheads="1"/>
          </p:cNvSpPr>
          <p:nvPr/>
        </p:nvSpPr>
        <p:spPr bwMode="auto">
          <a:xfrm>
            <a:off x="0" y="6096000"/>
            <a:ext cx="55213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New intermediate variables:</a:t>
            </a:r>
          </a:p>
        </p:txBody>
      </p:sp>
      <p:graphicFrame>
        <p:nvGraphicFramePr>
          <p:cNvPr id="29700" name="Object 1026"/>
          <p:cNvGraphicFramePr>
            <a:graphicFrameLocks noChangeAspect="1"/>
          </p:cNvGraphicFramePr>
          <p:nvPr/>
        </p:nvGraphicFramePr>
        <p:xfrm>
          <a:off x="5638800" y="6019800"/>
          <a:ext cx="2946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7" imgW="2946240" imgH="583920" progId="Equation.3">
                  <p:embed/>
                </p:oleObj>
              </mc:Choice>
              <mc:Fallback>
                <p:oleObj name="Equation" r:id="rId7" imgW="2946240" imgH="5839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6019800"/>
                        <a:ext cx="29464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syntax tree of "a^2+4*b"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2B889-39A4-4CA2-9840-C90A4D6EBA6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b="44721"/>
          <a:stretch>
            <a:fillRect/>
          </a:stretch>
        </p:blipFill>
        <p:spPr bwMode="auto">
          <a:xfrm>
            <a:off x="0" y="1219200"/>
            <a:ext cx="9146561" cy="464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143000" y="6336268"/>
            <a:ext cx="685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 smtClean="0"/>
              <a:t>Source</a:t>
            </a:r>
            <a:r>
              <a:rPr lang="en-US" sz="1800" dirty="0" smtClean="0"/>
              <a:t>: https://en.wikipedia.org/wiki/Chomsky_normal_form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609600"/>
          </a:xfrm>
        </p:spPr>
        <p:txBody>
          <a:bodyPr/>
          <a:lstStyle/>
          <a:p>
            <a:r>
              <a:rPr lang="en-US" dirty="0" smtClean="0"/>
              <a:t>Syntax tree of "a^2+4*b“ in Chomsky NF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2B889-39A4-4CA2-9840-C90A4D6EBA6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12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51330"/>
          <a:stretch>
            <a:fillRect/>
          </a:stretch>
        </p:blipFill>
        <p:spPr bwMode="auto">
          <a:xfrm>
            <a:off x="0" y="992222"/>
            <a:ext cx="9146561" cy="4341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EA6E52-D8E0-4001-9A8D-8CBA5E7346AE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0725" name="Text Box 2"/>
          <p:cNvSpPr txBox="1">
            <a:spLocks noChangeArrowheads="1"/>
          </p:cNvSpPr>
          <p:nvPr/>
        </p:nvSpPr>
        <p:spPr bwMode="auto">
          <a:xfrm>
            <a:off x="2895600" y="179388"/>
            <a:ext cx="30146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3300"/>
                </a:solidFill>
              </a:rPr>
              <a:t>Observations</a:t>
            </a:r>
          </a:p>
        </p:txBody>
      </p:sp>
      <p:sp>
        <p:nvSpPr>
          <p:cNvPr id="30726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671830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Chomsky normal forms are good</a:t>
            </a:r>
          </a:p>
          <a:p>
            <a:r>
              <a:rPr lang="en-US"/>
              <a:t>  for parsing and proving theorems</a:t>
            </a:r>
          </a:p>
        </p:txBody>
      </p:sp>
      <p:sp>
        <p:nvSpPr>
          <p:cNvPr id="30727" name="Text Box 4"/>
          <p:cNvSpPr txBox="1">
            <a:spLocks noChangeArrowheads="1"/>
          </p:cNvSpPr>
          <p:nvPr/>
        </p:nvSpPr>
        <p:spPr bwMode="auto">
          <a:xfrm>
            <a:off x="304800" y="4038600"/>
            <a:ext cx="7681913" cy="16192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It is easy to find the Chomsky normal</a:t>
            </a:r>
          </a:p>
          <a:p>
            <a:r>
              <a:rPr lang="en-US"/>
              <a:t>  form for any context-free grammar</a:t>
            </a:r>
          </a:p>
          <a:p>
            <a:r>
              <a:rPr lang="en-US" sz="2400"/>
              <a:t>   (which doesn’t generate   ) </a:t>
            </a:r>
          </a:p>
        </p:txBody>
      </p:sp>
      <p:graphicFrame>
        <p:nvGraphicFramePr>
          <p:cNvPr id="30722" name="Object 1024"/>
          <p:cNvGraphicFramePr>
            <a:graphicFrameLocks noChangeAspect="1"/>
          </p:cNvGraphicFramePr>
          <p:nvPr/>
        </p:nvGraphicFramePr>
        <p:xfrm>
          <a:off x="4114800" y="52578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Equation" r:id="rId3" imgW="279360" imgH="342720" progId="Equation.3">
                  <p:embed/>
                </p:oleObj>
              </mc:Choice>
              <mc:Fallback>
                <p:oleObj name="Equation" r:id="rId3" imgW="279360" imgH="3427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257800"/>
                        <a:ext cx="2286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Chomsky Normal form has its own limitations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It is not most efficient for parsing trees</a:t>
            </a:r>
          </a:p>
          <a:p>
            <a:endParaRPr lang="en-US" dirty="0" smtClean="0"/>
          </a:p>
          <a:p>
            <a:r>
              <a:rPr lang="en-US" dirty="0" smtClean="0"/>
              <a:t>This leads to emergences of other standards/normal form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One better for parsing is Greinbach form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2B889-39A4-4CA2-9840-C90A4D6EBA6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ABC575-59BA-42C8-8134-484AA7FFF44F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0246" name="Text Box 2050"/>
          <p:cNvSpPr txBox="1">
            <a:spLocks noChangeArrowheads="1"/>
          </p:cNvSpPr>
          <p:nvPr/>
        </p:nvSpPr>
        <p:spPr bwMode="auto">
          <a:xfrm>
            <a:off x="288925" y="254000"/>
            <a:ext cx="5654112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 smtClean="0"/>
              <a:t>Recap: Simplification of CFG</a:t>
            </a:r>
            <a:endParaRPr lang="en-US" dirty="0"/>
          </a:p>
        </p:txBody>
      </p:sp>
      <p:sp>
        <p:nvSpPr>
          <p:cNvPr id="10247" name="AutoShape 2051"/>
          <p:cNvSpPr>
            <a:spLocks noChangeArrowheads="1"/>
          </p:cNvSpPr>
          <p:nvPr/>
        </p:nvSpPr>
        <p:spPr bwMode="auto">
          <a:xfrm>
            <a:off x="3810000" y="3733800"/>
            <a:ext cx="1981200" cy="485775"/>
          </a:xfrm>
          <a:prstGeom prst="rightArrow">
            <a:avLst>
              <a:gd name="adj1" fmla="val 50000"/>
              <a:gd name="adj2" fmla="val 101961"/>
            </a:avLst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2048"/>
          <p:cNvGraphicFramePr>
            <a:graphicFrameLocks noChangeAspect="1"/>
          </p:cNvGraphicFramePr>
          <p:nvPr/>
        </p:nvGraphicFramePr>
        <p:xfrm>
          <a:off x="6432550" y="2952750"/>
          <a:ext cx="2438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Equation" r:id="rId3" imgW="2438280" imgH="1955520" progId="Equation.3">
                  <p:embed/>
                </p:oleObj>
              </mc:Choice>
              <mc:Fallback>
                <p:oleObj name="Equation" r:id="rId3" imgW="2438280" imgH="1955520" progId="Equation.3">
                  <p:embed/>
                  <p:pic>
                    <p:nvPicPr>
                      <p:cNvPr id="10242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2952750"/>
                        <a:ext cx="24384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2054"/>
          <p:cNvSpPr txBox="1">
            <a:spLocks noChangeArrowheads="1"/>
          </p:cNvSpPr>
          <p:nvPr/>
        </p:nvSpPr>
        <p:spPr bwMode="auto">
          <a:xfrm>
            <a:off x="5943601" y="1676400"/>
            <a:ext cx="3124199" cy="107721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r>
              <a:rPr lang="en-US" dirty="0" smtClean="0"/>
              <a:t>One possible simplification</a:t>
            </a:r>
            <a:endParaRPr lang="en-US" dirty="0"/>
          </a:p>
        </p:txBody>
      </p: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308546"/>
              </p:ext>
            </p:extLst>
          </p:nvPr>
        </p:nvGraphicFramePr>
        <p:xfrm>
          <a:off x="1289050" y="1676400"/>
          <a:ext cx="1764812" cy="3823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Equation" r:id="rId5" imgW="1600200" imgH="3466800" progId="Equation.3">
                  <p:embed/>
                </p:oleObj>
              </mc:Choice>
              <mc:Fallback>
                <p:oleObj name="Equation" r:id="rId5" imgW="1600200" imgH="3466800" progId="Equation.3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1676400"/>
                        <a:ext cx="1764812" cy="382375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68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F85A8D-D047-47BB-84FC-79CB5436E88D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Greinbach Normal Form</a:t>
            </a:r>
          </a:p>
        </p:txBody>
      </p:sp>
      <p:sp>
        <p:nvSpPr>
          <p:cNvPr id="31751" name="Text Box 3"/>
          <p:cNvSpPr txBox="1">
            <a:spLocks noChangeArrowheads="1"/>
          </p:cNvSpPr>
          <p:nvPr/>
        </p:nvSpPr>
        <p:spPr bwMode="auto">
          <a:xfrm>
            <a:off x="228600" y="1981200"/>
            <a:ext cx="52054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All productions have form:</a:t>
            </a:r>
          </a:p>
        </p:txBody>
      </p:sp>
      <p:graphicFrame>
        <p:nvGraphicFramePr>
          <p:cNvPr id="31746" name="Object 4"/>
          <p:cNvGraphicFramePr>
            <a:graphicFrameLocks noChangeAspect="1"/>
          </p:cNvGraphicFramePr>
          <p:nvPr/>
        </p:nvGraphicFramePr>
        <p:xfrm>
          <a:off x="2819400" y="3175000"/>
          <a:ext cx="33274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4" imgW="3327120" imgH="583920" progId="Equation.3">
                  <p:embed/>
                </p:oleObj>
              </mc:Choice>
              <mc:Fallback>
                <p:oleObj name="Equation" r:id="rId4" imgW="3327120" imgH="583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175000"/>
                        <a:ext cx="33274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2" name="Line 5"/>
          <p:cNvSpPr>
            <a:spLocks noChangeShapeType="1"/>
          </p:cNvSpPr>
          <p:nvPr/>
        </p:nvSpPr>
        <p:spPr bwMode="auto">
          <a:xfrm flipV="1">
            <a:off x="3276600" y="3733800"/>
            <a:ext cx="6858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3" name="Line 6"/>
          <p:cNvSpPr>
            <a:spLocks noChangeShapeType="1"/>
          </p:cNvSpPr>
          <p:nvPr/>
        </p:nvSpPr>
        <p:spPr bwMode="auto">
          <a:xfrm flipH="1" flipV="1">
            <a:off x="5029200" y="3810000"/>
            <a:ext cx="609600" cy="990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54" name="Text Box 7"/>
          <p:cNvSpPr txBox="1">
            <a:spLocks noChangeArrowheads="1"/>
          </p:cNvSpPr>
          <p:nvPr/>
        </p:nvSpPr>
        <p:spPr bwMode="auto">
          <a:xfrm>
            <a:off x="2286000" y="4800600"/>
            <a:ext cx="14763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symbol</a:t>
            </a:r>
          </a:p>
        </p:txBody>
      </p:sp>
      <p:sp>
        <p:nvSpPr>
          <p:cNvPr id="31755" name="Text Box 8"/>
          <p:cNvSpPr txBox="1">
            <a:spLocks noChangeArrowheads="1"/>
          </p:cNvSpPr>
          <p:nvPr/>
        </p:nvSpPr>
        <p:spPr bwMode="auto">
          <a:xfrm>
            <a:off x="4953000" y="4800600"/>
            <a:ext cx="18811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variables</a:t>
            </a:r>
          </a:p>
        </p:txBody>
      </p:sp>
      <p:graphicFrame>
        <p:nvGraphicFramePr>
          <p:cNvPr id="31747" name="Object 9"/>
          <p:cNvGraphicFramePr>
            <a:graphicFrameLocks noChangeAspect="1"/>
          </p:cNvGraphicFramePr>
          <p:nvPr/>
        </p:nvGraphicFramePr>
        <p:xfrm>
          <a:off x="7645400" y="3257550"/>
          <a:ext cx="1028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6" imgW="1028520" imgH="431640" progId="Equation.3">
                  <p:embed/>
                </p:oleObj>
              </mc:Choice>
              <mc:Fallback>
                <p:oleObj name="Equation" r:id="rId6" imgW="1028520" imgH="431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0" y="3257550"/>
                        <a:ext cx="10287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DD24BF-AD97-4110-8188-2B83969866D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2774" name="Text Box 2"/>
          <p:cNvSpPr txBox="1">
            <a:spLocks noChangeArrowheads="1"/>
          </p:cNvSpPr>
          <p:nvPr/>
        </p:nvSpPr>
        <p:spPr bwMode="auto">
          <a:xfrm>
            <a:off x="288925" y="330200"/>
            <a:ext cx="20732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Examples:</a:t>
            </a:r>
          </a:p>
        </p:txBody>
      </p:sp>
      <p:graphicFrame>
        <p:nvGraphicFramePr>
          <p:cNvPr id="32770" name="Object 0"/>
          <p:cNvGraphicFramePr>
            <a:graphicFrameLocks noChangeAspect="1"/>
          </p:cNvGraphicFramePr>
          <p:nvPr/>
        </p:nvGraphicFramePr>
        <p:xfrm>
          <a:off x="685800" y="1828800"/>
          <a:ext cx="29718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3" imgW="2971800" imgH="1942920" progId="Equation.3">
                  <p:embed/>
                </p:oleObj>
              </mc:Choice>
              <mc:Fallback>
                <p:oleObj name="Equation" r:id="rId3" imgW="2971800" imgH="19429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28800"/>
                        <a:ext cx="2971800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609600" y="4343400"/>
            <a:ext cx="26463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Greinbach</a:t>
            </a:r>
          </a:p>
          <a:p>
            <a:r>
              <a:rPr lang="en-US" dirty="0"/>
              <a:t>Normal Form</a:t>
            </a:r>
          </a:p>
        </p:txBody>
      </p:sp>
      <p:graphicFrame>
        <p:nvGraphicFramePr>
          <p:cNvPr id="32771" name="Object 1"/>
          <p:cNvGraphicFramePr>
            <a:graphicFrameLocks noChangeAspect="1"/>
          </p:cNvGraphicFramePr>
          <p:nvPr/>
        </p:nvGraphicFramePr>
        <p:xfrm>
          <a:off x="5848350" y="2222500"/>
          <a:ext cx="2057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3" name="Equation" r:id="rId5" imgW="2057400" imgH="1193760" progId="Equation.3">
                  <p:embed/>
                </p:oleObj>
              </mc:Choice>
              <mc:Fallback>
                <p:oleObj name="Equation" r:id="rId5" imgW="2057400" imgH="11937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2222500"/>
                        <a:ext cx="2057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6"/>
          <p:cNvSpPr txBox="1">
            <a:spLocks noChangeArrowheads="1"/>
          </p:cNvSpPr>
          <p:nvPr/>
        </p:nvSpPr>
        <p:spPr bwMode="auto">
          <a:xfrm>
            <a:off x="5638800" y="4343400"/>
            <a:ext cx="29511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3300"/>
                </a:solidFill>
              </a:rPr>
              <a:t>Not</a:t>
            </a:r>
            <a:r>
              <a:rPr lang="en-US" dirty="0"/>
              <a:t> Greinbach</a:t>
            </a:r>
          </a:p>
          <a:p>
            <a:r>
              <a:rPr lang="en-US" dirty="0"/>
              <a:t>Normal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C06CBD-A36A-4AC4-BBAB-7C62CB2A2471}" type="slidenum">
              <a:rPr lang="en-US" smtClean="0"/>
              <a:pPr/>
              <a:t>22</a:t>
            </a:fld>
            <a:endParaRPr lang="en-US" smtClean="0"/>
          </a:p>
        </p:txBody>
      </p:sp>
      <p:graphicFrame>
        <p:nvGraphicFramePr>
          <p:cNvPr id="33794" name="Object 0"/>
          <p:cNvGraphicFramePr>
            <a:graphicFrameLocks noChangeAspect="1"/>
          </p:cNvGraphicFramePr>
          <p:nvPr/>
        </p:nvGraphicFramePr>
        <p:xfrm>
          <a:off x="533400" y="1828800"/>
          <a:ext cx="20574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Equation" r:id="rId3" imgW="2057400" imgH="1193760" progId="Equation.3">
                  <p:embed/>
                </p:oleObj>
              </mc:Choice>
              <mc:Fallback>
                <p:oleObj name="Equation" r:id="rId3" imgW="2057400" imgH="11937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828800"/>
                        <a:ext cx="2057400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3"/>
          <p:cNvSpPr txBox="1">
            <a:spLocks noChangeArrowheads="1"/>
          </p:cNvSpPr>
          <p:nvPr/>
        </p:nvSpPr>
        <p:spPr bwMode="auto">
          <a:xfrm>
            <a:off x="136525" y="177800"/>
            <a:ext cx="74834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Conversion to Greinbach Normal Form:</a:t>
            </a:r>
          </a:p>
        </p:txBody>
      </p:sp>
      <p:sp>
        <p:nvSpPr>
          <p:cNvPr id="33799" name="AutoShape 4"/>
          <p:cNvSpPr>
            <a:spLocks noChangeArrowheads="1"/>
          </p:cNvSpPr>
          <p:nvPr/>
        </p:nvSpPr>
        <p:spPr bwMode="auto">
          <a:xfrm>
            <a:off x="3733800" y="2743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795" name="Object 1"/>
          <p:cNvGraphicFramePr>
            <a:graphicFrameLocks noChangeAspect="1"/>
          </p:cNvGraphicFramePr>
          <p:nvPr/>
        </p:nvGraphicFramePr>
        <p:xfrm>
          <a:off x="6019800" y="1676400"/>
          <a:ext cx="2476500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Equation" r:id="rId5" imgW="2476440" imgH="2920680" progId="Equation.3">
                  <p:embed/>
                </p:oleObj>
              </mc:Choice>
              <mc:Fallback>
                <p:oleObj name="Equation" r:id="rId5" imgW="2476440" imgH="29206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676400"/>
                        <a:ext cx="2476500" cy="292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 Box 6"/>
          <p:cNvSpPr txBox="1">
            <a:spLocks noChangeArrowheads="1"/>
          </p:cNvSpPr>
          <p:nvPr/>
        </p:nvSpPr>
        <p:spPr bwMode="auto">
          <a:xfrm>
            <a:off x="5791200" y="4953000"/>
            <a:ext cx="26463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Greinbach</a:t>
            </a:r>
          </a:p>
          <a:p>
            <a:r>
              <a:rPr lang="en-US" dirty="0"/>
              <a:t>Normal Form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486400" y="3124200"/>
            <a:ext cx="2514600" cy="15240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6EDDB6-8773-4063-9CB4-635BE9B2050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39940" name="Text Box 2"/>
          <p:cNvSpPr txBox="1">
            <a:spLocks noChangeArrowheads="1"/>
          </p:cNvSpPr>
          <p:nvPr/>
        </p:nvSpPr>
        <p:spPr bwMode="auto">
          <a:xfrm>
            <a:off x="2895600" y="179388"/>
            <a:ext cx="30146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3300"/>
                </a:solidFill>
              </a:rPr>
              <a:t>Observations</a:t>
            </a: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304800" y="1371600"/>
            <a:ext cx="86407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Greinbach normal forms are very good</a:t>
            </a:r>
          </a:p>
          <a:p>
            <a:r>
              <a:rPr lang="en-US" dirty="0"/>
              <a:t>  for parsing strings </a:t>
            </a:r>
            <a:r>
              <a:rPr lang="en-US" sz="2000" dirty="0"/>
              <a:t>(better than Chomsky Normal Forms)</a:t>
            </a:r>
            <a:r>
              <a:rPr lang="en-US" dirty="0"/>
              <a:t> </a:t>
            </a:r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304800" y="3657600"/>
            <a:ext cx="712470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However, it is difficult to find the </a:t>
            </a:r>
          </a:p>
          <a:p>
            <a:r>
              <a:rPr lang="en-US" dirty="0"/>
              <a:t>  Greinbach normal of a grammar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9067800" cy="5486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Noam Chomsky (1928- ) is an </a:t>
            </a:r>
          </a:p>
          <a:p>
            <a:pPr>
              <a:buNone/>
            </a:pPr>
            <a:r>
              <a:rPr lang="en-US" dirty="0" smtClean="0"/>
              <a:t>American linguist, philosopher,</a:t>
            </a:r>
          </a:p>
          <a:p>
            <a:pPr>
              <a:buNone/>
            </a:pPr>
            <a:r>
              <a:rPr lang="en-US" dirty="0" smtClean="0"/>
              <a:t> cognitive scientist, historian, </a:t>
            </a:r>
          </a:p>
          <a:p>
            <a:pPr>
              <a:buNone/>
            </a:pPr>
            <a:r>
              <a:rPr lang="en-US" dirty="0" smtClean="0"/>
              <a:t>logician, social critic, and political activist.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Sometimes described as "the father of modern linguistics,“.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He has spent more than half a century MIT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2B889-39A4-4CA2-9840-C90A4D6EBA6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6" name="Picture 2" descr="https://images.jacobinmag.com/2015/07/14312782795_d5a9b7fb54_z.jpg"/>
          <p:cNvPicPr>
            <a:picLocks noChangeAspect="1" noChangeArrowheads="1"/>
          </p:cNvPicPr>
          <p:nvPr/>
        </p:nvPicPr>
        <p:blipFill>
          <a:blip r:embed="rId2"/>
          <a:srcRect l="30910" r="28329" b="34783"/>
          <a:stretch>
            <a:fillRect/>
          </a:stretch>
        </p:blipFill>
        <p:spPr bwMode="auto">
          <a:xfrm>
            <a:off x="7239000" y="0"/>
            <a:ext cx="1905000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A582C6-1061-4CCE-AD71-6FBC2325001B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90800" y="3072825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143000"/>
            <a:ext cx="723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Practice: Exercise 2.1 to 2.6 from the Sipser’s book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Normal Form?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Working with CFG, it is convenient to have them in simplified form</a:t>
            </a:r>
          </a:p>
          <a:p>
            <a:endParaRPr lang="en-US" dirty="0" smtClean="0"/>
          </a:p>
          <a:p>
            <a:r>
              <a:rPr lang="en-US" dirty="0" smtClean="0"/>
              <a:t>Easy one is Chomsky Normal Form</a:t>
            </a:r>
          </a:p>
          <a:p>
            <a:endParaRPr lang="en-US" dirty="0" smtClean="0"/>
          </a:p>
          <a:p>
            <a:r>
              <a:rPr lang="en-US" dirty="0" smtClean="0"/>
              <a:t>Usually longer/expanded than initial CFG </a:t>
            </a:r>
          </a:p>
          <a:p>
            <a:endParaRPr lang="en-US" dirty="0" smtClean="0"/>
          </a:p>
          <a:p>
            <a:r>
              <a:rPr lang="en-US" dirty="0" smtClean="0"/>
              <a:t>Helpful for algorithms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Busch - LSU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2B889-39A4-4CA2-9840-C90A4D6EBA6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609600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Chomsky Normal Form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Busch - LSU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2B889-39A4-4CA2-9840-C90A4D6EBA6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143000"/>
            <a:ext cx="83058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 CFG is in Chomsky normal form, if every rule is of the form:</a:t>
            </a:r>
          </a:p>
          <a:p>
            <a:r>
              <a:rPr lang="en-US" dirty="0" smtClean="0"/>
              <a:t>                               </a:t>
            </a:r>
            <a:r>
              <a:rPr lang="en-US" dirty="0" smtClean="0">
                <a:solidFill>
                  <a:schemeClr val="tx1"/>
                </a:solidFill>
              </a:rPr>
              <a:t>or</a:t>
            </a:r>
          </a:p>
          <a:p>
            <a:endParaRPr lang="en-US" dirty="0" smtClean="0"/>
          </a:p>
          <a:p>
            <a:r>
              <a:rPr lang="en-US" dirty="0" smtClean="0"/>
              <a:t>Where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 is any terminal and A, B, and C are any variables- except that B and C may not be the start variable. </a:t>
            </a:r>
          </a:p>
        </p:txBody>
      </p:sp>
      <p:graphicFrame>
        <p:nvGraphicFramePr>
          <p:cNvPr id="50179" name="Object 4"/>
          <p:cNvGraphicFramePr>
            <a:graphicFrameLocks noChangeAspect="1"/>
          </p:cNvGraphicFramePr>
          <p:nvPr/>
        </p:nvGraphicFramePr>
        <p:xfrm>
          <a:off x="1600200" y="2286000"/>
          <a:ext cx="176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Equation" r:id="rId3" imgW="1765080" imgH="419040" progId="Equation.3">
                  <p:embed/>
                </p:oleObj>
              </mc:Choice>
              <mc:Fallback>
                <p:oleObj name="Equation" r:id="rId3" imgW="17650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0"/>
                        <a:ext cx="1765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9"/>
          <p:cNvGraphicFramePr>
            <a:graphicFrameLocks noChangeAspect="1"/>
          </p:cNvGraphicFramePr>
          <p:nvPr/>
        </p:nvGraphicFramePr>
        <p:xfrm>
          <a:off x="5562600" y="2286000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Equation" r:id="rId5" imgW="1346040" imgH="419040" progId="Equation.3">
                  <p:embed/>
                </p:oleObj>
              </mc:Choice>
              <mc:Fallback>
                <p:oleObj name="Equation" r:id="rId5" imgW="134604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286000"/>
                        <a:ext cx="1346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E3D82C-F1E3-4C51-A13B-181B9397B097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Chomsky Normal Form</a:t>
            </a:r>
          </a:p>
        </p:txBody>
      </p:sp>
      <p:sp>
        <p:nvSpPr>
          <p:cNvPr id="20487" name="Text Box 3"/>
          <p:cNvSpPr txBox="1">
            <a:spLocks noChangeArrowheads="1"/>
          </p:cNvSpPr>
          <p:nvPr/>
        </p:nvSpPr>
        <p:spPr bwMode="auto">
          <a:xfrm>
            <a:off x="0" y="1295400"/>
            <a:ext cx="53705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Each production has form:</a:t>
            </a: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1371600" y="3124200"/>
          <a:ext cx="176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4" imgW="1765080" imgH="419040" progId="Equation.3">
                  <p:embed/>
                </p:oleObj>
              </mc:Choice>
              <mc:Fallback>
                <p:oleObj name="Equation" r:id="rId4" imgW="176508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124200"/>
                        <a:ext cx="1765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Line 5"/>
          <p:cNvSpPr>
            <a:spLocks noChangeShapeType="1"/>
          </p:cNvSpPr>
          <p:nvPr/>
        </p:nvSpPr>
        <p:spPr bwMode="auto">
          <a:xfrm flipV="1">
            <a:off x="1752600" y="3581400"/>
            <a:ext cx="7620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9" name="Line 6"/>
          <p:cNvSpPr>
            <a:spLocks noChangeShapeType="1"/>
          </p:cNvSpPr>
          <p:nvPr/>
        </p:nvSpPr>
        <p:spPr bwMode="auto">
          <a:xfrm flipH="1" flipV="1">
            <a:off x="2971800" y="3581400"/>
            <a:ext cx="609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0" name="Text Box 7"/>
          <p:cNvSpPr txBox="1">
            <a:spLocks noChangeArrowheads="1"/>
          </p:cNvSpPr>
          <p:nvPr/>
        </p:nvSpPr>
        <p:spPr bwMode="auto">
          <a:xfrm>
            <a:off x="533400" y="4572000"/>
            <a:ext cx="1682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variable</a:t>
            </a:r>
          </a:p>
        </p:txBody>
      </p:sp>
      <p:sp>
        <p:nvSpPr>
          <p:cNvPr id="20491" name="Text Box 8"/>
          <p:cNvSpPr txBox="1">
            <a:spLocks noChangeArrowheads="1"/>
          </p:cNvSpPr>
          <p:nvPr/>
        </p:nvSpPr>
        <p:spPr bwMode="auto">
          <a:xfrm>
            <a:off x="3124200" y="4572000"/>
            <a:ext cx="1682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variable</a:t>
            </a:r>
          </a:p>
        </p:txBody>
      </p:sp>
      <p:graphicFrame>
        <p:nvGraphicFramePr>
          <p:cNvPr id="20483" name="Object 9"/>
          <p:cNvGraphicFramePr>
            <a:graphicFrameLocks noChangeAspect="1"/>
          </p:cNvGraphicFramePr>
          <p:nvPr/>
        </p:nvGraphicFramePr>
        <p:xfrm>
          <a:off x="6248400" y="3105150"/>
          <a:ext cx="1346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6" imgW="1346040" imgH="419040" progId="Equation.3">
                  <p:embed/>
                </p:oleObj>
              </mc:Choice>
              <mc:Fallback>
                <p:oleObj name="Equation" r:id="rId6" imgW="134604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105150"/>
                        <a:ext cx="1346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Text Box 10"/>
          <p:cNvSpPr txBox="1">
            <a:spLocks noChangeArrowheads="1"/>
          </p:cNvSpPr>
          <p:nvPr/>
        </p:nvSpPr>
        <p:spPr bwMode="auto">
          <a:xfrm>
            <a:off x="4495800" y="3048000"/>
            <a:ext cx="593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or</a:t>
            </a:r>
          </a:p>
        </p:txBody>
      </p:sp>
      <p:sp>
        <p:nvSpPr>
          <p:cNvPr id="20493" name="Line 11"/>
          <p:cNvSpPr>
            <a:spLocks noChangeShapeType="1"/>
          </p:cNvSpPr>
          <p:nvPr/>
        </p:nvSpPr>
        <p:spPr bwMode="auto">
          <a:xfrm flipH="1" flipV="1">
            <a:off x="7543800" y="3581400"/>
            <a:ext cx="228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494" name="Text Box 12"/>
          <p:cNvSpPr txBox="1">
            <a:spLocks noChangeArrowheads="1"/>
          </p:cNvSpPr>
          <p:nvPr/>
        </p:nvSpPr>
        <p:spPr bwMode="auto">
          <a:xfrm>
            <a:off x="6934200" y="4572000"/>
            <a:ext cx="17557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terminal</a:t>
            </a:r>
          </a:p>
        </p:txBody>
      </p:sp>
      <p:sp>
        <p:nvSpPr>
          <p:cNvPr id="14" name="Line Callout 1 13"/>
          <p:cNvSpPr/>
          <p:nvPr/>
        </p:nvSpPr>
        <p:spPr bwMode="auto">
          <a:xfrm>
            <a:off x="3200400" y="2209800"/>
            <a:ext cx="1600200" cy="584775"/>
          </a:xfrm>
          <a:prstGeom prst="borderCallout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2800" y="2286000"/>
            <a:ext cx="190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1</a:t>
            </a:r>
            <a:endParaRPr lang="en-US" dirty="0"/>
          </a:p>
        </p:txBody>
      </p:sp>
      <p:sp>
        <p:nvSpPr>
          <p:cNvPr id="16" name="Line Callout 1 15"/>
          <p:cNvSpPr/>
          <p:nvPr/>
        </p:nvSpPr>
        <p:spPr bwMode="auto">
          <a:xfrm>
            <a:off x="7620000" y="2057400"/>
            <a:ext cx="1447800" cy="584775"/>
          </a:xfrm>
          <a:prstGeom prst="borderCallout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Comic Sans MS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43800" y="21336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Type-II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A84CBC-3EB6-419E-87C4-8731F262509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1510" name="Text Box 2050"/>
          <p:cNvSpPr txBox="1">
            <a:spLocks noChangeArrowheads="1"/>
          </p:cNvSpPr>
          <p:nvPr/>
        </p:nvSpPr>
        <p:spPr bwMode="auto">
          <a:xfrm>
            <a:off x="365125" y="25400"/>
            <a:ext cx="20732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Examples:</a:t>
            </a:r>
          </a:p>
        </p:txBody>
      </p:sp>
      <p:graphicFrame>
        <p:nvGraphicFramePr>
          <p:cNvPr id="21506" name="Object 3072"/>
          <p:cNvGraphicFramePr>
            <a:graphicFrameLocks noChangeAspect="1"/>
          </p:cNvGraphicFramePr>
          <p:nvPr/>
        </p:nvGraphicFramePr>
        <p:xfrm>
          <a:off x="984250" y="1308100"/>
          <a:ext cx="16891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3" imgW="1688760" imgH="2717640" progId="Equation.3">
                  <p:embed/>
                </p:oleObj>
              </mc:Choice>
              <mc:Fallback>
                <p:oleObj name="Equation" r:id="rId3" imgW="1688760" imgH="2717640" progId="Equation.3">
                  <p:embed/>
                  <p:pic>
                    <p:nvPicPr>
                      <p:cNvPr id="0" name="Object 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308100"/>
                        <a:ext cx="16891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2052"/>
          <p:cNvSpPr txBox="1">
            <a:spLocks noChangeArrowheads="1"/>
          </p:cNvSpPr>
          <p:nvPr/>
        </p:nvSpPr>
        <p:spPr bwMode="auto">
          <a:xfrm>
            <a:off x="5867400" y="4572000"/>
            <a:ext cx="276860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Not</a:t>
            </a:r>
            <a:r>
              <a:rPr lang="en-US"/>
              <a:t> Chomsky</a:t>
            </a:r>
          </a:p>
          <a:p>
            <a:r>
              <a:rPr lang="en-US"/>
              <a:t>Normal Form </a:t>
            </a:r>
          </a:p>
        </p:txBody>
      </p:sp>
      <p:graphicFrame>
        <p:nvGraphicFramePr>
          <p:cNvPr id="21507" name="Object 3073"/>
          <p:cNvGraphicFramePr>
            <a:graphicFrameLocks noChangeAspect="1"/>
          </p:cNvGraphicFramePr>
          <p:nvPr/>
        </p:nvGraphicFramePr>
        <p:xfrm>
          <a:off x="6153150" y="1308100"/>
          <a:ext cx="19939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5" imgW="1993680" imgH="2717640" progId="Equation.3">
                  <p:embed/>
                </p:oleObj>
              </mc:Choice>
              <mc:Fallback>
                <p:oleObj name="Equation" r:id="rId5" imgW="1993680" imgH="2717640" progId="Equation.3">
                  <p:embed/>
                  <p:pic>
                    <p:nvPicPr>
                      <p:cNvPr id="0" name="Object 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3150" y="1308100"/>
                        <a:ext cx="19939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4" name="Oval 2054"/>
          <p:cNvSpPr>
            <a:spLocks noChangeArrowheads="1"/>
          </p:cNvSpPr>
          <p:nvPr/>
        </p:nvSpPr>
        <p:spPr bwMode="auto">
          <a:xfrm>
            <a:off x="7086600" y="1905000"/>
            <a:ext cx="12192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3335" name="Oval 2055"/>
          <p:cNvSpPr>
            <a:spLocks noChangeArrowheads="1"/>
          </p:cNvSpPr>
          <p:nvPr/>
        </p:nvSpPr>
        <p:spPr bwMode="auto">
          <a:xfrm>
            <a:off x="7086600" y="3581400"/>
            <a:ext cx="990600" cy="609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4" name="Text Box 2056"/>
          <p:cNvSpPr txBox="1">
            <a:spLocks noChangeArrowheads="1"/>
          </p:cNvSpPr>
          <p:nvPr/>
        </p:nvSpPr>
        <p:spPr bwMode="auto">
          <a:xfrm>
            <a:off x="838200" y="4495800"/>
            <a:ext cx="276860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Chomsky </a:t>
            </a:r>
          </a:p>
          <a:p>
            <a:r>
              <a:rPr lang="en-US"/>
              <a:t>Normal Form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4" grpId="0" animBg="1"/>
      <p:bldP spid="4833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27C75A-A437-41E1-ADBA-7E8F68B9D3F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Conversion to Chomsky Normal Form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Example:</a:t>
            </a:r>
          </a:p>
        </p:txBody>
      </p:sp>
      <p:graphicFrame>
        <p:nvGraphicFramePr>
          <p:cNvPr id="22530" name="Object 0"/>
          <p:cNvGraphicFramePr>
            <a:graphicFrameLocks noChangeAspect="1"/>
          </p:cNvGraphicFramePr>
          <p:nvPr/>
        </p:nvGraphicFramePr>
        <p:xfrm>
          <a:off x="2971800" y="1524000"/>
          <a:ext cx="19685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3" imgW="1968480" imgH="1942920" progId="Equation.3">
                  <p:embed/>
                </p:oleObj>
              </mc:Choice>
              <mc:Fallback>
                <p:oleObj name="Equation" r:id="rId3" imgW="1968480" imgH="19429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24000"/>
                        <a:ext cx="1968500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5638800" y="1828800"/>
            <a:ext cx="276860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Not</a:t>
            </a:r>
            <a:r>
              <a:rPr lang="en-US"/>
              <a:t> Chomsky</a:t>
            </a:r>
          </a:p>
          <a:p>
            <a:r>
              <a:rPr lang="en-US"/>
              <a:t>Normal Form </a:t>
            </a:r>
          </a:p>
        </p:txBody>
      </p:sp>
      <p:sp>
        <p:nvSpPr>
          <p:cNvPr id="22536" name="Text Box 6"/>
          <p:cNvSpPr txBox="1">
            <a:spLocks noChangeArrowheads="1"/>
          </p:cNvSpPr>
          <p:nvPr/>
        </p:nvSpPr>
        <p:spPr bwMode="auto">
          <a:xfrm>
            <a:off x="228600" y="4648200"/>
            <a:ext cx="84343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We will convert it to Chomsky Normal 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FB8503-49ED-4D08-90F4-9A71A8200EB0}" type="slidenum">
              <a:rPr lang="en-US" smtClean="0"/>
              <a:pPr/>
              <a:t>8</a:t>
            </a:fld>
            <a:endParaRPr lang="en-US" smtClean="0"/>
          </a:p>
        </p:txBody>
      </p:sp>
      <p:graphicFrame>
        <p:nvGraphicFramePr>
          <p:cNvPr id="23554" name="Object 1024"/>
          <p:cNvGraphicFramePr>
            <a:graphicFrameLocks noChangeAspect="1"/>
          </p:cNvGraphicFramePr>
          <p:nvPr/>
        </p:nvGraphicFramePr>
        <p:xfrm>
          <a:off x="666750" y="2800350"/>
          <a:ext cx="19685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4" imgW="1968480" imgH="1942920" progId="Equation.3">
                  <p:embed/>
                </p:oleObj>
              </mc:Choice>
              <mc:Fallback>
                <p:oleObj name="Equation" r:id="rId4" imgW="1968480" imgH="19429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2800350"/>
                        <a:ext cx="1968500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3"/>
          <p:cNvSpPr txBox="1">
            <a:spLocks noChangeArrowheads="1"/>
          </p:cNvSpPr>
          <p:nvPr/>
        </p:nvSpPr>
        <p:spPr bwMode="auto">
          <a:xfrm>
            <a:off x="0" y="304800"/>
            <a:ext cx="8280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Introduce new variables for the terminals:</a:t>
            </a:r>
          </a:p>
        </p:txBody>
      </p:sp>
      <p:sp>
        <p:nvSpPr>
          <p:cNvPr id="23560" name="AutoShape 4"/>
          <p:cNvSpPr>
            <a:spLocks noChangeArrowheads="1"/>
          </p:cNvSpPr>
          <p:nvPr/>
        </p:nvSpPr>
        <p:spPr bwMode="auto">
          <a:xfrm>
            <a:off x="3581400" y="3657600"/>
            <a:ext cx="1524000" cy="485775"/>
          </a:xfrm>
          <a:prstGeom prst="rightArrow">
            <a:avLst>
              <a:gd name="adj1" fmla="val 50000"/>
              <a:gd name="adj2" fmla="val 784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3555" name="Object 1025"/>
          <p:cNvGraphicFramePr>
            <a:graphicFrameLocks noChangeAspect="1"/>
          </p:cNvGraphicFramePr>
          <p:nvPr/>
        </p:nvGraphicFramePr>
        <p:xfrm>
          <a:off x="6248400" y="1752600"/>
          <a:ext cx="245110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6" imgW="2450880" imgH="4470120" progId="Equation.3">
                  <p:embed/>
                </p:oleObj>
              </mc:Choice>
              <mc:Fallback>
                <p:oleObj name="Equation" r:id="rId6" imgW="2450880" imgH="447012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752600"/>
                        <a:ext cx="2451100" cy="447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1026"/>
          <p:cNvGraphicFramePr>
            <a:graphicFrameLocks noChangeAspect="1"/>
          </p:cNvGraphicFramePr>
          <p:nvPr/>
        </p:nvGraphicFramePr>
        <p:xfrm>
          <a:off x="3048000" y="990600"/>
          <a:ext cx="1727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Equation" r:id="rId8" imgW="1726920" imgH="583920" progId="Equation.3">
                  <p:embed/>
                </p:oleObj>
              </mc:Choice>
              <mc:Fallback>
                <p:oleObj name="Equation" r:id="rId8" imgW="1726920" imgH="5839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990600"/>
                        <a:ext cx="17272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AutoShape 7"/>
          <p:cNvSpPr>
            <a:spLocks noChangeArrowheads="1"/>
          </p:cNvSpPr>
          <p:nvPr/>
        </p:nvSpPr>
        <p:spPr bwMode="auto">
          <a:xfrm>
            <a:off x="6019800" y="3962400"/>
            <a:ext cx="1981200" cy="2438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506FD3-46F4-4000-8B44-A26F5DF0F13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4583" name="Text Box 2"/>
          <p:cNvSpPr txBox="1">
            <a:spLocks noChangeArrowheads="1"/>
          </p:cNvSpPr>
          <p:nvPr/>
        </p:nvSpPr>
        <p:spPr bwMode="auto">
          <a:xfrm>
            <a:off x="0" y="0"/>
            <a:ext cx="71294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Introduce new intermediate variable</a:t>
            </a:r>
          </a:p>
          <a:p>
            <a:r>
              <a:rPr lang="en-US"/>
              <a:t>to break first production:</a:t>
            </a:r>
          </a:p>
        </p:txBody>
      </p:sp>
      <p:graphicFrame>
        <p:nvGraphicFramePr>
          <p:cNvPr id="24578" name="Object 1024"/>
          <p:cNvGraphicFramePr>
            <a:graphicFrameLocks noChangeAspect="1"/>
          </p:cNvGraphicFramePr>
          <p:nvPr/>
        </p:nvGraphicFramePr>
        <p:xfrm>
          <a:off x="266700" y="1612900"/>
          <a:ext cx="2451100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Equation" r:id="rId3" imgW="2450880" imgH="4470120" progId="Equation.3">
                  <p:embed/>
                </p:oleObj>
              </mc:Choice>
              <mc:Fallback>
                <p:oleObj name="Equation" r:id="rId3" imgW="2450880" imgH="44701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1612900"/>
                        <a:ext cx="2451100" cy="447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AutoShape 4"/>
          <p:cNvSpPr>
            <a:spLocks noChangeArrowheads="1"/>
          </p:cNvSpPr>
          <p:nvPr/>
        </p:nvSpPr>
        <p:spPr bwMode="auto">
          <a:xfrm>
            <a:off x="3581400" y="3581400"/>
            <a:ext cx="1676400" cy="485775"/>
          </a:xfrm>
          <a:prstGeom prst="rightArrow">
            <a:avLst>
              <a:gd name="adj1" fmla="val 50000"/>
              <a:gd name="adj2" fmla="val 862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4579" name="Object 1025"/>
          <p:cNvGraphicFramePr>
            <a:graphicFrameLocks noChangeAspect="1"/>
          </p:cNvGraphicFramePr>
          <p:nvPr/>
        </p:nvGraphicFramePr>
        <p:xfrm>
          <a:off x="6096000" y="1143000"/>
          <a:ext cx="2451100" cy="52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Equation" r:id="rId5" imgW="2450880" imgH="5232240" progId="Equation.3">
                  <p:embed/>
                </p:oleObj>
              </mc:Choice>
              <mc:Fallback>
                <p:oleObj name="Equation" r:id="rId5" imgW="2450880" imgH="523224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143000"/>
                        <a:ext cx="2451100" cy="523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1026"/>
          <p:cNvGraphicFramePr>
            <a:graphicFrameLocks noChangeAspect="1"/>
          </p:cNvGraphicFramePr>
          <p:nvPr/>
        </p:nvGraphicFramePr>
        <p:xfrm>
          <a:off x="7239000" y="0"/>
          <a:ext cx="40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Equation" r:id="rId7" imgW="406080" imgH="571320" progId="Equation.3">
                  <p:embed/>
                </p:oleObj>
              </mc:Choice>
              <mc:Fallback>
                <p:oleObj name="Equation" r:id="rId7" imgW="406080" imgH="5713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0"/>
                        <a:ext cx="40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   </a:t>
            </a:r>
          </a:p>
        </p:txBody>
      </p:sp>
      <p:sp>
        <p:nvSpPr>
          <p:cNvPr id="24586" name="AutoShape 8"/>
          <p:cNvSpPr>
            <a:spLocks noChangeArrowheads="1"/>
          </p:cNvSpPr>
          <p:nvPr/>
        </p:nvSpPr>
        <p:spPr bwMode="auto">
          <a:xfrm>
            <a:off x="152400" y="1600200"/>
            <a:ext cx="2438400" cy="6858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87" name="AutoShape 9"/>
          <p:cNvSpPr>
            <a:spLocks noChangeArrowheads="1"/>
          </p:cNvSpPr>
          <p:nvPr/>
        </p:nvSpPr>
        <p:spPr bwMode="auto">
          <a:xfrm>
            <a:off x="5943600" y="1066800"/>
            <a:ext cx="2362200" cy="15240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5723</TotalTime>
  <Words>587</Words>
  <Application>Microsoft Office PowerPoint</Application>
  <PresentationFormat>On-screen Show (4:3)</PresentationFormat>
  <Paragraphs>151</Paragraphs>
  <Slides>25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Comic Sans MS</vt:lpstr>
      <vt:lpstr>Times New Roman</vt:lpstr>
      <vt:lpstr>class</vt:lpstr>
      <vt:lpstr>Equation</vt:lpstr>
      <vt:lpstr>Normal Forms for Context-free Grammars</vt:lpstr>
      <vt:lpstr>PowerPoint Presentation</vt:lpstr>
      <vt:lpstr>Why Normal Form?</vt:lpstr>
      <vt:lpstr>Chomsky Normal Form</vt:lpstr>
      <vt:lpstr>Chomsky Normal Form</vt:lpstr>
      <vt:lpstr>PowerPoint Presentation</vt:lpstr>
      <vt:lpstr>Conversion to Chomsky Normal Form</vt:lpstr>
      <vt:lpstr>PowerPoint Presentation</vt:lpstr>
      <vt:lpstr>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Abstract syntax tree of "a^2+4*b"</vt:lpstr>
      <vt:lpstr>Syntax tree of "a^2+4*b“ in Chomsky NF</vt:lpstr>
      <vt:lpstr>PowerPoint Presentation</vt:lpstr>
      <vt:lpstr>Parsing Trees</vt:lpstr>
      <vt:lpstr>Greinbach Normal Form</vt:lpstr>
      <vt:lpstr>PowerPoint Presentation</vt:lpstr>
      <vt:lpstr>PowerPoint Presentation</vt:lpstr>
      <vt:lpstr>PowerPoint Presentation</vt:lpstr>
      <vt:lpstr>Interesting Note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Sohail Iqbal</cp:lastModifiedBy>
  <cp:revision>1074</cp:revision>
  <cp:lastPrinted>2019-04-03T06:35:01Z</cp:lastPrinted>
  <dcterms:created xsi:type="dcterms:W3CDTF">2000-08-31T01:12:33Z</dcterms:created>
  <dcterms:modified xsi:type="dcterms:W3CDTF">2020-03-21T04:29:39Z</dcterms:modified>
</cp:coreProperties>
</file>