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4" r:id="rId2"/>
    <p:sldId id="326" r:id="rId3"/>
    <p:sldId id="345" r:id="rId4"/>
    <p:sldId id="257" r:id="rId5"/>
    <p:sldId id="258" r:id="rId6"/>
    <p:sldId id="259" r:id="rId7"/>
    <p:sldId id="323" r:id="rId8"/>
    <p:sldId id="261" r:id="rId9"/>
    <p:sldId id="262" r:id="rId10"/>
    <p:sldId id="269" r:id="rId11"/>
    <p:sldId id="263" r:id="rId12"/>
    <p:sldId id="264" r:id="rId13"/>
    <p:sldId id="265" r:id="rId14"/>
    <p:sldId id="330" r:id="rId15"/>
    <p:sldId id="267" r:id="rId16"/>
    <p:sldId id="268" r:id="rId17"/>
    <p:sldId id="270" r:id="rId18"/>
    <p:sldId id="271" r:id="rId19"/>
    <p:sldId id="343" r:id="rId20"/>
    <p:sldId id="344" r:id="rId21"/>
    <p:sldId id="339" r:id="rId22"/>
    <p:sldId id="346" r:id="rId23"/>
    <p:sldId id="342" r:id="rId24"/>
    <p:sldId id="338" r:id="rId25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FF9900"/>
    <a:srgbClr val="FF3399"/>
    <a:srgbClr val="FF33CC"/>
    <a:srgbClr val="33CC33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0902"/>
  </p:normalViewPr>
  <p:slideViewPr>
    <p:cSldViewPr>
      <p:cViewPr varScale="1">
        <p:scale>
          <a:sx n="98" d="100"/>
          <a:sy n="98" d="100"/>
        </p:scale>
        <p:origin x="9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6E89D5D-87BB-4512-B039-D2D90DF900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61706AD-6F91-497C-B5E0-BAFAB28A70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Simulator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tries to duplicate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behavior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of the device.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Emulator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tries to duplicate the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inner workings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+mn-ea"/>
                <a:cs typeface="+mn-cs"/>
              </a:rPr>
              <a:t> of the device.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1706AD-6F91-497C-B5E0-BAFAB28A70F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4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0DAE6-ECA2-45BD-9D5F-A7C32ED589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F9534-8D3F-4279-A45F-D4EDEBCC8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34CAD-D413-472B-8A62-072C338155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C2C0E-43FC-40B8-99E8-520FA664C7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3CEDE-0FE0-426C-9126-940546E15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72C18-AB45-4F6C-A184-6F26F69B37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4F6B0-F8F5-4EEF-AA1C-8F28DA673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C0AF6-3439-407C-81AF-A6AA88F8CE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742FC-D39B-48FB-8B53-147372E64B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A8CB5-31C5-455C-ACE2-F836DD22E1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CE693-7A33-4777-9863-BC87EF4F2B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4C5E2BB1-F870-4D7E-8BEC-287C4B8EE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2.wmf"/><Relationship Id="rId21" Type="http://schemas.openxmlformats.org/officeDocument/2006/relationships/image" Target="../media/image15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30.bin"/><Relationship Id="rId17" Type="http://schemas.openxmlformats.org/officeDocument/2006/relationships/oleObject" Target="../embeddings/oleObject34.bin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29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32.bin"/><Relationship Id="rId23" Type="http://schemas.openxmlformats.org/officeDocument/2006/relationships/image" Target="../media/image16.wmf"/><Relationship Id="rId10" Type="http://schemas.openxmlformats.org/officeDocument/2006/relationships/image" Target="../media/image5.wmf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14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w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4.bin"/><Relationship Id="rId3" Type="http://schemas.openxmlformats.org/officeDocument/2006/relationships/oleObject" Target="../embeddings/oleObject50.bin"/><Relationship Id="rId21" Type="http://schemas.openxmlformats.org/officeDocument/2006/relationships/image" Target="../media/image16.wmf"/><Relationship Id="rId34" Type="http://schemas.openxmlformats.org/officeDocument/2006/relationships/image" Target="../media/image23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15.wmf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71.bin"/><Relationship Id="rId2" Type="http://schemas.openxmlformats.org/officeDocument/2006/relationships/notesSlide" Target="../notesSlides/notesSlide1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70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13.wmf"/><Relationship Id="rId23" Type="http://schemas.openxmlformats.org/officeDocument/2006/relationships/oleObject" Target="../embeddings/oleObject61.bin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14.wmf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2.wmf"/><Relationship Id="rId9" Type="http://schemas.openxmlformats.org/officeDocument/2006/relationships/image" Target="../media/image3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oleObject" Target="../embeddings/oleObject65.bin"/><Relationship Id="rId30" Type="http://schemas.openxmlformats.org/officeDocument/2006/relationships/oleObject" Target="../embeddings/oleObject68.bin"/><Relationship Id="rId8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9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685800"/>
          </a:xfrm>
          <a:noFill/>
        </p:spPr>
        <p:txBody>
          <a:bodyPr/>
          <a:lstStyle/>
          <a:p>
            <a:r>
              <a:rPr lang="en-US" altLang="en-US" dirty="0"/>
              <a:t>Book: Prof. </a:t>
            </a:r>
            <a:r>
              <a:rPr lang="en-US" altLang="en-US" dirty="0" err="1"/>
              <a:t>Sipser</a:t>
            </a:r>
            <a:r>
              <a:rPr lang="en-US" altLang="en-US" dirty="0"/>
              <a:t>-MIT</a:t>
            </a:r>
          </a:p>
          <a:p>
            <a:r>
              <a:rPr lang="en-US" altLang="en-US" dirty="0"/>
              <a:t>Slides: Prof. Busch - LSU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2DB00-1292-48BA-BEBB-7B5054922FD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dirty="0"/>
              <a:t>Variants of </a:t>
            </a:r>
            <a:br>
              <a:rPr lang="en-US" sz="4400" dirty="0"/>
            </a:br>
            <a:r>
              <a:rPr lang="en-US" sz="4400" dirty="0"/>
              <a:t>Turing Machines</a:t>
            </a:r>
          </a:p>
        </p:txBody>
      </p:sp>
      <p:sp>
        <p:nvSpPr>
          <p:cNvPr id="4096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85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6618" y="228600"/>
            <a:ext cx="1831157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981200" y="3881735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Course Instructor: Dr Sohail Iqbal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BAB0AC-6FF0-4CA8-95D9-E2EDCA52014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127" name="Text Box 2050"/>
          <p:cNvSpPr txBox="1">
            <a:spLocks noChangeArrowheads="1"/>
          </p:cNvSpPr>
          <p:nvPr/>
        </p:nvSpPr>
        <p:spPr bwMode="auto">
          <a:xfrm>
            <a:off x="3581400" y="3657600"/>
            <a:ext cx="49149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Simulation Machine</a:t>
            </a:r>
          </a:p>
          <a:p>
            <a:r>
              <a:rPr lang="en-US"/>
              <a:t>and the Original Machine</a:t>
            </a:r>
          </a:p>
          <a:p>
            <a:r>
              <a:rPr lang="en-US"/>
              <a:t>accept the same strings</a:t>
            </a:r>
          </a:p>
        </p:txBody>
      </p:sp>
      <p:graphicFrame>
        <p:nvGraphicFramePr>
          <p:cNvPr id="5122" name="Object 3072"/>
          <p:cNvGraphicFramePr>
            <a:graphicFrameLocks noChangeAspect="1"/>
          </p:cNvGraphicFramePr>
          <p:nvPr/>
        </p:nvGraphicFramePr>
        <p:xfrm>
          <a:off x="5791200" y="838200"/>
          <a:ext cx="5445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609480" progId="Equation.3">
                  <p:embed/>
                </p:oleObj>
              </mc:Choice>
              <mc:Fallback>
                <p:oleObj name="Equation" r:id="rId2" imgW="545760" imgH="60948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838200"/>
                        <a:ext cx="5445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2052"/>
          <p:cNvSpPr txBox="1">
            <a:spLocks noChangeArrowheads="1"/>
          </p:cNvSpPr>
          <p:nvPr/>
        </p:nvSpPr>
        <p:spPr bwMode="auto">
          <a:xfrm>
            <a:off x="1143000" y="838200"/>
            <a:ext cx="3484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Original Machine:</a:t>
            </a:r>
          </a:p>
        </p:txBody>
      </p:sp>
      <p:sp>
        <p:nvSpPr>
          <p:cNvPr id="5129" name="Text Box 2053"/>
          <p:cNvSpPr txBox="1">
            <a:spLocks noChangeArrowheads="1"/>
          </p:cNvSpPr>
          <p:nvPr/>
        </p:nvSpPr>
        <p:spPr bwMode="auto">
          <a:xfrm>
            <a:off x="660400" y="2425700"/>
            <a:ext cx="39655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Simulation Machine:</a:t>
            </a:r>
          </a:p>
        </p:txBody>
      </p:sp>
      <p:graphicFrame>
        <p:nvGraphicFramePr>
          <p:cNvPr id="5123" name="Object 3073"/>
          <p:cNvGraphicFramePr>
            <a:graphicFrameLocks noChangeAspect="1"/>
          </p:cNvGraphicFramePr>
          <p:nvPr/>
        </p:nvGraphicFramePr>
        <p:xfrm>
          <a:off x="5715000" y="2514600"/>
          <a:ext cx="5953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660240" progId="Equation.3">
                  <p:embed/>
                </p:oleObj>
              </mc:Choice>
              <mc:Fallback>
                <p:oleObj name="Equation" r:id="rId4" imgW="596880" imgH="66024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59531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Line 2056"/>
          <p:cNvSpPr>
            <a:spLocks noChangeShapeType="1"/>
          </p:cNvSpPr>
          <p:nvPr/>
        </p:nvSpPr>
        <p:spPr bwMode="auto">
          <a:xfrm>
            <a:off x="6096000" y="1600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1" name="Text Box 2058"/>
          <p:cNvSpPr txBox="1">
            <a:spLocks noChangeArrowheads="1"/>
          </p:cNvSpPr>
          <p:nvPr/>
        </p:nvSpPr>
        <p:spPr bwMode="auto">
          <a:xfrm>
            <a:off x="3886200" y="0"/>
            <a:ext cx="4752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Accepting Configuration</a:t>
            </a:r>
          </a:p>
        </p:txBody>
      </p:sp>
      <p:graphicFrame>
        <p:nvGraphicFramePr>
          <p:cNvPr id="5124" name="Object 3074"/>
          <p:cNvGraphicFramePr>
            <a:graphicFrameLocks noChangeAspect="1"/>
          </p:cNvGraphicFramePr>
          <p:nvPr/>
        </p:nvGraphicFramePr>
        <p:xfrm>
          <a:off x="4343400" y="5638800"/>
          <a:ext cx="328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88960" imgH="571320" progId="Equation.3">
                  <p:embed/>
                </p:oleObj>
              </mc:Choice>
              <mc:Fallback>
                <p:oleObj name="Equation" r:id="rId6" imgW="3288960" imgH="571320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38800"/>
                        <a:ext cx="3289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EDC45-D1AE-4B6F-B840-3F2EA2D7D95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Turing Machines with Stay-Option</a:t>
            </a:r>
          </a:p>
        </p:txBody>
      </p:sp>
      <p:sp>
        <p:nvSpPr>
          <p:cNvPr id="6164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7515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head can stay in the same position</a:t>
            </a:r>
          </a:p>
        </p:txBody>
      </p:sp>
      <p:sp>
        <p:nvSpPr>
          <p:cNvPr id="6165" name="Line 15"/>
          <p:cNvSpPr>
            <a:spLocks noChangeShapeType="1"/>
          </p:cNvSpPr>
          <p:nvPr/>
        </p:nvSpPr>
        <p:spPr bwMode="auto">
          <a:xfrm>
            <a:off x="1143000" y="3733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6" name="Line 16"/>
          <p:cNvSpPr>
            <a:spLocks noChangeShapeType="1"/>
          </p:cNvSpPr>
          <p:nvPr/>
        </p:nvSpPr>
        <p:spPr bwMode="auto">
          <a:xfrm>
            <a:off x="1143000" y="4191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Line 17"/>
          <p:cNvSpPr>
            <a:spLocks noChangeShapeType="1"/>
          </p:cNvSpPr>
          <p:nvPr/>
        </p:nvSpPr>
        <p:spPr bwMode="auto">
          <a:xfrm>
            <a:off x="1600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8" name="Line 18"/>
          <p:cNvSpPr>
            <a:spLocks noChangeShapeType="1"/>
          </p:cNvSpPr>
          <p:nvPr/>
        </p:nvSpPr>
        <p:spPr bwMode="auto">
          <a:xfrm>
            <a:off x="1981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9" name="Line 19"/>
          <p:cNvSpPr>
            <a:spLocks noChangeShapeType="1"/>
          </p:cNvSpPr>
          <p:nvPr/>
        </p:nvSpPr>
        <p:spPr bwMode="auto">
          <a:xfrm>
            <a:off x="2362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0" name="Line 20"/>
          <p:cNvSpPr>
            <a:spLocks noChangeShapeType="1"/>
          </p:cNvSpPr>
          <p:nvPr/>
        </p:nvSpPr>
        <p:spPr bwMode="auto">
          <a:xfrm>
            <a:off x="2743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1" name="Line 21"/>
          <p:cNvSpPr>
            <a:spLocks noChangeShapeType="1"/>
          </p:cNvSpPr>
          <p:nvPr/>
        </p:nvSpPr>
        <p:spPr bwMode="auto">
          <a:xfrm>
            <a:off x="3124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2" name="Line 22"/>
          <p:cNvSpPr>
            <a:spLocks noChangeShapeType="1"/>
          </p:cNvSpPr>
          <p:nvPr/>
        </p:nvSpPr>
        <p:spPr bwMode="auto">
          <a:xfrm>
            <a:off x="3505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3" name="Line 23"/>
          <p:cNvSpPr>
            <a:spLocks noChangeShapeType="1"/>
          </p:cNvSpPr>
          <p:nvPr/>
        </p:nvSpPr>
        <p:spPr bwMode="auto">
          <a:xfrm>
            <a:off x="3886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" name="Line 24"/>
          <p:cNvSpPr>
            <a:spLocks noChangeShapeType="1"/>
          </p:cNvSpPr>
          <p:nvPr/>
        </p:nvSpPr>
        <p:spPr bwMode="auto">
          <a:xfrm>
            <a:off x="4267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5" name="Line 25"/>
          <p:cNvSpPr>
            <a:spLocks noChangeShapeType="1"/>
          </p:cNvSpPr>
          <p:nvPr/>
        </p:nvSpPr>
        <p:spPr bwMode="auto">
          <a:xfrm>
            <a:off x="4648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6" name="Line 26"/>
          <p:cNvSpPr>
            <a:spLocks noChangeShapeType="1"/>
          </p:cNvSpPr>
          <p:nvPr/>
        </p:nvSpPr>
        <p:spPr bwMode="auto">
          <a:xfrm>
            <a:off x="5029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7" name="Line 27"/>
          <p:cNvSpPr>
            <a:spLocks noChangeShapeType="1"/>
          </p:cNvSpPr>
          <p:nvPr/>
        </p:nvSpPr>
        <p:spPr bwMode="auto">
          <a:xfrm>
            <a:off x="5410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8" name="Line 28"/>
          <p:cNvSpPr>
            <a:spLocks noChangeShapeType="1"/>
          </p:cNvSpPr>
          <p:nvPr/>
        </p:nvSpPr>
        <p:spPr bwMode="auto">
          <a:xfrm>
            <a:off x="5791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9" name="Line 29"/>
          <p:cNvSpPr>
            <a:spLocks noChangeShapeType="1"/>
          </p:cNvSpPr>
          <p:nvPr/>
        </p:nvSpPr>
        <p:spPr bwMode="auto">
          <a:xfrm>
            <a:off x="6172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0" name="Line 30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81" name="Line 31"/>
          <p:cNvSpPr>
            <a:spLocks noChangeShapeType="1"/>
          </p:cNvSpPr>
          <p:nvPr/>
        </p:nvSpPr>
        <p:spPr bwMode="auto">
          <a:xfrm flipV="1">
            <a:off x="2133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0"/>
          <p:cNvGraphicFramePr>
            <a:graphicFrameLocks noChangeAspect="1"/>
          </p:cNvGraphicFramePr>
          <p:nvPr/>
        </p:nvGraphicFramePr>
        <p:xfrm>
          <a:off x="16764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"/>
          <p:cNvGraphicFramePr>
            <a:graphicFrameLocks noChangeAspect="1"/>
          </p:cNvGraphicFramePr>
          <p:nvPr/>
        </p:nvGraphicFramePr>
        <p:xfrm>
          <a:off x="12192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"/>
          <p:cNvGraphicFramePr>
            <a:graphicFrameLocks noChangeAspect="1"/>
          </p:cNvGraphicFramePr>
          <p:nvPr/>
        </p:nvGraphicFramePr>
        <p:xfrm>
          <a:off x="2057400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2438400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4356100" y="3886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79360" progId="Equation.3">
                  <p:embed/>
                </p:oleObj>
              </mc:Choice>
              <mc:Fallback>
                <p:oleObj name="Equation" r:id="rId6" imgW="2412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886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5"/>
          <p:cNvGraphicFramePr>
            <a:graphicFrameLocks noChangeAspect="1"/>
          </p:cNvGraphicFramePr>
          <p:nvPr/>
        </p:nvGraphicFramePr>
        <p:xfrm>
          <a:off x="62484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6"/>
          <p:cNvGraphicFramePr>
            <a:graphicFrameLocks noChangeAspect="1"/>
          </p:cNvGraphicFramePr>
          <p:nvPr/>
        </p:nvGraphicFramePr>
        <p:xfrm>
          <a:off x="58674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7"/>
          <p:cNvGraphicFramePr>
            <a:graphicFrameLocks noChangeAspect="1"/>
          </p:cNvGraphicFramePr>
          <p:nvPr/>
        </p:nvGraphicFramePr>
        <p:xfrm>
          <a:off x="6629400" y="381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81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8"/>
          <p:cNvGraphicFramePr>
            <a:graphicFrameLocks noChangeAspect="1"/>
          </p:cNvGraphicFramePr>
          <p:nvPr/>
        </p:nvGraphicFramePr>
        <p:xfrm>
          <a:off x="2819400" y="381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10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9"/>
          <p:cNvGraphicFramePr>
            <a:graphicFrameLocks noChangeAspect="1"/>
          </p:cNvGraphicFramePr>
          <p:nvPr/>
        </p:nvGraphicFramePr>
        <p:xfrm>
          <a:off x="3200400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0"/>
          <p:cNvGraphicFramePr>
            <a:graphicFrameLocks noChangeAspect="1"/>
          </p:cNvGraphicFramePr>
          <p:nvPr/>
        </p:nvGraphicFramePr>
        <p:xfrm>
          <a:off x="5105400" y="3886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79360" progId="Equation.3">
                  <p:embed/>
                </p:oleObj>
              </mc:Choice>
              <mc:Fallback>
                <p:oleObj name="Equation" r:id="rId6" imgW="24120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86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1"/>
          <p:cNvGraphicFramePr>
            <a:graphicFrameLocks noChangeAspect="1"/>
          </p:cNvGraphicFramePr>
          <p:nvPr/>
        </p:nvGraphicFramePr>
        <p:xfrm>
          <a:off x="3581400" y="381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2"/>
          <p:cNvGraphicFramePr>
            <a:graphicFrameLocks noChangeAspect="1"/>
          </p:cNvGraphicFramePr>
          <p:nvPr/>
        </p:nvGraphicFramePr>
        <p:xfrm>
          <a:off x="3962400" y="381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3"/>
          <p:cNvGraphicFramePr>
            <a:graphicFrameLocks noChangeAspect="1"/>
          </p:cNvGraphicFramePr>
          <p:nvPr/>
        </p:nvGraphicFramePr>
        <p:xfrm>
          <a:off x="4724400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4"/>
          <p:cNvGraphicFramePr>
            <a:graphicFrameLocks noChangeAspect="1"/>
          </p:cNvGraphicFramePr>
          <p:nvPr/>
        </p:nvGraphicFramePr>
        <p:xfrm>
          <a:off x="5486400" y="388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88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2" name="Text Box 51"/>
          <p:cNvSpPr txBox="1">
            <a:spLocks noChangeArrowheads="1"/>
          </p:cNvSpPr>
          <p:nvPr/>
        </p:nvSpPr>
        <p:spPr bwMode="auto">
          <a:xfrm>
            <a:off x="609600" y="4648200"/>
            <a:ext cx="3405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Left, Right, Stay</a:t>
            </a:r>
          </a:p>
        </p:txBody>
      </p:sp>
      <p:sp>
        <p:nvSpPr>
          <p:cNvPr id="6183" name="Text Box 53"/>
          <p:cNvSpPr txBox="1">
            <a:spLocks noChangeArrowheads="1"/>
          </p:cNvSpPr>
          <p:nvPr/>
        </p:nvSpPr>
        <p:spPr bwMode="auto">
          <a:xfrm>
            <a:off x="1143000" y="5943600"/>
            <a:ext cx="52308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L,R,S: possible head moves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73F3D2-3BD7-4BC2-8478-458DB9488FD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207" name="Text Box 2"/>
          <p:cNvSpPr txBox="1">
            <a:spLocks noChangeArrowheads="1"/>
          </p:cNvSpPr>
          <p:nvPr/>
        </p:nvSpPr>
        <p:spPr bwMode="auto">
          <a:xfrm>
            <a:off x="212725" y="2540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7208" name="Line 3"/>
          <p:cNvSpPr>
            <a:spLocks noChangeShapeType="1"/>
          </p:cNvSpPr>
          <p:nvPr/>
        </p:nvSpPr>
        <p:spPr bwMode="auto">
          <a:xfrm>
            <a:off x="2149475" y="11938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09" name="Line 4"/>
          <p:cNvSpPr>
            <a:spLocks noChangeShapeType="1"/>
          </p:cNvSpPr>
          <p:nvPr/>
        </p:nvSpPr>
        <p:spPr bwMode="auto">
          <a:xfrm>
            <a:off x="2149475" y="16510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0" name="Line 5"/>
          <p:cNvSpPr>
            <a:spLocks noChangeShapeType="1"/>
          </p:cNvSpPr>
          <p:nvPr/>
        </p:nvSpPr>
        <p:spPr bwMode="auto">
          <a:xfrm>
            <a:off x="2606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1" name="Line 6"/>
          <p:cNvSpPr>
            <a:spLocks noChangeShapeType="1"/>
          </p:cNvSpPr>
          <p:nvPr/>
        </p:nvSpPr>
        <p:spPr bwMode="auto">
          <a:xfrm>
            <a:off x="2987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2" name="Line 7"/>
          <p:cNvSpPr>
            <a:spLocks noChangeShapeType="1"/>
          </p:cNvSpPr>
          <p:nvPr/>
        </p:nvSpPr>
        <p:spPr bwMode="auto">
          <a:xfrm>
            <a:off x="3368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3" name="Line 8"/>
          <p:cNvSpPr>
            <a:spLocks noChangeShapeType="1"/>
          </p:cNvSpPr>
          <p:nvPr/>
        </p:nvSpPr>
        <p:spPr bwMode="auto">
          <a:xfrm>
            <a:off x="3749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4" name="Line 9"/>
          <p:cNvSpPr>
            <a:spLocks noChangeShapeType="1"/>
          </p:cNvSpPr>
          <p:nvPr/>
        </p:nvSpPr>
        <p:spPr bwMode="auto">
          <a:xfrm>
            <a:off x="4130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5" name="Line 10"/>
          <p:cNvSpPr>
            <a:spLocks noChangeShapeType="1"/>
          </p:cNvSpPr>
          <p:nvPr/>
        </p:nvSpPr>
        <p:spPr bwMode="auto">
          <a:xfrm>
            <a:off x="4511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6" name="Line 11"/>
          <p:cNvSpPr>
            <a:spLocks noChangeShapeType="1"/>
          </p:cNvSpPr>
          <p:nvPr/>
        </p:nvSpPr>
        <p:spPr bwMode="auto">
          <a:xfrm>
            <a:off x="4892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7" name="Line 12"/>
          <p:cNvSpPr>
            <a:spLocks noChangeShapeType="1"/>
          </p:cNvSpPr>
          <p:nvPr/>
        </p:nvSpPr>
        <p:spPr bwMode="auto">
          <a:xfrm>
            <a:off x="5273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8" name="Line 13"/>
          <p:cNvSpPr>
            <a:spLocks noChangeShapeType="1"/>
          </p:cNvSpPr>
          <p:nvPr/>
        </p:nvSpPr>
        <p:spPr bwMode="auto">
          <a:xfrm>
            <a:off x="5654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9" name="Line 14"/>
          <p:cNvSpPr>
            <a:spLocks noChangeShapeType="1"/>
          </p:cNvSpPr>
          <p:nvPr/>
        </p:nvSpPr>
        <p:spPr bwMode="auto">
          <a:xfrm>
            <a:off x="6035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0" name="Line 15"/>
          <p:cNvSpPr>
            <a:spLocks noChangeShapeType="1"/>
          </p:cNvSpPr>
          <p:nvPr/>
        </p:nvSpPr>
        <p:spPr bwMode="auto">
          <a:xfrm>
            <a:off x="6416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1" name="Line 16"/>
          <p:cNvSpPr>
            <a:spLocks noChangeShapeType="1"/>
          </p:cNvSpPr>
          <p:nvPr/>
        </p:nvSpPr>
        <p:spPr bwMode="auto">
          <a:xfrm>
            <a:off x="6797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2" name="Line 17"/>
          <p:cNvSpPr>
            <a:spLocks noChangeShapeType="1"/>
          </p:cNvSpPr>
          <p:nvPr/>
        </p:nvSpPr>
        <p:spPr bwMode="auto">
          <a:xfrm>
            <a:off x="7178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3" name="Line 18"/>
          <p:cNvSpPr>
            <a:spLocks noChangeShapeType="1"/>
          </p:cNvSpPr>
          <p:nvPr/>
        </p:nvSpPr>
        <p:spPr bwMode="auto">
          <a:xfrm>
            <a:off x="7559675" y="119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4" name="Line 19"/>
          <p:cNvSpPr>
            <a:spLocks noChangeShapeType="1"/>
          </p:cNvSpPr>
          <p:nvPr/>
        </p:nvSpPr>
        <p:spPr bwMode="auto">
          <a:xfrm flipV="1">
            <a:off x="3140075" y="165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2048"/>
          <p:cNvGraphicFramePr>
            <a:graphicFrameLocks noChangeAspect="1"/>
          </p:cNvGraphicFramePr>
          <p:nvPr/>
        </p:nvGraphicFramePr>
        <p:xfrm>
          <a:off x="26828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49"/>
          <p:cNvGraphicFramePr>
            <a:graphicFrameLocks noChangeAspect="1"/>
          </p:cNvGraphicFramePr>
          <p:nvPr/>
        </p:nvGraphicFramePr>
        <p:xfrm>
          <a:off x="22256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2050"/>
          <p:cNvGraphicFramePr>
            <a:graphicFrameLocks noChangeAspect="1"/>
          </p:cNvGraphicFramePr>
          <p:nvPr/>
        </p:nvGraphicFramePr>
        <p:xfrm>
          <a:off x="3063875" y="134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134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2051"/>
          <p:cNvGraphicFramePr>
            <a:graphicFrameLocks noChangeAspect="1"/>
          </p:cNvGraphicFramePr>
          <p:nvPr/>
        </p:nvGraphicFramePr>
        <p:xfrm>
          <a:off x="3444875" y="134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34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2052"/>
          <p:cNvGraphicFramePr>
            <a:graphicFrameLocks noChangeAspect="1"/>
          </p:cNvGraphicFramePr>
          <p:nvPr/>
        </p:nvGraphicFramePr>
        <p:xfrm>
          <a:off x="5362575" y="1346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79360" progId="Equation.3">
                  <p:embed/>
                </p:oleObj>
              </mc:Choice>
              <mc:Fallback>
                <p:oleObj name="Equation" r:id="rId6" imgW="241200" imgH="27936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1346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2053"/>
          <p:cNvGraphicFramePr>
            <a:graphicFrameLocks noChangeAspect="1"/>
          </p:cNvGraphicFramePr>
          <p:nvPr/>
        </p:nvGraphicFramePr>
        <p:xfrm>
          <a:off x="72548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2054"/>
          <p:cNvGraphicFramePr>
            <a:graphicFrameLocks noChangeAspect="1"/>
          </p:cNvGraphicFramePr>
          <p:nvPr/>
        </p:nvGraphicFramePr>
        <p:xfrm>
          <a:off x="68738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2055"/>
          <p:cNvGraphicFramePr>
            <a:graphicFrameLocks noChangeAspect="1"/>
          </p:cNvGraphicFramePr>
          <p:nvPr/>
        </p:nvGraphicFramePr>
        <p:xfrm>
          <a:off x="76358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2056"/>
          <p:cNvGraphicFramePr>
            <a:graphicFrameLocks noChangeAspect="1"/>
          </p:cNvGraphicFramePr>
          <p:nvPr/>
        </p:nvGraphicFramePr>
        <p:xfrm>
          <a:off x="3825875" y="127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1270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2057"/>
          <p:cNvGraphicFramePr>
            <a:graphicFrameLocks noChangeAspect="1"/>
          </p:cNvGraphicFramePr>
          <p:nvPr/>
        </p:nvGraphicFramePr>
        <p:xfrm>
          <a:off x="4206875" y="134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134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2058"/>
          <p:cNvGraphicFramePr>
            <a:graphicFrameLocks noChangeAspect="1"/>
          </p:cNvGraphicFramePr>
          <p:nvPr/>
        </p:nvGraphicFramePr>
        <p:xfrm>
          <a:off x="6111875" y="1346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79360" progId="Equation.3">
                  <p:embed/>
                </p:oleObj>
              </mc:Choice>
              <mc:Fallback>
                <p:oleObj name="Equation" r:id="rId6" imgW="241200" imgH="279360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1346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2059"/>
          <p:cNvGraphicFramePr>
            <a:graphicFrameLocks noChangeAspect="1"/>
          </p:cNvGraphicFramePr>
          <p:nvPr/>
        </p:nvGraphicFramePr>
        <p:xfrm>
          <a:off x="4587875" y="127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1270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2060"/>
          <p:cNvGraphicFramePr>
            <a:graphicFrameLocks noChangeAspect="1"/>
          </p:cNvGraphicFramePr>
          <p:nvPr/>
        </p:nvGraphicFramePr>
        <p:xfrm>
          <a:off x="4968875" y="127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00" imgH="393480" progId="Equation.3">
                  <p:embed/>
                </p:oleObj>
              </mc:Choice>
              <mc:Fallback>
                <p:oleObj name="Equation" r:id="rId9" imgW="253800" imgH="393480" progId="Equation.3">
                  <p:embed/>
                  <p:pic>
                    <p:nvPicPr>
                      <p:cNvPr id="0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1270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2061"/>
          <p:cNvGraphicFramePr>
            <a:graphicFrameLocks noChangeAspect="1"/>
          </p:cNvGraphicFramePr>
          <p:nvPr/>
        </p:nvGraphicFramePr>
        <p:xfrm>
          <a:off x="5730875" y="134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134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2062"/>
          <p:cNvGraphicFramePr>
            <a:graphicFrameLocks noChangeAspect="1"/>
          </p:cNvGraphicFramePr>
          <p:nvPr/>
        </p:nvGraphicFramePr>
        <p:xfrm>
          <a:off x="6492875" y="1346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1346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5" name="Text Box 35"/>
          <p:cNvSpPr txBox="1">
            <a:spLocks noChangeArrowheads="1"/>
          </p:cNvSpPr>
          <p:nvPr/>
        </p:nvSpPr>
        <p:spPr bwMode="auto">
          <a:xfrm>
            <a:off x="4572000" y="3810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1</a:t>
            </a:r>
          </a:p>
        </p:txBody>
      </p:sp>
      <p:sp>
        <p:nvSpPr>
          <p:cNvPr id="7226" name="Line 36"/>
          <p:cNvSpPr>
            <a:spLocks noChangeShapeType="1"/>
          </p:cNvSpPr>
          <p:nvPr/>
        </p:nvSpPr>
        <p:spPr bwMode="auto">
          <a:xfrm>
            <a:off x="2165350" y="33782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7" name="Line 37"/>
          <p:cNvSpPr>
            <a:spLocks noChangeShapeType="1"/>
          </p:cNvSpPr>
          <p:nvPr/>
        </p:nvSpPr>
        <p:spPr bwMode="auto">
          <a:xfrm>
            <a:off x="2165350" y="3835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8" name="Line 38"/>
          <p:cNvSpPr>
            <a:spLocks noChangeShapeType="1"/>
          </p:cNvSpPr>
          <p:nvPr/>
        </p:nvSpPr>
        <p:spPr bwMode="auto">
          <a:xfrm>
            <a:off x="2622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9" name="Line 39"/>
          <p:cNvSpPr>
            <a:spLocks noChangeShapeType="1"/>
          </p:cNvSpPr>
          <p:nvPr/>
        </p:nvSpPr>
        <p:spPr bwMode="auto">
          <a:xfrm>
            <a:off x="3003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0" name="Line 40"/>
          <p:cNvSpPr>
            <a:spLocks noChangeShapeType="1"/>
          </p:cNvSpPr>
          <p:nvPr/>
        </p:nvSpPr>
        <p:spPr bwMode="auto">
          <a:xfrm>
            <a:off x="3384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1" name="Line 41"/>
          <p:cNvSpPr>
            <a:spLocks noChangeShapeType="1"/>
          </p:cNvSpPr>
          <p:nvPr/>
        </p:nvSpPr>
        <p:spPr bwMode="auto">
          <a:xfrm>
            <a:off x="3765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2" name="Line 42"/>
          <p:cNvSpPr>
            <a:spLocks noChangeShapeType="1"/>
          </p:cNvSpPr>
          <p:nvPr/>
        </p:nvSpPr>
        <p:spPr bwMode="auto">
          <a:xfrm>
            <a:off x="4146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3" name="Line 43"/>
          <p:cNvSpPr>
            <a:spLocks noChangeShapeType="1"/>
          </p:cNvSpPr>
          <p:nvPr/>
        </p:nvSpPr>
        <p:spPr bwMode="auto">
          <a:xfrm>
            <a:off x="4527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4" name="Line 44"/>
          <p:cNvSpPr>
            <a:spLocks noChangeShapeType="1"/>
          </p:cNvSpPr>
          <p:nvPr/>
        </p:nvSpPr>
        <p:spPr bwMode="auto">
          <a:xfrm>
            <a:off x="4908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5" name="Line 45"/>
          <p:cNvSpPr>
            <a:spLocks noChangeShapeType="1"/>
          </p:cNvSpPr>
          <p:nvPr/>
        </p:nvSpPr>
        <p:spPr bwMode="auto">
          <a:xfrm>
            <a:off x="5289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6" name="Line 46"/>
          <p:cNvSpPr>
            <a:spLocks noChangeShapeType="1"/>
          </p:cNvSpPr>
          <p:nvPr/>
        </p:nvSpPr>
        <p:spPr bwMode="auto">
          <a:xfrm>
            <a:off x="5670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7" name="Line 47"/>
          <p:cNvSpPr>
            <a:spLocks noChangeShapeType="1"/>
          </p:cNvSpPr>
          <p:nvPr/>
        </p:nvSpPr>
        <p:spPr bwMode="auto">
          <a:xfrm>
            <a:off x="6051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8" name="Line 48"/>
          <p:cNvSpPr>
            <a:spLocks noChangeShapeType="1"/>
          </p:cNvSpPr>
          <p:nvPr/>
        </p:nvSpPr>
        <p:spPr bwMode="auto">
          <a:xfrm>
            <a:off x="6432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39" name="Line 49"/>
          <p:cNvSpPr>
            <a:spLocks noChangeShapeType="1"/>
          </p:cNvSpPr>
          <p:nvPr/>
        </p:nvSpPr>
        <p:spPr bwMode="auto">
          <a:xfrm>
            <a:off x="6813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0" name="Line 50"/>
          <p:cNvSpPr>
            <a:spLocks noChangeShapeType="1"/>
          </p:cNvSpPr>
          <p:nvPr/>
        </p:nvSpPr>
        <p:spPr bwMode="auto">
          <a:xfrm>
            <a:off x="7194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1" name="Line 51"/>
          <p:cNvSpPr>
            <a:spLocks noChangeShapeType="1"/>
          </p:cNvSpPr>
          <p:nvPr/>
        </p:nvSpPr>
        <p:spPr bwMode="auto">
          <a:xfrm>
            <a:off x="7575550" y="337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2" name="Line 52"/>
          <p:cNvSpPr>
            <a:spLocks noChangeShapeType="1"/>
          </p:cNvSpPr>
          <p:nvPr/>
        </p:nvSpPr>
        <p:spPr bwMode="auto">
          <a:xfrm flipV="1">
            <a:off x="3155950" y="383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85" name="Object 2063"/>
          <p:cNvGraphicFramePr>
            <a:graphicFrameLocks noChangeAspect="1"/>
          </p:cNvGraphicFramePr>
          <p:nvPr/>
        </p:nvGraphicFramePr>
        <p:xfrm>
          <a:off x="2698750" y="345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454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2064"/>
          <p:cNvGraphicFramePr>
            <a:graphicFrameLocks noChangeAspect="1"/>
          </p:cNvGraphicFramePr>
          <p:nvPr/>
        </p:nvGraphicFramePr>
        <p:xfrm>
          <a:off x="2241550" y="345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454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2065"/>
          <p:cNvGraphicFramePr>
            <a:graphicFrameLocks noChangeAspect="1"/>
          </p:cNvGraphicFramePr>
          <p:nvPr/>
        </p:nvGraphicFramePr>
        <p:xfrm>
          <a:off x="3063875" y="347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93480" progId="Equation.3">
                  <p:embed/>
                </p:oleObj>
              </mc:Choice>
              <mc:Fallback>
                <p:oleObj name="Equation" r:id="rId12" imgW="253800" imgH="393480" progId="Equation.3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347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66"/>
          <p:cNvGraphicFramePr>
            <a:graphicFrameLocks noChangeAspect="1"/>
          </p:cNvGraphicFramePr>
          <p:nvPr/>
        </p:nvGraphicFramePr>
        <p:xfrm>
          <a:off x="3460750" y="353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2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53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067"/>
          <p:cNvGraphicFramePr>
            <a:graphicFrameLocks noChangeAspect="1"/>
          </p:cNvGraphicFramePr>
          <p:nvPr/>
        </p:nvGraphicFramePr>
        <p:xfrm>
          <a:off x="5378450" y="3530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79360" progId="Equation.3">
                  <p:embed/>
                </p:oleObj>
              </mc:Choice>
              <mc:Fallback>
                <p:oleObj name="Equation" r:id="rId6" imgW="241200" imgH="279360" progId="Equation.3">
                  <p:embed/>
                  <p:pic>
                    <p:nvPicPr>
                      <p:cNvPr id="0" name="Object 2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35306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068"/>
          <p:cNvGraphicFramePr>
            <a:graphicFrameLocks noChangeAspect="1"/>
          </p:cNvGraphicFramePr>
          <p:nvPr/>
        </p:nvGraphicFramePr>
        <p:xfrm>
          <a:off x="7270750" y="345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3454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069"/>
          <p:cNvGraphicFramePr>
            <a:graphicFrameLocks noChangeAspect="1"/>
          </p:cNvGraphicFramePr>
          <p:nvPr/>
        </p:nvGraphicFramePr>
        <p:xfrm>
          <a:off x="6889750" y="345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454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070"/>
          <p:cNvGraphicFramePr>
            <a:graphicFrameLocks noChangeAspect="1"/>
          </p:cNvGraphicFramePr>
          <p:nvPr/>
        </p:nvGraphicFramePr>
        <p:xfrm>
          <a:off x="7651750" y="3454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2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0" y="3454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071"/>
          <p:cNvGraphicFramePr>
            <a:graphicFrameLocks noChangeAspect="1"/>
          </p:cNvGraphicFramePr>
          <p:nvPr/>
        </p:nvGraphicFramePr>
        <p:xfrm>
          <a:off x="3841750" y="3454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393480" progId="Equation.3">
                  <p:embed/>
                </p:oleObj>
              </mc:Choice>
              <mc:Fallback>
                <p:oleObj name="Equation" r:id="rId15" imgW="253800" imgH="393480" progId="Equation.3">
                  <p:embed/>
                  <p:pic>
                    <p:nvPicPr>
                      <p:cNvPr id="0" name="Object 2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3454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072"/>
          <p:cNvGraphicFramePr>
            <a:graphicFrameLocks noChangeAspect="1"/>
          </p:cNvGraphicFramePr>
          <p:nvPr/>
        </p:nvGraphicFramePr>
        <p:xfrm>
          <a:off x="4222750" y="353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353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073"/>
          <p:cNvGraphicFramePr>
            <a:graphicFrameLocks noChangeAspect="1"/>
          </p:cNvGraphicFramePr>
          <p:nvPr/>
        </p:nvGraphicFramePr>
        <p:xfrm>
          <a:off x="6127750" y="35306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1200" imgH="279360" progId="Equation.3">
                  <p:embed/>
                </p:oleObj>
              </mc:Choice>
              <mc:Fallback>
                <p:oleObj name="Equation" r:id="rId17" imgW="241200" imgH="279360" progId="Equation.3">
                  <p:embed/>
                  <p:pic>
                    <p:nvPicPr>
                      <p:cNvPr id="0" name="Object 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5306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074"/>
          <p:cNvGraphicFramePr>
            <a:graphicFrameLocks noChangeAspect="1"/>
          </p:cNvGraphicFramePr>
          <p:nvPr/>
        </p:nvGraphicFramePr>
        <p:xfrm>
          <a:off x="4603750" y="3454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393480" progId="Equation.3">
                  <p:embed/>
                </p:oleObj>
              </mc:Choice>
              <mc:Fallback>
                <p:oleObj name="Equation" r:id="rId15" imgW="253800" imgH="393480" progId="Equation.3">
                  <p:embed/>
                  <p:pic>
                    <p:nvPicPr>
                      <p:cNvPr id="0" name="Object 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454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075"/>
          <p:cNvGraphicFramePr>
            <a:graphicFrameLocks noChangeAspect="1"/>
          </p:cNvGraphicFramePr>
          <p:nvPr/>
        </p:nvGraphicFramePr>
        <p:xfrm>
          <a:off x="4984750" y="3454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393480" progId="Equation.3">
                  <p:embed/>
                </p:oleObj>
              </mc:Choice>
              <mc:Fallback>
                <p:oleObj name="Equation" r:id="rId15" imgW="253800" imgH="393480" progId="Equation.3">
                  <p:embed/>
                  <p:pic>
                    <p:nvPicPr>
                      <p:cNvPr id="0" name="Object 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3454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" name="Object 2076"/>
          <p:cNvGraphicFramePr>
            <a:graphicFrameLocks noChangeAspect="1"/>
          </p:cNvGraphicFramePr>
          <p:nvPr/>
        </p:nvGraphicFramePr>
        <p:xfrm>
          <a:off x="5746750" y="353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2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353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2077"/>
          <p:cNvGraphicFramePr>
            <a:graphicFrameLocks noChangeAspect="1"/>
          </p:cNvGraphicFramePr>
          <p:nvPr/>
        </p:nvGraphicFramePr>
        <p:xfrm>
          <a:off x="6508750" y="353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353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3" name="Text Box 68"/>
          <p:cNvSpPr txBox="1">
            <a:spLocks noChangeArrowheads="1"/>
          </p:cNvSpPr>
          <p:nvPr/>
        </p:nvSpPr>
        <p:spPr bwMode="auto">
          <a:xfrm>
            <a:off x="4587875" y="26416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Time 2</a:t>
            </a:r>
          </a:p>
        </p:txBody>
      </p:sp>
      <p:sp>
        <p:nvSpPr>
          <p:cNvPr id="7244" name="Oval 69"/>
          <p:cNvSpPr>
            <a:spLocks noChangeArrowheads="1"/>
          </p:cNvSpPr>
          <p:nvPr/>
        </p:nvSpPr>
        <p:spPr bwMode="auto">
          <a:xfrm>
            <a:off x="3200400" y="5943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5" name="Oval 70"/>
          <p:cNvSpPr>
            <a:spLocks noChangeArrowheads="1"/>
          </p:cNvSpPr>
          <p:nvPr/>
        </p:nvSpPr>
        <p:spPr bwMode="auto">
          <a:xfrm>
            <a:off x="6172200" y="5943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46" name="Line 71"/>
          <p:cNvSpPr>
            <a:spLocks noChangeShapeType="1"/>
          </p:cNvSpPr>
          <p:nvPr/>
        </p:nvSpPr>
        <p:spPr bwMode="auto">
          <a:xfrm>
            <a:off x="3810000" y="6172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00" name="Object 2078"/>
          <p:cNvGraphicFramePr>
            <a:graphicFrameLocks noChangeAspect="1"/>
          </p:cNvGraphicFramePr>
          <p:nvPr/>
        </p:nvGraphicFramePr>
        <p:xfrm>
          <a:off x="3276600" y="586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Object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867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2079"/>
          <p:cNvGraphicFramePr>
            <a:graphicFrameLocks noChangeAspect="1"/>
          </p:cNvGraphicFramePr>
          <p:nvPr/>
        </p:nvGraphicFramePr>
        <p:xfrm>
          <a:off x="6294438" y="5867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240" imgH="520560" progId="Equation.3">
                  <p:embed/>
                </p:oleObj>
              </mc:Choice>
              <mc:Fallback>
                <p:oleObj name="Equation" r:id="rId20" imgW="444240" imgH="520560" progId="Equation.3">
                  <p:embed/>
                  <p:pic>
                    <p:nvPicPr>
                      <p:cNvPr id="0" name="Object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58674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2080"/>
          <p:cNvGraphicFramePr>
            <a:graphicFrameLocks noChangeAspect="1"/>
          </p:cNvGraphicFramePr>
          <p:nvPr/>
        </p:nvGraphicFramePr>
        <p:xfrm>
          <a:off x="2911475" y="2032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Object 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20320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2081"/>
          <p:cNvGraphicFramePr>
            <a:graphicFrameLocks noChangeAspect="1"/>
          </p:cNvGraphicFramePr>
          <p:nvPr/>
        </p:nvGraphicFramePr>
        <p:xfrm>
          <a:off x="2911475" y="424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240" imgH="520560" progId="Equation.3">
                  <p:embed/>
                </p:oleObj>
              </mc:Choice>
              <mc:Fallback>
                <p:oleObj name="Equation" r:id="rId20" imgW="444240" imgH="520560" progId="Equation.3">
                  <p:embed/>
                  <p:pic>
                    <p:nvPicPr>
                      <p:cNvPr id="0" name="Object 2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2418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4" name="Object 2082"/>
          <p:cNvGraphicFramePr>
            <a:graphicFrameLocks noChangeAspect="1"/>
          </p:cNvGraphicFramePr>
          <p:nvPr/>
        </p:nvGraphicFramePr>
        <p:xfrm>
          <a:off x="4114800" y="5715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62040" imgH="469800" progId="Equation.3">
                  <p:embed/>
                </p:oleObj>
              </mc:Choice>
              <mc:Fallback>
                <p:oleObj name="Equation" r:id="rId22" imgW="1562040" imgH="469800" progId="Equation.3">
                  <p:embed/>
                  <p:pic>
                    <p:nvPicPr>
                      <p:cNvPr id="0" name="Object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150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2384F6-C023-459D-A1C0-3B08FDC26B6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2438400" y="457200"/>
            <a:ext cx="5199063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Stay-Option machines</a:t>
            </a:r>
          </a:p>
          <a:p>
            <a:r>
              <a:rPr lang="en-US"/>
              <a:t>have the same power with </a:t>
            </a:r>
          </a:p>
          <a:p>
            <a:r>
              <a:rPr lang="en-US"/>
              <a:t>Standard Turing machines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28600" y="4572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1406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752600" y="2971800"/>
            <a:ext cx="73294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Stay-Option Machines</a:t>
            </a:r>
          </a:p>
          <a:p>
            <a:r>
              <a:rPr lang="en-US"/>
              <a:t>   simulate Standard Turing machines 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752600" y="49530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209800" y="4953000"/>
            <a:ext cx="60563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Standard Turing machines </a:t>
            </a:r>
          </a:p>
          <a:p>
            <a:r>
              <a:rPr lang="en-US"/>
              <a:t>simulate Stay-Option machines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89E0AE-837F-4373-9823-73B8F470B5E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73294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Stay-Option Machines</a:t>
            </a:r>
          </a:p>
          <a:p>
            <a:r>
              <a:rPr lang="en-US"/>
              <a:t>   simulate Standard Turing machines 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8135560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Trivial: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If out of move options of L, R, S; </a:t>
            </a:r>
          </a:p>
          <a:p>
            <a:r>
              <a:rPr lang="en-US" dirty="0">
                <a:solidFill>
                  <a:schemeClr val="tx1"/>
                </a:solidFill>
              </a:rPr>
              <a:t>we use only L &amp; R; we are done.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38FABA-7247-4309-863D-E2464783672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0180" name="Text Box 6"/>
          <p:cNvSpPr txBox="1">
            <a:spLocks noChangeArrowheads="1"/>
          </p:cNvSpPr>
          <p:nvPr/>
        </p:nvSpPr>
        <p:spPr bwMode="auto">
          <a:xfrm>
            <a:off x="304800" y="152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50181" name="Text Box 7"/>
          <p:cNvSpPr txBox="1">
            <a:spLocks noChangeArrowheads="1"/>
          </p:cNvSpPr>
          <p:nvPr/>
        </p:nvSpPr>
        <p:spPr bwMode="auto">
          <a:xfrm>
            <a:off x="762000" y="152400"/>
            <a:ext cx="60563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Standard Turing machines </a:t>
            </a:r>
          </a:p>
          <a:p>
            <a:r>
              <a:rPr lang="en-US"/>
              <a:t>simulate Stay-Option machines</a:t>
            </a:r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457200" y="3124200"/>
            <a:ext cx="84724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We need to simulate the </a:t>
            </a:r>
            <a:r>
              <a:rPr lang="en-US">
                <a:solidFill>
                  <a:srgbClr val="FF0000"/>
                </a:solidFill>
              </a:rPr>
              <a:t>stay</a:t>
            </a:r>
            <a:r>
              <a:rPr lang="en-US"/>
              <a:t> head option </a:t>
            </a:r>
          </a:p>
          <a:p>
            <a:r>
              <a:rPr lang="en-US"/>
              <a:t>with two head moves, one </a:t>
            </a:r>
            <a:r>
              <a:rPr lang="en-US">
                <a:solidFill>
                  <a:srgbClr val="FF0000"/>
                </a:solidFill>
              </a:rPr>
              <a:t>left</a:t>
            </a:r>
            <a:r>
              <a:rPr lang="en-US"/>
              <a:t> and one </a:t>
            </a:r>
            <a:r>
              <a:rPr lang="en-US">
                <a:solidFill>
                  <a:srgbClr val="FF0000"/>
                </a:solidFill>
              </a:rPr>
              <a:t>right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5DA98-FAC8-45FD-8E5D-13113FECEC6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204" name="Oval 2"/>
          <p:cNvSpPr>
            <a:spLocks noChangeArrowheads="1"/>
          </p:cNvSpPr>
          <p:nvPr/>
        </p:nvSpPr>
        <p:spPr bwMode="auto">
          <a:xfrm>
            <a:off x="2743200" y="144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5" name="Line 3"/>
          <p:cNvSpPr>
            <a:spLocks noChangeShapeType="1"/>
          </p:cNvSpPr>
          <p:nvPr/>
        </p:nvSpPr>
        <p:spPr bwMode="auto">
          <a:xfrm>
            <a:off x="3352800" y="1676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6" name="Oval 4"/>
          <p:cNvSpPr>
            <a:spLocks noChangeArrowheads="1"/>
          </p:cNvSpPr>
          <p:nvPr/>
        </p:nvSpPr>
        <p:spPr bwMode="auto">
          <a:xfrm>
            <a:off x="5440363" y="144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/>
        </p:nvGraphicFramePr>
        <p:xfrm>
          <a:off x="2895600" y="137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371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55626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ChangeAspect="1"/>
          </p:cNvGraphicFramePr>
          <p:nvPr/>
        </p:nvGraphicFramePr>
        <p:xfrm>
          <a:off x="3505200" y="1143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469800" progId="Equation.3">
                  <p:embed/>
                </p:oleObj>
              </mc:Choice>
              <mc:Fallback>
                <p:oleObj name="Equation" r:id="rId6" imgW="1562040" imgH="469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Oval 10"/>
          <p:cNvSpPr>
            <a:spLocks noChangeArrowheads="1"/>
          </p:cNvSpPr>
          <p:nvPr/>
        </p:nvSpPr>
        <p:spPr bwMode="auto">
          <a:xfrm>
            <a:off x="1524000" y="4572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8" name="Line 11"/>
          <p:cNvSpPr>
            <a:spLocks noChangeShapeType="1"/>
          </p:cNvSpPr>
          <p:nvPr/>
        </p:nvSpPr>
        <p:spPr bwMode="auto">
          <a:xfrm>
            <a:off x="21336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9" name="Oval 12"/>
          <p:cNvSpPr>
            <a:spLocks noChangeArrowheads="1"/>
          </p:cNvSpPr>
          <p:nvPr/>
        </p:nvSpPr>
        <p:spPr bwMode="auto">
          <a:xfrm>
            <a:off x="4221163" y="4572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97" name="Object 1027"/>
          <p:cNvGraphicFramePr>
            <a:graphicFrameLocks noChangeAspect="1"/>
          </p:cNvGraphicFramePr>
          <p:nvPr/>
        </p:nvGraphicFramePr>
        <p:xfrm>
          <a:off x="1676400" y="4495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28"/>
          <p:cNvGraphicFramePr>
            <a:graphicFrameLocks noChangeAspect="1"/>
          </p:cNvGraphicFramePr>
          <p:nvPr/>
        </p:nvGraphicFramePr>
        <p:xfrm>
          <a:off x="2286000" y="42672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62040" imgH="469800" progId="Equation.3">
                  <p:embed/>
                </p:oleObj>
              </mc:Choice>
              <mc:Fallback>
                <p:oleObj name="Equation" r:id="rId8" imgW="156204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72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Oval 16"/>
          <p:cNvSpPr>
            <a:spLocks noChangeArrowheads="1"/>
          </p:cNvSpPr>
          <p:nvPr/>
        </p:nvSpPr>
        <p:spPr bwMode="auto">
          <a:xfrm>
            <a:off x="6964363" y="45720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99" name="Object 1029"/>
          <p:cNvGraphicFramePr>
            <a:graphicFrameLocks noChangeAspect="1"/>
          </p:cNvGraphicFramePr>
          <p:nvPr/>
        </p:nvGraphicFramePr>
        <p:xfrm>
          <a:off x="7099300" y="4522788"/>
          <a:ext cx="4175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4522788"/>
                        <a:ext cx="417513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Line 18"/>
          <p:cNvSpPr>
            <a:spLocks noChangeShapeType="1"/>
          </p:cNvSpPr>
          <p:nvPr/>
        </p:nvSpPr>
        <p:spPr bwMode="auto">
          <a:xfrm>
            <a:off x="4876800" y="4800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00" name="Object 1030"/>
          <p:cNvGraphicFramePr>
            <a:graphicFrameLocks noChangeAspect="1"/>
          </p:cNvGraphicFramePr>
          <p:nvPr/>
        </p:nvGraphicFramePr>
        <p:xfrm>
          <a:off x="5010150" y="427355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200" imgH="457200" progId="Equation.3">
                  <p:embed/>
                </p:oleObj>
              </mc:Choice>
              <mc:Fallback>
                <p:oleObj name="Equation" r:id="rId12" imgW="1600200" imgH="457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427355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2209800" y="152400"/>
            <a:ext cx="420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Stay-Option Machine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2362200" y="762000"/>
            <a:ext cx="4038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1066800" y="3962400"/>
            <a:ext cx="6858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600200" y="3276600"/>
            <a:ext cx="61896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Simulation in Standard Machine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1295400" y="5791200"/>
            <a:ext cx="6149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For every possible tape symbol </a:t>
            </a:r>
          </a:p>
        </p:txBody>
      </p:sp>
      <p:graphicFrame>
        <p:nvGraphicFramePr>
          <p:cNvPr id="8201" name="Object 1031"/>
          <p:cNvGraphicFramePr>
            <a:graphicFrameLocks noChangeAspect="1"/>
          </p:cNvGraphicFramePr>
          <p:nvPr/>
        </p:nvGraphicFramePr>
        <p:xfrm>
          <a:off x="7391400" y="5943600"/>
          <a:ext cx="363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1960" imgH="304560" progId="Equation.3">
                  <p:embed/>
                </p:oleObj>
              </mc:Choice>
              <mc:Fallback>
                <p:oleObj name="Equation" r:id="rId14" imgW="291960" imgH="3045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943600"/>
                        <a:ext cx="36353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27509-87E1-4446-B055-8AEEBD74362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26" name="Oval 2"/>
          <p:cNvSpPr>
            <a:spLocks noChangeArrowheads="1"/>
          </p:cNvSpPr>
          <p:nvPr/>
        </p:nvSpPr>
        <p:spPr bwMode="auto">
          <a:xfrm>
            <a:off x="2819400" y="2209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7" name="Line 3"/>
          <p:cNvSpPr>
            <a:spLocks noChangeShapeType="1"/>
          </p:cNvSpPr>
          <p:nvPr/>
        </p:nvSpPr>
        <p:spPr bwMode="auto">
          <a:xfrm>
            <a:off x="3429000" y="2438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8" name="Oval 4"/>
          <p:cNvSpPr>
            <a:spLocks noChangeArrowheads="1"/>
          </p:cNvSpPr>
          <p:nvPr/>
        </p:nvSpPr>
        <p:spPr bwMode="auto">
          <a:xfrm>
            <a:off x="5516563" y="2209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29718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6"/>
          <p:cNvGraphicFramePr>
            <a:graphicFrameLocks noChangeAspect="1"/>
          </p:cNvGraphicFramePr>
          <p:nvPr/>
        </p:nvGraphicFramePr>
        <p:xfrm>
          <a:off x="5638800" y="2133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3581400" y="1905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469800" progId="Equation.3">
                  <p:embed/>
                </p:oleObj>
              </mc:Choice>
              <mc:Fallback>
                <p:oleObj name="Equation" r:id="rId6" imgW="156204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Oval 8"/>
          <p:cNvSpPr>
            <a:spLocks noChangeArrowheads="1"/>
          </p:cNvSpPr>
          <p:nvPr/>
        </p:nvSpPr>
        <p:spPr bwMode="auto">
          <a:xfrm>
            <a:off x="2895600" y="4724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0" name="Line 9"/>
          <p:cNvSpPr>
            <a:spLocks noChangeShapeType="1"/>
          </p:cNvSpPr>
          <p:nvPr/>
        </p:nvSpPr>
        <p:spPr bwMode="auto">
          <a:xfrm>
            <a:off x="3505200" y="4953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1" name="Oval 10"/>
          <p:cNvSpPr>
            <a:spLocks noChangeArrowheads="1"/>
          </p:cNvSpPr>
          <p:nvPr/>
        </p:nvSpPr>
        <p:spPr bwMode="auto">
          <a:xfrm>
            <a:off x="5592763" y="47244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221" name="Object 11"/>
          <p:cNvGraphicFramePr>
            <a:graphicFrameLocks noChangeAspect="1"/>
          </p:cNvGraphicFramePr>
          <p:nvPr/>
        </p:nvGraphicFramePr>
        <p:xfrm>
          <a:off x="3048000" y="4648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2"/>
          <p:cNvGraphicFramePr>
            <a:graphicFrameLocks noChangeAspect="1"/>
          </p:cNvGraphicFramePr>
          <p:nvPr/>
        </p:nvGraphicFramePr>
        <p:xfrm>
          <a:off x="5715000" y="4648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520560" progId="Equation.3">
                  <p:embed/>
                </p:oleObj>
              </mc:Choice>
              <mc:Fallback>
                <p:oleObj name="Equation" r:id="rId8" imgW="44424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6482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3"/>
          <p:cNvGraphicFramePr>
            <a:graphicFrameLocks noChangeAspect="1"/>
          </p:cNvGraphicFramePr>
          <p:nvPr/>
        </p:nvGraphicFramePr>
        <p:xfrm>
          <a:off x="3657600" y="44196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62040" imgH="469800" progId="Equation.3">
                  <p:embed/>
                </p:oleObj>
              </mc:Choice>
              <mc:Fallback>
                <p:oleObj name="Equation" r:id="rId9" imgW="156204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196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4"/>
          <p:cNvSpPr>
            <a:spLocks noChangeArrowheads="1"/>
          </p:cNvSpPr>
          <p:nvPr/>
        </p:nvSpPr>
        <p:spPr bwMode="auto">
          <a:xfrm>
            <a:off x="2362200" y="1600200"/>
            <a:ext cx="426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3" name="Rectangle 15"/>
          <p:cNvSpPr>
            <a:spLocks noChangeArrowheads="1"/>
          </p:cNvSpPr>
          <p:nvPr/>
        </p:nvSpPr>
        <p:spPr bwMode="auto">
          <a:xfrm>
            <a:off x="2362200" y="4114800"/>
            <a:ext cx="4267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4" name="Text Box 16"/>
          <p:cNvSpPr txBox="1">
            <a:spLocks noChangeArrowheads="1"/>
          </p:cNvSpPr>
          <p:nvPr/>
        </p:nvSpPr>
        <p:spPr bwMode="auto">
          <a:xfrm>
            <a:off x="2514600" y="914400"/>
            <a:ext cx="420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Stay-Option Machine</a:t>
            </a:r>
          </a:p>
        </p:txBody>
      </p:sp>
      <p:sp>
        <p:nvSpPr>
          <p:cNvPr id="9235" name="Text Box 17"/>
          <p:cNvSpPr txBox="1">
            <a:spLocks noChangeArrowheads="1"/>
          </p:cNvSpPr>
          <p:nvPr/>
        </p:nvSpPr>
        <p:spPr bwMode="auto">
          <a:xfrm>
            <a:off x="1447800" y="3505200"/>
            <a:ext cx="61896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Simulation in Standard Machine</a:t>
            </a:r>
          </a:p>
        </p:txBody>
      </p:sp>
      <p:sp>
        <p:nvSpPr>
          <p:cNvPr id="9236" name="Text Box 18"/>
          <p:cNvSpPr txBox="1">
            <a:spLocks noChangeArrowheads="1"/>
          </p:cNvSpPr>
          <p:nvPr/>
        </p:nvSpPr>
        <p:spPr bwMode="auto">
          <a:xfrm>
            <a:off x="0" y="5943600"/>
            <a:ext cx="46704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Similar for Right moves</a:t>
            </a:r>
          </a:p>
        </p:txBody>
      </p:sp>
      <p:sp>
        <p:nvSpPr>
          <p:cNvPr id="9237" name="Text Box 20"/>
          <p:cNvSpPr txBox="1">
            <a:spLocks noChangeArrowheads="1"/>
          </p:cNvSpPr>
          <p:nvPr/>
        </p:nvSpPr>
        <p:spPr bwMode="auto">
          <a:xfrm>
            <a:off x="136525" y="101600"/>
            <a:ext cx="7339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For other transitions nothing changes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F8EB94-354A-4198-8E88-30A51FF07C4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0282" name="Text Box 2"/>
          <p:cNvSpPr txBox="1">
            <a:spLocks noChangeArrowheads="1"/>
          </p:cNvSpPr>
          <p:nvPr/>
        </p:nvSpPr>
        <p:spPr bwMode="auto">
          <a:xfrm>
            <a:off x="2514600" y="0"/>
            <a:ext cx="4278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 of simulation</a:t>
            </a:r>
          </a:p>
        </p:txBody>
      </p:sp>
      <p:sp>
        <p:nvSpPr>
          <p:cNvPr id="10283" name="Line 3"/>
          <p:cNvSpPr>
            <a:spLocks noChangeShapeType="1"/>
          </p:cNvSpPr>
          <p:nvPr/>
        </p:nvSpPr>
        <p:spPr bwMode="auto">
          <a:xfrm>
            <a:off x="3429000" y="1752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4" name="Line 4"/>
          <p:cNvSpPr>
            <a:spLocks noChangeShapeType="1"/>
          </p:cNvSpPr>
          <p:nvPr/>
        </p:nvSpPr>
        <p:spPr bwMode="auto">
          <a:xfrm>
            <a:off x="3429000" y="2209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5" name="Line 5"/>
          <p:cNvSpPr>
            <a:spLocks noChangeShapeType="1"/>
          </p:cNvSpPr>
          <p:nvPr/>
        </p:nvSpPr>
        <p:spPr bwMode="auto">
          <a:xfrm>
            <a:off x="3657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6" name="Line 6"/>
          <p:cNvSpPr>
            <a:spLocks noChangeShapeType="1"/>
          </p:cNvSpPr>
          <p:nvPr/>
        </p:nvSpPr>
        <p:spPr bwMode="auto">
          <a:xfrm>
            <a:off x="4038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7" name="Line 7"/>
          <p:cNvSpPr>
            <a:spLocks noChangeShapeType="1"/>
          </p:cNvSpPr>
          <p:nvPr/>
        </p:nvSpPr>
        <p:spPr bwMode="auto">
          <a:xfrm>
            <a:off x="4419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8" name="Line 8"/>
          <p:cNvSpPr>
            <a:spLocks noChangeShapeType="1"/>
          </p:cNvSpPr>
          <p:nvPr/>
        </p:nvSpPr>
        <p:spPr bwMode="auto">
          <a:xfrm>
            <a:off x="4800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9" name="Line 9"/>
          <p:cNvSpPr>
            <a:spLocks noChangeShapeType="1"/>
          </p:cNvSpPr>
          <p:nvPr/>
        </p:nvSpPr>
        <p:spPr bwMode="auto">
          <a:xfrm>
            <a:off x="5181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90" name="Line 19"/>
          <p:cNvSpPr>
            <a:spLocks noChangeShapeType="1"/>
          </p:cNvSpPr>
          <p:nvPr/>
        </p:nvSpPr>
        <p:spPr bwMode="auto">
          <a:xfrm flipV="1">
            <a:off x="4191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37338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57150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4108450" y="1884363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1884363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/>
          <p:cNvGraphicFramePr>
            <a:graphicFrameLocks noChangeAspect="1"/>
          </p:cNvGraphicFramePr>
          <p:nvPr/>
        </p:nvGraphicFramePr>
        <p:xfrm>
          <a:off x="4495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48768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5"/>
          <p:cNvGraphicFramePr>
            <a:graphicFrameLocks noChangeAspect="1"/>
          </p:cNvGraphicFramePr>
          <p:nvPr/>
        </p:nvGraphicFramePr>
        <p:xfrm>
          <a:off x="5257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6"/>
          <p:cNvGraphicFramePr>
            <a:graphicFrameLocks noChangeAspect="1"/>
          </p:cNvGraphicFramePr>
          <p:nvPr/>
        </p:nvGraphicFramePr>
        <p:xfrm>
          <a:off x="3976688" y="2616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520560" progId="Equation.3">
                  <p:embed/>
                </p:oleObj>
              </mc:Choice>
              <mc:Fallback>
                <p:oleObj name="Equation" r:id="rId12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6162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" name="Line 36"/>
          <p:cNvSpPr>
            <a:spLocks noChangeShapeType="1"/>
          </p:cNvSpPr>
          <p:nvPr/>
        </p:nvSpPr>
        <p:spPr bwMode="auto">
          <a:xfrm>
            <a:off x="5638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92" name="Text Box 37"/>
          <p:cNvSpPr txBox="1">
            <a:spLocks noChangeArrowheads="1"/>
          </p:cNvSpPr>
          <p:nvPr/>
        </p:nvSpPr>
        <p:spPr bwMode="auto">
          <a:xfrm>
            <a:off x="2514600" y="1066800"/>
            <a:ext cx="4327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Stay-Option Machine:</a:t>
            </a:r>
          </a:p>
        </p:txBody>
      </p:sp>
      <p:sp>
        <p:nvSpPr>
          <p:cNvPr id="10293" name="Text Box 38"/>
          <p:cNvSpPr txBox="1">
            <a:spLocks noChangeArrowheads="1"/>
          </p:cNvSpPr>
          <p:nvPr/>
        </p:nvSpPr>
        <p:spPr bwMode="auto">
          <a:xfrm>
            <a:off x="3352800" y="21336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10294" name="Line 39"/>
          <p:cNvSpPr>
            <a:spLocks noChangeShapeType="1"/>
          </p:cNvSpPr>
          <p:nvPr/>
        </p:nvSpPr>
        <p:spPr bwMode="auto">
          <a:xfrm>
            <a:off x="6477000" y="1752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5" name="Line 40"/>
          <p:cNvSpPr>
            <a:spLocks noChangeShapeType="1"/>
          </p:cNvSpPr>
          <p:nvPr/>
        </p:nvSpPr>
        <p:spPr bwMode="auto">
          <a:xfrm>
            <a:off x="6477000" y="2209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6" name="Line 41"/>
          <p:cNvSpPr>
            <a:spLocks noChangeShapeType="1"/>
          </p:cNvSpPr>
          <p:nvPr/>
        </p:nvSpPr>
        <p:spPr bwMode="auto">
          <a:xfrm>
            <a:off x="6705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97" name="Line 42"/>
          <p:cNvSpPr>
            <a:spLocks noChangeShapeType="1"/>
          </p:cNvSpPr>
          <p:nvPr/>
        </p:nvSpPr>
        <p:spPr bwMode="auto">
          <a:xfrm>
            <a:off x="7086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98" name="Line 43"/>
          <p:cNvSpPr>
            <a:spLocks noChangeShapeType="1"/>
          </p:cNvSpPr>
          <p:nvPr/>
        </p:nvSpPr>
        <p:spPr bwMode="auto">
          <a:xfrm>
            <a:off x="7467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99" name="Line 44"/>
          <p:cNvSpPr>
            <a:spLocks noChangeShapeType="1"/>
          </p:cNvSpPr>
          <p:nvPr/>
        </p:nvSpPr>
        <p:spPr bwMode="auto">
          <a:xfrm>
            <a:off x="7848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00" name="Line 45"/>
          <p:cNvSpPr>
            <a:spLocks noChangeShapeType="1"/>
          </p:cNvSpPr>
          <p:nvPr/>
        </p:nvSpPr>
        <p:spPr bwMode="auto">
          <a:xfrm>
            <a:off x="82296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01" name="Line 46"/>
          <p:cNvSpPr>
            <a:spLocks noChangeShapeType="1"/>
          </p:cNvSpPr>
          <p:nvPr/>
        </p:nvSpPr>
        <p:spPr bwMode="auto">
          <a:xfrm flipV="1">
            <a:off x="7239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9" name="Object 7"/>
          <p:cNvGraphicFramePr>
            <a:graphicFrameLocks noChangeAspect="1"/>
          </p:cNvGraphicFramePr>
          <p:nvPr/>
        </p:nvGraphicFramePr>
        <p:xfrm>
          <a:off x="67818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8"/>
          <p:cNvGraphicFramePr>
            <a:graphicFrameLocks noChangeAspect="1"/>
          </p:cNvGraphicFramePr>
          <p:nvPr/>
        </p:nvGraphicFramePr>
        <p:xfrm>
          <a:off x="8763000" y="1828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828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9"/>
          <p:cNvGraphicFramePr>
            <a:graphicFrameLocks noChangeAspect="1"/>
          </p:cNvGraphicFramePr>
          <p:nvPr/>
        </p:nvGraphicFramePr>
        <p:xfrm>
          <a:off x="71628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0"/>
          <p:cNvGraphicFramePr>
            <a:graphicFrameLocks noChangeAspect="1"/>
          </p:cNvGraphicFramePr>
          <p:nvPr/>
        </p:nvGraphicFramePr>
        <p:xfrm>
          <a:off x="7543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1"/>
          <p:cNvGraphicFramePr>
            <a:graphicFrameLocks noChangeAspect="1"/>
          </p:cNvGraphicFramePr>
          <p:nvPr/>
        </p:nvGraphicFramePr>
        <p:xfrm>
          <a:off x="7924800" y="1828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28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2"/>
          <p:cNvGraphicFramePr>
            <a:graphicFrameLocks noChangeAspect="1"/>
          </p:cNvGraphicFramePr>
          <p:nvPr/>
        </p:nvGraphicFramePr>
        <p:xfrm>
          <a:off x="8305800" y="190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90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3"/>
          <p:cNvGraphicFramePr>
            <a:graphicFrameLocks noChangeAspect="1"/>
          </p:cNvGraphicFramePr>
          <p:nvPr/>
        </p:nvGraphicFramePr>
        <p:xfrm>
          <a:off x="6994525" y="2616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520560" progId="Equation.3">
                  <p:embed/>
                </p:oleObj>
              </mc:Choice>
              <mc:Fallback>
                <p:oleObj name="Equation" r:id="rId16" imgW="44424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525" y="26162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2" name="Line 54"/>
          <p:cNvSpPr>
            <a:spLocks noChangeShapeType="1"/>
          </p:cNvSpPr>
          <p:nvPr/>
        </p:nvSpPr>
        <p:spPr bwMode="auto">
          <a:xfrm>
            <a:off x="86868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03" name="Text Box 55"/>
          <p:cNvSpPr txBox="1">
            <a:spLocks noChangeArrowheads="1"/>
          </p:cNvSpPr>
          <p:nvPr/>
        </p:nvSpPr>
        <p:spPr bwMode="auto">
          <a:xfrm>
            <a:off x="6477000" y="213360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10304" name="Oval 56"/>
          <p:cNvSpPr>
            <a:spLocks noChangeArrowheads="1"/>
          </p:cNvSpPr>
          <p:nvPr/>
        </p:nvSpPr>
        <p:spPr bwMode="auto">
          <a:xfrm>
            <a:off x="0" y="1752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5" name="Line 57"/>
          <p:cNvSpPr>
            <a:spLocks noChangeShapeType="1"/>
          </p:cNvSpPr>
          <p:nvPr/>
        </p:nvSpPr>
        <p:spPr bwMode="auto">
          <a:xfrm>
            <a:off x="609600" y="1981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6" name="Oval 58"/>
          <p:cNvSpPr>
            <a:spLocks noChangeArrowheads="1"/>
          </p:cNvSpPr>
          <p:nvPr/>
        </p:nvSpPr>
        <p:spPr bwMode="auto">
          <a:xfrm>
            <a:off x="2239963" y="1752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56" name="Object 14"/>
          <p:cNvGraphicFramePr>
            <a:graphicFrameLocks noChangeAspect="1"/>
          </p:cNvGraphicFramePr>
          <p:nvPr/>
        </p:nvGraphicFramePr>
        <p:xfrm>
          <a:off x="152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5"/>
          <p:cNvGraphicFramePr>
            <a:graphicFrameLocks noChangeAspect="1"/>
          </p:cNvGraphicFramePr>
          <p:nvPr/>
        </p:nvGraphicFramePr>
        <p:xfrm>
          <a:off x="2362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520560" progId="Equation.3">
                  <p:embed/>
                </p:oleObj>
              </mc:Choice>
              <mc:Fallback>
                <p:oleObj name="Equation" r:id="rId16" imgW="44424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6"/>
          <p:cNvGraphicFramePr>
            <a:graphicFrameLocks noChangeAspect="1"/>
          </p:cNvGraphicFramePr>
          <p:nvPr/>
        </p:nvGraphicFramePr>
        <p:xfrm>
          <a:off x="609600" y="15240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62040" imgH="469800" progId="Equation.3">
                  <p:embed/>
                </p:oleObj>
              </mc:Choice>
              <mc:Fallback>
                <p:oleObj name="Equation" r:id="rId20" imgW="156204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7" name="Text Box 62"/>
          <p:cNvSpPr txBox="1">
            <a:spLocks noChangeArrowheads="1"/>
          </p:cNvSpPr>
          <p:nvPr/>
        </p:nvSpPr>
        <p:spPr bwMode="auto">
          <a:xfrm>
            <a:off x="1447800" y="3505200"/>
            <a:ext cx="63119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Simulation in Standard Machine:</a:t>
            </a:r>
          </a:p>
        </p:txBody>
      </p:sp>
      <p:sp>
        <p:nvSpPr>
          <p:cNvPr id="10308" name="Line 63"/>
          <p:cNvSpPr>
            <a:spLocks noChangeShapeType="1"/>
          </p:cNvSpPr>
          <p:nvPr/>
        </p:nvSpPr>
        <p:spPr bwMode="auto">
          <a:xfrm>
            <a:off x="433388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9" name="Line 64"/>
          <p:cNvSpPr>
            <a:spLocks noChangeShapeType="1"/>
          </p:cNvSpPr>
          <p:nvPr/>
        </p:nvSpPr>
        <p:spPr bwMode="auto">
          <a:xfrm>
            <a:off x="433388" y="4648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10" name="Line 65"/>
          <p:cNvSpPr>
            <a:spLocks noChangeShapeType="1"/>
          </p:cNvSpPr>
          <p:nvPr/>
        </p:nvSpPr>
        <p:spPr bwMode="auto">
          <a:xfrm>
            <a:off x="661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1" name="Line 66"/>
          <p:cNvSpPr>
            <a:spLocks noChangeShapeType="1"/>
          </p:cNvSpPr>
          <p:nvPr/>
        </p:nvSpPr>
        <p:spPr bwMode="auto">
          <a:xfrm>
            <a:off x="1042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2" name="Line 67"/>
          <p:cNvSpPr>
            <a:spLocks noChangeShapeType="1"/>
          </p:cNvSpPr>
          <p:nvPr/>
        </p:nvSpPr>
        <p:spPr bwMode="auto">
          <a:xfrm>
            <a:off x="1423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3" name="Line 68"/>
          <p:cNvSpPr>
            <a:spLocks noChangeShapeType="1"/>
          </p:cNvSpPr>
          <p:nvPr/>
        </p:nvSpPr>
        <p:spPr bwMode="auto">
          <a:xfrm>
            <a:off x="1804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4" name="Line 69"/>
          <p:cNvSpPr>
            <a:spLocks noChangeShapeType="1"/>
          </p:cNvSpPr>
          <p:nvPr/>
        </p:nvSpPr>
        <p:spPr bwMode="auto">
          <a:xfrm>
            <a:off x="2185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5" name="Line 70"/>
          <p:cNvSpPr>
            <a:spLocks noChangeShapeType="1"/>
          </p:cNvSpPr>
          <p:nvPr/>
        </p:nvSpPr>
        <p:spPr bwMode="auto">
          <a:xfrm flipV="1">
            <a:off x="1195388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9" name="Object 17"/>
          <p:cNvGraphicFramePr>
            <a:graphicFrameLocks noChangeAspect="1"/>
          </p:cNvGraphicFramePr>
          <p:nvPr/>
        </p:nvGraphicFramePr>
        <p:xfrm>
          <a:off x="7381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18"/>
          <p:cNvGraphicFramePr>
            <a:graphicFrameLocks noChangeAspect="1"/>
          </p:cNvGraphicFramePr>
          <p:nvPr/>
        </p:nvGraphicFramePr>
        <p:xfrm>
          <a:off x="27193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19"/>
          <p:cNvGraphicFramePr>
            <a:graphicFrameLocks noChangeAspect="1"/>
          </p:cNvGraphicFramePr>
          <p:nvPr/>
        </p:nvGraphicFramePr>
        <p:xfrm>
          <a:off x="1112838" y="4322763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4322763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0"/>
          <p:cNvGraphicFramePr>
            <a:graphicFrameLocks noChangeAspect="1"/>
          </p:cNvGraphicFramePr>
          <p:nvPr/>
        </p:nvGraphicFramePr>
        <p:xfrm>
          <a:off x="1500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1"/>
          <p:cNvGraphicFramePr>
            <a:graphicFrameLocks noChangeAspect="1"/>
          </p:cNvGraphicFramePr>
          <p:nvPr/>
        </p:nvGraphicFramePr>
        <p:xfrm>
          <a:off x="18811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93480" progId="Equation.3">
                  <p:embed/>
                </p:oleObj>
              </mc:Choice>
              <mc:Fallback>
                <p:oleObj name="Equation" r:id="rId25" imgW="25380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2"/>
          <p:cNvGraphicFramePr>
            <a:graphicFrameLocks noChangeAspect="1"/>
          </p:cNvGraphicFramePr>
          <p:nvPr/>
        </p:nvGraphicFramePr>
        <p:xfrm>
          <a:off x="2262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5" name="Object 23"/>
          <p:cNvGraphicFramePr>
            <a:graphicFrameLocks noChangeAspect="1"/>
          </p:cNvGraphicFramePr>
          <p:nvPr/>
        </p:nvGraphicFramePr>
        <p:xfrm>
          <a:off x="981075" y="5054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80880" imgH="520560" progId="Equation.3">
                  <p:embed/>
                </p:oleObj>
              </mc:Choice>
              <mc:Fallback>
                <p:oleObj name="Equation" r:id="rId26" imgW="380880" imgH="5205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054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6" name="Line 78"/>
          <p:cNvSpPr>
            <a:spLocks noChangeShapeType="1"/>
          </p:cNvSpPr>
          <p:nvPr/>
        </p:nvSpPr>
        <p:spPr bwMode="auto">
          <a:xfrm>
            <a:off x="2643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7" name="Text Box 79"/>
          <p:cNvSpPr txBox="1">
            <a:spLocks noChangeArrowheads="1"/>
          </p:cNvSpPr>
          <p:nvPr/>
        </p:nvSpPr>
        <p:spPr bwMode="auto">
          <a:xfrm>
            <a:off x="304800" y="46482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1</a:t>
            </a:r>
          </a:p>
        </p:txBody>
      </p:sp>
      <p:sp>
        <p:nvSpPr>
          <p:cNvPr id="10318" name="Line 80"/>
          <p:cNvSpPr>
            <a:spLocks noChangeShapeType="1"/>
          </p:cNvSpPr>
          <p:nvPr/>
        </p:nvSpPr>
        <p:spPr bwMode="auto">
          <a:xfrm>
            <a:off x="3481388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19" name="Line 81"/>
          <p:cNvSpPr>
            <a:spLocks noChangeShapeType="1"/>
          </p:cNvSpPr>
          <p:nvPr/>
        </p:nvSpPr>
        <p:spPr bwMode="auto">
          <a:xfrm>
            <a:off x="3481388" y="4648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20" name="Line 82"/>
          <p:cNvSpPr>
            <a:spLocks noChangeShapeType="1"/>
          </p:cNvSpPr>
          <p:nvPr/>
        </p:nvSpPr>
        <p:spPr bwMode="auto">
          <a:xfrm>
            <a:off x="3709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1" name="Line 83"/>
          <p:cNvSpPr>
            <a:spLocks noChangeShapeType="1"/>
          </p:cNvSpPr>
          <p:nvPr/>
        </p:nvSpPr>
        <p:spPr bwMode="auto">
          <a:xfrm>
            <a:off x="4090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2" name="Line 84"/>
          <p:cNvSpPr>
            <a:spLocks noChangeShapeType="1"/>
          </p:cNvSpPr>
          <p:nvPr/>
        </p:nvSpPr>
        <p:spPr bwMode="auto">
          <a:xfrm>
            <a:off x="4471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3" name="Line 85"/>
          <p:cNvSpPr>
            <a:spLocks noChangeShapeType="1"/>
          </p:cNvSpPr>
          <p:nvPr/>
        </p:nvSpPr>
        <p:spPr bwMode="auto">
          <a:xfrm>
            <a:off x="4852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4" name="Line 86"/>
          <p:cNvSpPr>
            <a:spLocks noChangeShapeType="1"/>
          </p:cNvSpPr>
          <p:nvPr/>
        </p:nvSpPr>
        <p:spPr bwMode="auto">
          <a:xfrm>
            <a:off x="52339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5" name="Line 87"/>
          <p:cNvSpPr>
            <a:spLocks noChangeShapeType="1"/>
          </p:cNvSpPr>
          <p:nvPr/>
        </p:nvSpPr>
        <p:spPr bwMode="auto">
          <a:xfrm flipV="1">
            <a:off x="3938588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6" name="Object 24"/>
          <p:cNvGraphicFramePr>
            <a:graphicFrameLocks noChangeAspect="1"/>
          </p:cNvGraphicFramePr>
          <p:nvPr/>
        </p:nvGraphicFramePr>
        <p:xfrm>
          <a:off x="37861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5"/>
          <p:cNvGraphicFramePr>
            <a:graphicFrameLocks noChangeAspect="1"/>
          </p:cNvGraphicFramePr>
          <p:nvPr/>
        </p:nvGraphicFramePr>
        <p:xfrm>
          <a:off x="57673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6"/>
          <p:cNvGraphicFramePr>
            <a:graphicFrameLocks noChangeAspect="1"/>
          </p:cNvGraphicFramePr>
          <p:nvPr/>
        </p:nvGraphicFramePr>
        <p:xfrm>
          <a:off x="41671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93480" progId="Equation.3">
                  <p:embed/>
                </p:oleObj>
              </mc:Choice>
              <mc:Fallback>
                <p:oleObj name="Equation" r:id="rId27" imgW="25380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7"/>
          <p:cNvGraphicFramePr>
            <a:graphicFrameLocks noChangeAspect="1"/>
          </p:cNvGraphicFramePr>
          <p:nvPr/>
        </p:nvGraphicFramePr>
        <p:xfrm>
          <a:off x="4548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28"/>
          <p:cNvGraphicFramePr>
            <a:graphicFrameLocks noChangeAspect="1"/>
          </p:cNvGraphicFramePr>
          <p:nvPr/>
        </p:nvGraphicFramePr>
        <p:xfrm>
          <a:off x="49291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93480" progId="Equation.3">
                  <p:embed/>
                </p:oleObj>
              </mc:Choice>
              <mc:Fallback>
                <p:oleObj name="Equation" r:id="rId25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" name="Object 29"/>
          <p:cNvGraphicFramePr>
            <a:graphicFrameLocks noChangeAspect="1"/>
          </p:cNvGraphicFramePr>
          <p:nvPr/>
        </p:nvGraphicFramePr>
        <p:xfrm>
          <a:off x="53101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279360" progId="Equation.3">
                  <p:embed/>
                </p:oleObj>
              </mc:Choice>
              <mc:Fallback>
                <p:oleObj name="Equation" r:id="rId24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0"/>
          <p:cNvGraphicFramePr>
            <a:graphicFrameLocks noChangeAspect="1"/>
          </p:cNvGraphicFramePr>
          <p:nvPr/>
        </p:nvGraphicFramePr>
        <p:xfrm>
          <a:off x="3709988" y="5029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0292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6" name="Line 95"/>
          <p:cNvSpPr>
            <a:spLocks noChangeShapeType="1"/>
          </p:cNvSpPr>
          <p:nvPr/>
        </p:nvSpPr>
        <p:spPr bwMode="auto">
          <a:xfrm>
            <a:off x="5691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7" name="Text Box 96"/>
          <p:cNvSpPr txBox="1">
            <a:spLocks noChangeArrowheads="1"/>
          </p:cNvSpPr>
          <p:nvPr/>
        </p:nvSpPr>
        <p:spPr bwMode="auto">
          <a:xfrm>
            <a:off x="3276600" y="464820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10328" name="Line 97"/>
          <p:cNvSpPr>
            <a:spLocks noChangeShapeType="1"/>
          </p:cNvSpPr>
          <p:nvPr/>
        </p:nvSpPr>
        <p:spPr bwMode="auto">
          <a:xfrm>
            <a:off x="6605588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29" name="Line 98"/>
          <p:cNvSpPr>
            <a:spLocks noChangeShapeType="1"/>
          </p:cNvSpPr>
          <p:nvPr/>
        </p:nvSpPr>
        <p:spPr bwMode="auto">
          <a:xfrm>
            <a:off x="6605588" y="4648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30" name="Line 99"/>
          <p:cNvSpPr>
            <a:spLocks noChangeShapeType="1"/>
          </p:cNvSpPr>
          <p:nvPr/>
        </p:nvSpPr>
        <p:spPr bwMode="auto">
          <a:xfrm>
            <a:off x="6834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1" name="Line 100"/>
          <p:cNvSpPr>
            <a:spLocks noChangeShapeType="1"/>
          </p:cNvSpPr>
          <p:nvPr/>
        </p:nvSpPr>
        <p:spPr bwMode="auto">
          <a:xfrm>
            <a:off x="7215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2" name="Line 101"/>
          <p:cNvSpPr>
            <a:spLocks noChangeShapeType="1"/>
          </p:cNvSpPr>
          <p:nvPr/>
        </p:nvSpPr>
        <p:spPr bwMode="auto">
          <a:xfrm>
            <a:off x="7596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3" name="Line 102"/>
          <p:cNvSpPr>
            <a:spLocks noChangeShapeType="1"/>
          </p:cNvSpPr>
          <p:nvPr/>
        </p:nvSpPr>
        <p:spPr bwMode="auto">
          <a:xfrm>
            <a:off x="7977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4" name="Line 103"/>
          <p:cNvSpPr>
            <a:spLocks noChangeShapeType="1"/>
          </p:cNvSpPr>
          <p:nvPr/>
        </p:nvSpPr>
        <p:spPr bwMode="auto">
          <a:xfrm>
            <a:off x="83581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5" name="Line 104"/>
          <p:cNvSpPr>
            <a:spLocks noChangeShapeType="1"/>
          </p:cNvSpPr>
          <p:nvPr/>
        </p:nvSpPr>
        <p:spPr bwMode="auto">
          <a:xfrm flipV="1">
            <a:off x="7367588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3" name="Object 31"/>
          <p:cNvGraphicFramePr>
            <a:graphicFrameLocks noChangeAspect="1"/>
          </p:cNvGraphicFramePr>
          <p:nvPr/>
        </p:nvGraphicFramePr>
        <p:xfrm>
          <a:off x="69103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4" name="Object 32"/>
          <p:cNvGraphicFramePr>
            <a:graphicFrameLocks noChangeAspect="1"/>
          </p:cNvGraphicFramePr>
          <p:nvPr/>
        </p:nvGraphicFramePr>
        <p:xfrm>
          <a:off x="8891588" y="4267200"/>
          <a:ext cx="252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1588" y="4267200"/>
                        <a:ext cx="252412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33"/>
          <p:cNvGraphicFramePr>
            <a:graphicFrameLocks noChangeAspect="1"/>
          </p:cNvGraphicFramePr>
          <p:nvPr/>
        </p:nvGraphicFramePr>
        <p:xfrm>
          <a:off x="72913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6" name="Object 34"/>
          <p:cNvGraphicFramePr>
            <a:graphicFrameLocks noChangeAspect="1"/>
          </p:cNvGraphicFramePr>
          <p:nvPr/>
        </p:nvGraphicFramePr>
        <p:xfrm>
          <a:off x="76723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66400" imgH="279360" progId="Equation.3">
                  <p:embed/>
                </p:oleObj>
              </mc:Choice>
              <mc:Fallback>
                <p:oleObj name="Equation" r:id="rId31" imgW="2664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5"/>
          <p:cNvGraphicFramePr>
            <a:graphicFrameLocks noChangeAspect="1"/>
          </p:cNvGraphicFramePr>
          <p:nvPr/>
        </p:nvGraphicFramePr>
        <p:xfrm>
          <a:off x="8053388" y="4267200"/>
          <a:ext cx="2524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93480" progId="Equation.3">
                  <p:embed/>
                </p:oleObj>
              </mc:Choice>
              <mc:Fallback>
                <p:oleObj name="Equation" r:id="rId32" imgW="253800" imgH="393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4267200"/>
                        <a:ext cx="252412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8" name="Object 36"/>
          <p:cNvGraphicFramePr>
            <a:graphicFrameLocks noChangeAspect="1"/>
          </p:cNvGraphicFramePr>
          <p:nvPr/>
        </p:nvGraphicFramePr>
        <p:xfrm>
          <a:off x="8434388" y="4343400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66400" imgH="279360" progId="Equation.3">
                  <p:embed/>
                </p:oleObj>
              </mc:Choice>
              <mc:Fallback>
                <p:oleObj name="Equation" r:id="rId31" imgW="266400" imgH="2793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4388" y="4343400"/>
                        <a:ext cx="265112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37"/>
          <p:cNvGraphicFramePr>
            <a:graphicFrameLocks noChangeAspect="1"/>
          </p:cNvGraphicFramePr>
          <p:nvPr/>
        </p:nvGraphicFramePr>
        <p:xfrm>
          <a:off x="7145338" y="5024438"/>
          <a:ext cx="4302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31640" imgH="533160" progId="Equation.3">
                  <p:embed/>
                </p:oleObj>
              </mc:Choice>
              <mc:Fallback>
                <p:oleObj name="Equation" r:id="rId33" imgW="431640" imgH="53316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5024438"/>
                        <a:ext cx="4302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6" name="Line 112"/>
          <p:cNvSpPr>
            <a:spLocks noChangeShapeType="1"/>
          </p:cNvSpPr>
          <p:nvPr/>
        </p:nvSpPr>
        <p:spPr bwMode="auto">
          <a:xfrm>
            <a:off x="8815388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7" name="Text Box 113"/>
          <p:cNvSpPr txBox="1">
            <a:spLocks noChangeArrowheads="1"/>
          </p:cNvSpPr>
          <p:nvPr/>
        </p:nvSpPr>
        <p:spPr bwMode="auto">
          <a:xfrm>
            <a:off x="6477000" y="464820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CC33"/>
                </a:solidFill>
              </a:rPr>
              <a:t>3</a:t>
            </a:r>
          </a:p>
        </p:txBody>
      </p:sp>
      <p:sp>
        <p:nvSpPr>
          <p:cNvPr id="10338" name="Text Box 114"/>
          <p:cNvSpPr txBox="1">
            <a:spLocks noChangeArrowheads="1"/>
          </p:cNvSpPr>
          <p:nvPr/>
        </p:nvSpPr>
        <p:spPr bwMode="auto">
          <a:xfrm>
            <a:off x="3200400" y="6019800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00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742FC-D39B-48FB-8B53-147372E64B4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90600" y="8382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you see the potential somewhere for future computing?</a:t>
            </a:r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4688" y="2510590"/>
            <a:ext cx="3603712" cy="343301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lg" len="lg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801D9F-A74E-4F61-B3E9-56A103CEA20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1988" name="Text Box 2"/>
          <p:cNvSpPr txBox="1">
            <a:spLocks noChangeArrowheads="1"/>
          </p:cNvSpPr>
          <p:nvPr/>
        </p:nvSpPr>
        <p:spPr bwMode="auto">
          <a:xfrm>
            <a:off x="304800" y="1474788"/>
            <a:ext cx="3634328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Turing’s thesis: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1371600" y="2590800"/>
            <a:ext cx="7485063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Any computation  carried out</a:t>
            </a:r>
          </a:p>
          <a:p>
            <a:r>
              <a:rPr lang="en-US" dirty="0"/>
              <a:t>by mechanical means</a:t>
            </a:r>
          </a:p>
          <a:p>
            <a:r>
              <a:rPr lang="en-US" dirty="0"/>
              <a:t>can be performed by a Turing Machine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Recap: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742FC-D39B-48FB-8B53-147372E64B4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47800" y="1524000"/>
            <a:ext cx="670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sufficient to show that model of your technology is a variant of a standard Turing Machine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1600200" y="3810000"/>
            <a:ext cx="2209800" cy="3810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4572000"/>
            <a:ext cx="411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perform any computing on it !</a:t>
            </a:r>
          </a:p>
        </p:txBody>
      </p:sp>
      <p:pic>
        <p:nvPicPr>
          <p:cNvPr id="86020" name="Picture 4" descr="https://encrypted-tbn3.google.com/images?q=tbn:ANd9GcSdWw8_liITBCXMGfrp6noCPRHq8ZaPL7SlBzFB3BW1i_8DFHq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419600"/>
            <a:ext cx="1828800" cy="17184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742FC-D39B-48FB-8B53-147372E64B4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0"/>
            <a:ext cx="8991600" cy="391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EMBO reports 4, 1, 7–10 (2003)</a:t>
            </a:r>
          </a:p>
          <a:p>
            <a:r>
              <a:rPr lang="en-US" sz="1100" dirty="0"/>
              <a:t>doi:10.1038/sj.embor.embor719</a:t>
            </a:r>
          </a:p>
          <a:p>
            <a:endParaRPr lang="en-US" sz="1100" dirty="0"/>
          </a:p>
          <a:p>
            <a:r>
              <a:rPr lang="en-US" dirty="0"/>
              <a:t>Computing with DNA 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Although DNA clearly outclasses any silicon-based computer when it comes to information storage and processing speed, a DNA-based PC is still a long way off</a:t>
            </a:r>
            <a:r>
              <a:rPr lang="en-US" dirty="0"/>
              <a:t>		(Jack Parker)</a:t>
            </a: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 b="23821"/>
          <a:stretch>
            <a:fillRect/>
          </a:stretch>
        </p:blipFill>
        <p:spPr bwMode="auto">
          <a:xfrm>
            <a:off x="2209800" y="3886200"/>
            <a:ext cx="5695950" cy="29241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lg" len="lg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3980-3E1F-8459-A378-A712DEF2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Quantum Computer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01EDED-E6E0-BE91-1062-570EA1C5F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1" y="838200"/>
            <a:ext cx="6315958" cy="54864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D24AD-5C35-1BA2-CCE8-7074812C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C2C0E-43FC-40B8-99E8-520FA664C77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948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742FC-D39B-48FB-8B53-147372E64B4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6858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Computing Hardware Evolves: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752600"/>
            <a:ext cx="7010400" cy="472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Computing HW are based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Gears</a:t>
            </a:r>
          </a:p>
          <a:p>
            <a:pPr marL="514350" indent="-514350"/>
            <a:r>
              <a:rPr lang="en-US" dirty="0">
                <a:solidFill>
                  <a:schemeClr val="tx1"/>
                </a:solidFill>
              </a:rPr>
              <a:t>2. Relays</a:t>
            </a:r>
          </a:p>
          <a:p>
            <a:pPr marL="514350" indent="-514350"/>
            <a:r>
              <a:rPr lang="en-US" dirty="0">
                <a:solidFill>
                  <a:schemeClr val="tx1"/>
                </a:solidFill>
              </a:rPr>
              <a:t>3. Valves</a:t>
            </a:r>
          </a:p>
          <a:p>
            <a:pPr marL="514350" indent="-514350"/>
            <a:r>
              <a:rPr lang="en-US" dirty="0">
                <a:solidFill>
                  <a:schemeClr val="tx1"/>
                </a:solidFill>
              </a:rPr>
              <a:t>4. Integrated Chips</a:t>
            </a:r>
          </a:p>
          <a:p>
            <a:pPr marL="514350" indent="-514350"/>
            <a:r>
              <a:rPr lang="en-US" dirty="0">
                <a:solidFill>
                  <a:schemeClr val="tx1"/>
                </a:solidFill>
              </a:rPr>
              <a:t>5. Silicon wafers</a:t>
            </a:r>
          </a:p>
          <a:p>
            <a:pPr marL="514350" indent="-514350"/>
            <a:r>
              <a:rPr lang="en-US" dirty="0"/>
              <a:t>6. Quantum Registers</a:t>
            </a:r>
          </a:p>
          <a:p>
            <a:pPr marL="514350" indent="-514350"/>
            <a:r>
              <a:rPr lang="en-US" dirty="0"/>
              <a:t>7. DNA registers</a:t>
            </a: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631629"/>
            <a:ext cx="3709987" cy="262617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lg" len="lg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742FC-D39B-48FB-8B53-147372E64B4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1752600"/>
            <a:ext cx="640080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8000"/>
                </a:solidFill>
              </a:rPr>
              <a:t>Read Section 3.2 from the </a:t>
            </a:r>
            <a:r>
              <a:rPr lang="en-US" sz="2400" dirty="0" err="1">
                <a:solidFill>
                  <a:srgbClr val="008000"/>
                </a:solidFill>
              </a:rPr>
              <a:t>Siper’s</a:t>
            </a:r>
            <a:r>
              <a:rPr lang="en-US" sz="2400" dirty="0">
                <a:solidFill>
                  <a:srgbClr val="008000"/>
                </a:solidFill>
              </a:rPr>
              <a:t> book</a:t>
            </a:r>
          </a:p>
          <a:p>
            <a:pPr algn="ctr"/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4520625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801D9F-A74E-4F61-B3E9-56A103CEA20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1066800" y="1143000"/>
            <a:ext cx="7620000" cy="44258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 is one Standard Turing Machine (that we studied)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Due to hardware limitations, we can always modify the standard machine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Such modified machine is called a “</a:t>
            </a:r>
            <a:r>
              <a:rPr lang="en-US" i="1" dirty="0"/>
              <a:t>Variant of Turing Machine</a:t>
            </a:r>
            <a:r>
              <a:rPr lang="en-US" dirty="0"/>
              <a:t>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251935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4916C-A3F0-4B3C-A7F2-7110D06C4B0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43" name="Rectangle 3"/>
          <p:cNvSpPr>
            <a:spLocks noChangeArrowheads="1"/>
          </p:cNvSpPr>
          <p:nvPr/>
        </p:nvSpPr>
        <p:spPr bwMode="auto">
          <a:xfrm>
            <a:off x="2133600" y="4495800"/>
            <a:ext cx="2667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4" name="Oval 4"/>
          <p:cNvSpPr>
            <a:spLocks noChangeArrowheads="1"/>
          </p:cNvSpPr>
          <p:nvPr/>
        </p:nvSpPr>
        <p:spPr bwMode="auto">
          <a:xfrm>
            <a:off x="2438400" y="5029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5" name="Oval 6"/>
          <p:cNvSpPr>
            <a:spLocks noChangeArrowheads="1"/>
          </p:cNvSpPr>
          <p:nvPr/>
        </p:nvSpPr>
        <p:spPr bwMode="auto">
          <a:xfrm>
            <a:off x="2971800" y="4800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6" name="Oval 7"/>
          <p:cNvSpPr>
            <a:spLocks noChangeArrowheads="1"/>
          </p:cNvSpPr>
          <p:nvPr/>
        </p:nvSpPr>
        <p:spPr bwMode="auto">
          <a:xfrm>
            <a:off x="3962400" y="55626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7" name="Oval 8"/>
          <p:cNvSpPr>
            <a:spLocks noChangeArrowheads="1"/>
          </p:cNvSpPr>
          <p:nvPr/>
        </p:nvSpPr>
        <p:spPr bwMode="auto">
          <a:xfrm>
            <a:off x="2971800" y="5410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8" name="Line 9"/>
          <p:cNvSpPr>
            <a:spLocks noChangeShapeType="1"/>
          </p:cNvSpPr>
          <p:nvPr/>
        </p:nvSpPr>
        <p:spPr bwMode="auto">
          <a:xfrm>
            <a:off x="22098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9" name="Line 10"/>
          <p:cNvSpPr>
            <a:spLocks noChangeShapeType="1"/>
          </p:cNvSpPr>
          <p:nvPr/>
        </p:nvSpPr>
        <p:spPr bwMode="auto">
          <a:xfrm flipV="1">
            <a:off x="2743200" y="50292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0" name="Line 11"/>
          <p:cNvSpPr>
            <a:spLocks noChangeShapeType="1"/>
          </p:cNvSpPr>
          <p:nvPr/>
        </p:nvSpPr>
        <p:spPr bwMode="auto">
          <a:xfrm>
            <a:off x="2743200" y="5257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1" name="Oval 12"/>
          <p:cNvSpPr>
            <a:spLocks noChangeArrowheads="1"/>
          </p:cNvSpPr>
          <p:nvPr/>
        </p:nvSpPr>
        <p:spPr bwMode="auto">
          <a:xfrm>
            <a:off x="3886200" y="5486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2" name="Freeform 13"/>
          <p:cNvSpPr>
            <a:spLocks/>
          </p:cNvSpPr>
          <p:nvPr/>
        </p:nvSpPr>
        <p:spPr bwMode="auto">
          <a:xfrm>
            <a:off x="3276600" y="5537200"/>
            <a:ext cx="609600" cy="342900"/>
          </a:xfrm>
          <a:custGeom>
            <a:avLst/>
            <a:gdLst>
              <a:gd name="T0" fmla="*/ 0 w 384"/>
              <a:gd name="T1" fmla="*/ 64 h 216"/>
              <a:gd name="T2" fmla="*/ 96 w 384"/>
              <a:gd name="T3" fmla="*/ 208 h 216"/>
              <a:gd name="T4" fmla="*/ 192 w 384"/>
              <a:gd name="T5" fmla="*/ 16 h 216"/>
              <a:gd name="T6" fmla="*/ 288 w 384"/>
              <a:gd name="T7" fmla="*/ 112 h 216"/>
              <a:gd name="T8" fmla="*/ 384 w 384"/>
              <a:gd name="T9" fmla="*/ 112 h 2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216"/>
              <a:gd name="T17" fmla="*/ 384 w 384"/>
              <a:gd name="T18" fmla="*/ 216 h 2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216">
                <a:moveTo>
                  <a:pt x="0" y="64"/>
                </a:moveTo>
                <a:cubicBezTo>
                  <a:pt x="32" y="140"/>
                  <a:pt x="64" y="216"/>
                  <a:pt x="96" y="208"/>
                </a:cubicBezTo>
                <a:cubicBezTo>
                  <a:pt x="128" y="200"/>
                  <a:pt x="160" y="32"/>
                  <a:pt x="192" y="16"/>
                </a:cubicBezTo>
                <a:cubicBezTo>
                  <a:pt x="224" y="0"/>
                  <a:pt x="256" y="96"/>
                  <a:pt x="288" y="112"/>
                </a:cubicBezTo>
                <a:cubicBezTo>
                  <a:pt x="320" y="128"/>
                  <a:pt x="352" y="120"/>
                  <a:pt x="384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3" name="Oval 14"/>
          <p:cNvSpPr>
            <a:spLocks noChangeArrowheads="1"/>
          </p:cNvSpPr>
          <p:nvPr/>
        </p:nvSpPr>
        <p:spPr bwMode="auto">
          <a:xfrm>
            <a:off x="3733800" y="4876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" name="Line 15"/>
          <p:cNvSpPr>
            <a:spLocks noChangeShapeType="1"/>
          </p:cNvSpPr>
          <p:nvPr/>
        </p:nvSpPr>
        <p:spPr bwMode="auto">
          <a:xfrm>
            <a:off x="1828800" y="1676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5" name="Line 16"/>
          <p:cNvSpPr>
            <a:spLocks noChangeShapeType="1"/>
          </p:cNvSpPr>
          <p:nvPr/>
        </p:nvSpPr>
        <p:spPr bwMode="auto">
          <a:xfrm>
            <a:off x="1828800" y="21336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6" name="Line 17"/>
          <p:cNvSpPr>
            <a:spLocks noChangeShapeType="1"/>
          </p:cNvSpPr>
          <p:nvPr/>
        </p:nvSpPr>
        <p:spPr bwMode="auto">
          <a:xfrm>
            <a:off x="2286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7" name="Line 18"/>
          <p:cNvSpPr>
            <a:spLocks noChangeShapeType="1"/>
          </p:cNvSpPr>
          <p:nvPr/>
        </p:nvSpPr>
        <p:spPr bwMode="auto">
          <a:xfrm>
            <a:off x="2667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8" name="Line 19"/>
          <p:cNvSpPr>
            <a:spLocks noChangeShapeType="1"/>
          </p:cNvSpPr>
          <p:nvPr/>
        </p:nvSpPr>
        <p:spPr bwMode="auto">
          <a:xfrm>
            <a:off x="3048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9" name="Line 20"/>
          <p:cNvSpPr>
            <a:spLocks noChangeShapeType="1"/>
          </p:cNvSpPr>
          <p:nvPr/>
        </p:nvSpPr>
        <p:spPr bwMode="auto">
          <a:xfrm>
            <a:off x="3429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0" name="Line 21"/>
          <p:cNvSpPr>
            <a:spLocks noChangeShapeType="1"/>
          </p:cNvSpPr>
          <p:nvPr/>
        </p:nvSpPr>
        <p:spPr bwMode="auto">
          <a:xfrm>
            <a:off x="3810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1" name="Line 22"/>
          <p:cNvSpPr>
            <a:spLocks noChangeShapeType="1"/>
          </p:cNvSpPr>
          <p:nvPr/>
        </p:nvSpPr>
        <p:spPr bwMode="auto">
          <a:xfrm>
            <a:off x="4191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2" name="Line 23"/>
          <p:cNvSpPr>
            <a:spLocks noChangeShapeType="1"/>
          </p:cNvSpPr>
          <p:nvPr/>
        </p:nvSpPr>
        <p:spPr bwMode="auto">
          <a:xfrm>
            <a:off x="4572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3" name="Line 24"/>
          <p:cNvSpPr>
            <a:spLocks noChangeShapeType="1"/>
          </p:cNvSpPr>
          <p:nvPr/>
        </p:nvSpPr>
        <p:spPr bwMode="auto">
          <a:xfrm>
            <a:off x="4953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4" name="Line 25"/>
          <p:cNvSpPr>
            <a:spLocks noChangeShapeType="1"/>
          </p:cNvSpPr>
          <p:nvPr/>
        </p:nvSpPr>
        <p:spPr bwMode="auto">
          <a:xfrm>
            <a:off x="5334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5" name="Line 26"/>
          <p:cNvSpPr>
            <a:spLocks noChangeShapeType="1"/>
          </p:cNvSpPr>
          <p:nvPr/>
        </p:nvSpPr>
        <p:spPr bwMode="auto">
          <a:xfrm>
            <a:off x="5715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6" name="Line 27"/>
          <p:cNvSpPr>
            <a:spLocks noChangeShapeType="1"/>
          </p:cNvSpPr>
          <p:nvPr/>
        </p:nvSpPr>
        <p:spPr bwMode="auto">
          <a:xfrm>
            <a:off x="6096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7" name="Line 28"/>
          <p:cNvSpPr>
            <a:spLocks noChangeShapeType="1"/>
          </p:cNvSpPr>
          <p:nvPr/>
        </p:nvSpPr>
        <p:spPr bwMode="auto">
          <a:xfrm>
            <a:off x="6477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8" name="Line 29"/>
          <p:cNvSpPr>
            <a:spLocks noChangeShapeType="1"/>
          </p:cNvSpPr>
          <p:nvPr/>
        </p:nvSpPr>
        <p:spPr bwMode="auto">
          <a:xfrm>
            <a:off x="6858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9" name="Line 30"/>
          <p:cNvSpPr>
            <a:spLocks noChangeShapeType="1"/>
          </p:cNvSpPr>
          <p:nvPr/>
        </p:nvSpPr>
        <p:spPr bwMode="auto">
          <a:xfrm>
            <a:off x="72390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0" name="Line 33"/>
          <p:cNvSpPr>
            <a:spLocks noChangeShapeType="1"/>
          </p:cNvSpPr>
          <p:nvPr/>
        </p:nvSpPr>
        <p:spPr bwMode="auto">
          <a:xfrm flipV="1">
            <a:off x="2819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1" name="Text Box 34"/>
          <p:cNvSpPr txBox="1">
            <a:spLocks noChangeArrowheads="1"/>
          </p:cNvSpPr>
          <p:nvPr/>
        </p:nvSpPr>
        <p:spPr bwMode="auto">
          <a:xfrm>
            <a:off x="1447800" y="2590800"/>
            <a:ext cx="35274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Read-Write Head</a:t>
            </a:r>
          </a:p>
        </p:txBody>
      </p:sp>
      <p:sp>
        <p:nvSpPr>
          <p:cNvPr id="1072" name="Text Box 35"/>
          <p:cNvSpPr txBox="1">
            <a:spLocks noChangeArrowheads="1"/>
          </p:cNvSpPr>
          <p:nvPr/>
        </p:nvSpPr>
        <p:spPr bwMode="auto">
          <a:xfrm>
            <a:off x="2133600" y="3886200"/>
            <a:ext cx="2509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Control Unit</a:t>
            </a:r>
          </a:p>
        </p:txBody>
      </p:sp>
      <p:graphicFrame>
        <p:nvGraphicFramePr>
          <p:cNvPr id="1026" name="Object 36"/>
          <p:cNvGraphicFramePr>
            <a:graphicFrameLocks noChangeAspect="1"/>
          </p:cNvGraphicFramePr>
          <p:nvPr/>
        </p:nvGraphicFramePr>
        <p:xfrm>
          <a:off x="2362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7"/>
          <p:cNvGraphicFramePr>
            <a:graphicFrameLocks noChangeAspect="1"/>
          </p:cNvGraphicFramePr>
          <p:nvPr/>
        </p:nvGraphicFramePr>
        <p:xfrm>
          <a:off x="19050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38"/>
          <p:cNvGraphicFramePr>
            <a:graphicFrameLocks noChangeAspect="1"/>
          </p:cNvGraphicFramePr>
          <p:nvPr/>
        </p:nvGraphicFramePr>
        <p:xfrm>
          <a:off x="2743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39"/>
          <p:cNvGraphicFramePr>
            <a:graphicFrameLocks noChangeAspect="1"/>
          </p:cNvGraphicFramePr>
          <p:nvPr/>
        </p:nvGraphicFramePr>
        <p:xfrm>
          <a:off x="3124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40"/>
          <p:cNvGraphicFramePr>
            <a:graphicFrameLocks noChangeAspect="1"/>
          </p:cNvGraphicFramePr>
          <p:nvPr/>
        </p:nvGraphicFramePr>
        <p:xfrm>
          <a:off x="5041900" y="1828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828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41"/>
          <p:cNvGraphicFramePr>
            <a:graphicFrameLocks noChangeAspect="1"/>
          </p:cNvGraphicFramePr>
          <p:nvPr/>
        </p:nvGraphicFramePr>
        <p:xfrm>
          <a:off x="6934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42"/>
          <p:cNvGraphicFramePr>
            <a:graphicFrameLocks noChangeAspect="1"/>
          </p:cNvGraphicFramePr>
          <p:nvPr/>
        </p:nvGraphicFramePr>
        <p:xfrm>
          <a:off x="6553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43"/>
          <p:cNvGraphicFramePr>
            <a:graphicFrameLocks noChangeAspect="1"/>
          </p:cNvGraphicFramePr>
          <p:nvPr/>
        </p:nvGraphicFramePr>
        <p:xfrm>
          <a:off x="7315200" y="1752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752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44"/>
          <p:cNvGraphicFramePr>
            <a:graphicFrameLocks noChangeAspect="1"/>
          </p:cNvGraphicFramePr>
          <p:nvPr/>
        </p:nvGraphicFramePr>
        <p:xfrm>
          <a:off x="3505200" y="1752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52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45"/>
          <p:cNvGraphicFramePr>
            <a:graphicFrameLocks noChangeAspect="1"/>
          </p:cNvGraphicFramePr>
          <p:nvPr/>
        </p:nvGraphicFramePr>
        <p:xfrm>
          <a:off x="3886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46"/>
          <p:cNvGraphicFramePr>
            <a:graphicFrameLocks noChangeAspect="1"/>
          </p:cNvGraphicFramePr>
          <p:nvPr/>
        </p:nvGraphicFramePr>
        <p:xfrm>
          <a:off x="5791200" y="1828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79360" progId="Equation.3">
                  <p:embed/>
                </p:oleObj>
              </mc:Choice>
              <mc:Fallback>
                <p:oleObj name="Equation" r:id="rId7" imgW="2412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828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47"/>
          <p:cNvGraphicFramePr>
            <a:graphicFrameLocks noChangeAspect="1"/>
          </p:cNvGraphicFramePr>
          <p:nvPr/>
        </p:nvGraphicFramePr>
        <p:xfrm>
          <a:off x="4267200" y="1752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52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48"/>
          <p:cNvGraphicFramePr>
            <a:graphicFrameLocks noChangeAspect="1"/>
          </p:cNvGraphicFramePr>
          <p:nvPr/>
        </p:nvGraphicFramePr>
        <p:xfrm>
          <a:off x="4648200" y="1752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49"/>
          <p:cNvGraphicFramePr>
            <a:graphicFrameLocks noChangeAspect="1"/>
          </p:cNvGraphicFramePr>
          <p:nvPr/>
        </p:nvGraphicFramePr>
        <p:xfrm>
          <a:off x="5410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50"/>
          <p:cNvGraphicFramePr>
            <a:graphicFrameLocks noChangeAspect="1"/>
          </p:cNvGraphicFramePr>
          <p:nvPr/>
        </p:nvGraphicFramePr>
        <p:xfrm>
          <a:off x="6172200" y="182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82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3" name="Text Box 51"/>
          <p:cNvSpPr txBox="1">
            <a:spLocks noChangeArrowheads="1"/>
          </p:cNvSpPr>
          <p:nvPr/>
        </p:nvSpPr>
        <p:spPr bwMode="auto">
          <a:xfrm>
            <a:off x="5029200" y="5029200"/>
            <a:ext cx="27813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Deterministic</a:t>
            </a:r>
          </a:p>
        </p:txBody>
      </p:sp>
      <p:sp>
        <p:nvSpPr>
          <p:cNvPr id="1074" name="Rectangle 5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chemeClr val="tx2"/>
                </a:solidFill>
              </a:rPr>
              <a:t>The Standard Model</a:t>
            </a:r>
          </a:p>
        </p:txBody>
      </p:sp>
      <p:sp>
        <p:nvSpPr>
          <p:cNvPr id="1075" name="Text Box 53"/>
          <p:cNvSpPr txBox="1">
            <a:spLocks noChangeArrowheads="1"/>
          </p:cNvSpPr>
          <p:nvPr/>
        </p:nvSpPr>
        <p:spPr bwMode="auto">
          <a:xfrm>
            <a:off x="822325" y="1016000"/>
            <a:ext cx="2727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Infinite Tape</a:t>
            </a:r>
          </a:p>
        </p:txBody>
      </p:sp>
      <p:sp>
        <p:nvSpPr>
          <p:cNvPr id="1076" name="Text Box 54"/>
          <p:cNvSpPr txBox="1">
            <a:spLocks noChangeArrowheads="1"/>
          </p:cNvSpPr>
          <p:nvPr/>
        </p:nvSpPr>
        <p:spPr bwMode="auto">
          <a:xfrm>
            <a:off x="5334000" y="2590800"/>
            <a:ext cx="2994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(Left or Right)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52D6AC-B336-4883-8D5A-7D440B124E1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Variations of the Standard Model</a:t>
            </a: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4495800" y="1447800"/>
            <a:ext cx="4111625" cy="3500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Stay-Option 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Semi-Infinite Tape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Off-Line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Multitape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Multidimensional</a:t>
            </a:r>
          </a:p>
          <a:p>
            <a:pPr>
              <a:buFontTx/>
              <a:buChar char="•"/>
            </a:pPr>
            <a:r>
              <a:rPr lang="en-US">
                <a:solidFill>
                  <a:srgbClr val="FF0000"/>
                </a:solidFill>
              </a:rPr>
              <a:t> Nondeterministic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0" y="1447800"/>
            <a:ext cx="4311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Turing machines with:</a:t>
            </a: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990600" y="5867400"/>
            <a:ext cx="6611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Different Turing Machine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Classes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81D22C-6E00-4BB3-8C9D-6170F30BBD7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0" y="3200400"/>
            <a:ext cx="28575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We will prove: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609600" y="3810000"/>
            <a:ext cx="691515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each new class has the same power </a:t>
            </a:r>
          </a:p>
          <a:p>
            <a:r>
              <a:rPr lang="en-US"/>
              <a:t>with Standard Turing Machine</a:t>
            </a:r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0" y="533400"/>
            <a:ext cx="7035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Same Power of two machine classes: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2743200" y="1143000"/>
            <a:ext cx="48101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both classes accept the </a:t>
            </a:r>
          </a:p>
          <a:p>
            <a:r>
              <a:rPr lang="en-US"/>
              <a:t>same set of languages</a:t>
            </a:r>
          </a:p>
        </p:txBody>
      </p:sp>
      <p:sp>
        <p:nvSpPr>
          <p:cNvPr id="47112" name="Text Box 10"/>
          <p:cNvSpPr txBox="1">
            <a:spLocks noChangeArrowheads="1"/>
          </p:cNvSpPr>
          <p:nvPr/>
        </p:nvSpPr>
        <p:spPr bwMode="auto">
          <a:xfrm>
            <a:off x="669925" y="5283200"/>
            <a:ext cx="77438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(accept Turing-Recognizable Languages)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2BD62-33CB-4685-9566-632E61FC2C6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55" name="Text Box 1026"/>
          <p:cNvSpPr txBox="1">
            <a:spLocks noChangeArrowheads="1"/>
          </p:cNvSpPr>
          <p:nvPr/>
        </p:nvSpPr>
        <p:spPr bwMode="auto">
          <a:xfrm>
            <a:off x="0" y="152400"/>
            <a:ext cx="66754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Same Power of two classes means:</a:t>
            </a:r>
          </a:p>
        </p:txBody>
      </p:sp>
      <p:sp>
        <p:nvSpPr>
          <p:cNvPr id="2056" name="Text Box 1027"/>
          <p:cNvSpPr txBox="1">
            <a:spLocks noChangeArrowheads="1"/>
          </p:cNvSpPr>
          <p:nvPr/>
        </p:nvSpPr>
        <p:spPr bwMode="auto">
          <a:xfrm>
            <a:off x="685800" y="990600"/>
            <a:ext cx="715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for any machine           of first class </a:t>
            </a:r>
          </a:p>
        </p:txBody>
      </p:sp>
      <p:graphicFrame>
        <p:nvGraphicFramePr>
          <p:cNvPr id="2050" name="Object 1028"/>
          <p:cNvGraphicFramePr>
            <a:graphicFrameLocks noChangeAspect="1"/>
          </p:cNvGraphicFramePr>
          <p:nvPr/>
        </p:nvGraphicFramePr>
        <p:xfrm>
          <a:off x="4114800" y="990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571320" progId="Equation.3">
                  <p:embed/>
                </p:oleObj>
              </mc:Choice>
              <mc:Fallback>
                <p:oleObj name="Equation" r:id="rId2" imgW="647640" imgH="571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906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1029"/>
          <p:cNvSpPr txBox="1">
            <a:spLocks noChangeArrowheads="1"/>
          </p:cNvSpPr>
          <p:nvPr/>
        </p:nvSpPr>
        <p:spPr bwMode="auto">
          <a:xfrm>
            <a:off x="685800" y="1905000"/>
            <a:ext cx="80089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there is a machine           of second class </a:t>
            </a:r>
          </a:p>
        </p:txBody>
      </p:sp>
      <p:graphicFrame>
        <p:nvGraphicFramePr>
          <p:cNvPr id="2051" name="Object 1030"/>
          <p:cNvGraphicFramePr>
            <a:graphicFrameLocks noChangeAspect="1"/>
          </p:cNvGraphicFramePr>
          <p:nvPr/>
        </p:nvGraphicFramePr>
        <p:xfrm>
          <a:off x="4616450" y="18796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571320" progId="Equation.3">
                  <p:embed/>
                </p:oleObj>
              </mc:Choice>
              <mc:Fallback>
                <p:oleObj name="Equation" r:id="rId4" imgW="723600" imgH="5713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18796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031"/>
          <p:cNvSpPr txBox="1">
            <a:spLocks noChangeArrowheads="1"/>
          </p:cNvSpPr>
          <p:nvPr/>
        </p:nvSpPr>
        <p:spPr bwMode="auto">
          <a:xfrm>
            <a:off x="612775" y="2946400"/>
            <a:ext cx="2843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such that:      </a:t>
            </a:r>
          </a:p>
        </p:txBody>
      </p:sp>
      <p:graphicFrame>
        <p:nvGraphicFramePr>
          <p:cNvPr id="2052" name="Object 1032"/>
          <p:cNvGraphicFramePr>
            <a:graphicFrameLocks noChangeAspect="1"/>
          </p:cNvGraphicFramePr>
          <p:nvPr/>
        </p:nvGraphicFramePr>
        <p:xfrm>
          <a:off x="3048000" y="2971800"/>
          <a:ext cx="328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88960" imgH="571320" progId="Equation.3">
                  <p:embed/>
                </p:oleObj>
              </mc:Choice>
              <mc:Fallback>
                <p:oleObj name="Equation" r:id="rId6" imgW="3288960" imgH="57132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71800"/>
                        <a:ext cx="3289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033"/>
          <p:cNvSpPr txBox="1">
            <a:spLocks noChangeArrowheads="1"/>
          </p:cNvSpPr>
          <p:nvPr/>
        </p:nvSpPr>
        <p:spPr bwMode="auto">
          <a:xfrm>
            <a:off x="2609850" y="3987800"/>
            <a:ext cx="2901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and vice-versa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6346A-3CCA-4AC8-A8A3-93A28E83384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80" name="Text Box 2"/>
          <p:cNvSpPr txBox="1">
            <a:spLocks noChangeArrowheads="1"/>
          </p:cNvSpPr>
          <p:nvPr/>
        </p:nvSpPr>
        <p:spPr bwMode="auto">
          <a:xfrm>
            <a:off x="2438400" y="228600"/>
            <a:ext cx="6550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 technique to prove same power.</a:t>
            </a:r>
          </a:p>
        </p:txBody>
      </p:sp>
      <p:sp>
        <p:nvSpPr>
          <p:cNvPr id="3081" name="Text Box 3"/>
          <p:cNvSpPr txBox="1">
            <a:spLocks noChangeArrowheads="1"/>
          </p:cNvSpPr>
          <p:nvPr/>
        </p:nvSpPr>
        <p:spPr bwMode="auto">
          <a:xfrm>
            <a:off x="0" y="228600"/>
            <a:ext cx="2354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Simulation:</a:t>
            </a:r>
          </a:p>
        </p:txBody>
      </p:sp>
      <p:sp>
        <p:nvSpPr>
          <p:cNvPr id="3082" name="Text Box 4"/>
          <p:cNvSpPr txBox="1">
            <a:spLocks noChangeArrowheads="1"/>
          </p:cNvSpPr>
          <p:nvPr/>
        </p:nvSpPr>
        <p:spPr bwMode="auto">
          <a:xfrm>
            <a:off x="2362200" y="838200"/>
            <a:ext cx="66151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Simulate the machine of one class</a:t>
            </a:r>
          </a:p>
          <a:p>
            <a:r>
              <a:rPr lang="en-US"/>
              <a:t>with a machine of the other class</a:t>
            </a: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762000" y="4495800"/>
            <a:ext cx="2438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4" name="Text Box 9"/>
          <p:cNvSpPr txBox="1">
            <a:spLocks noChangeArrowheads="1"/>
          </p:cNvSpPr>
          <p:nvPr/>
        </p:nvSpPr>
        <p:spPr bwMode="auto">
          <a:xfrm>
            <a:off x="403225" y="3276600"/>
            <a:ext cx="33623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3399"/>
                </a:solidFill>
              </a:rPr>
              <a:t>First Class </a:t>
            </a:r>
          </a:p>
          <a:p>
            <a:pPr algn="ctr"/>
            <a:r>
              <a:rPr lang="en-US">
                <a:solidFill>
                  <a:srgbClr val="FF3399"/>
                </a:solidFill>
              </a:rPr>
              <a:t>Original Machine</a:t>
            </a:r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1720850" y="4775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571320" progId="Equation.3">
                  <p:embed/>
                </p:oleObj>
              </mc:Choice>
              <mc:Fallback>
                <p:oleObj name="Equation" r:id="rId2" imgW="647640" imgH="5713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47752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12"/>
          <p:cNvSpPr>
            <a:spLocks noChangeArrowheads="1"/>
          </p:cNvSpPr>
          <p:nvPr/>
        </p:nvSpPr>
        <p:spPr bwMode="auto">
          <a:xfrm>
            <a:off x="5638800" y="3810000"/>
            <a:ext cx="2895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6" name="Rectangle 13"/>
          <p:cNvSpPr>
            <a:spLocks noChangeArrowheads="1"/>
          </p:cNvSpPr>
          <p:nvPr/>
        </p:nvSpPr>
        <p:spPr bwMode="auto">
          <a:xfrm>
            <a:off x="5943600" y="4495800"/>
            <a:ext cx="2438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5" name="Object 1025"/>
          <p:cNvGraphicFramePr>
            <a:graphicFrameLocks noChangeAspect="1"/>
          </p:cNvGraphicFramePr>
          <p:nvPr/>
        </p:nvGraphicFramePr>
        <p:xfrm>
          <a:off x="6904038" y="47752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571320" progId="Equation.3">
                  <p:embed/>
                </p:oleObj>
              </mc:Choice>
              <mc:Fallback>
                <p:oleObj name="Equation" r:id="rId2" imgW="647640" imgH="5713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4775200"/>
                        <a:ext cx="6445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026"/>
          <p:cNvGraphicFramePr>
            <a:graphicFrameLocks noChangeAspect="1"/>
          </p:cNvGraphicFramePr>
          <p:nvPr/>
        </p:nvGraphicFramePr>
        <p:xfrm>
          <a:off x="6788150" y="386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571320" progId="Equation.3">
                  <p:embed/>
                </p:oleObj>
              </mc:Choice>
              <mc:Fallback>
                <p:oleObj name="Equation" r:id="rId4" imgW="72360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3860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8"/>
          <p:cNvSpPr txBox="1">
            <a:spLocks noChangeArrowheads="1"/>
          </p:cNvSpPr>
          <p:nvPr/>
        </p:nvSpPr>
        <p:spPr bwMode="auto">
          <a:xfrm>
            <a:off x="5105400" y="2514600"/>
            <a:ext cx="38433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    </a:t>
            </a:r>
            <a:r>
              <a:rPr lang="en-US">
                <a:solidFill>
                  <a:srgbClr val="FF3399"/>
                </a:solidFill>
              </a:rPr>
              <a:t>Second Class</a:t>
            </a:r>
            <a:endParaRPr lang="en-US" u="sng">
              <a:solidFill>
                <a:srgbClr val="FF3399"/>
              </a:solidFill>
            </a:endParaRPr>
          </a:p>
          <a:p>
            <a:r>
              <a:rPr lang="en-US">
                <a:solidFill>
                  <a:srgbClr val="FF3399"/>
                </a:solidFill>
              </a:rPr>
              <a:t>Simulation Machine</a:t>
            </a:r>
          </a:p>
        </p:txBody>
      </p:sp>
      <p:sp>
        <p:nvSpPr>
          <p:cNvPr id="3088" name="Text Box 19"/>
          <p:cNvSpPr txBox="1">
            <a:spLocks noChangeArrowheads="1"/>
          </p:cNvSpPr>
          <p:nvPr/>
        </p:nvSpPr>
        <p:spPr bwMode="auto">
          <a:xfrm>
            <a:off x="5622925" y="6045200"/>
            <a:ext cx="1955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simulates</a:t>
            </a:r>
          </a:p>
        </p:txBody>
      </p:sp>
      <p:graphicFrame>
        <p:nvGraphicFramePr>
          <p:cNvPr id="3077" name="Object 1027"/>
          <p:cNvGraphicFramePr>
            <a:graphicFrameLocks noChangeAspect="1"/>
          </p:cNvGraphicFramePr>
          <p:nvPr/>
        </p:nvGraphicFramePr>
        <p:xfrm>
          <a:off x="7772400" y="6096000"/>
          <a:ext cx="6445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571320" progId="Equation.3">
                  <p:embed/>
                </p:oleObj>
              </mc:Choice>
              <mc:Fallback>
                <p:oleObj name="Equation" r:id="rId2" imgW="64764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6096000"/>
                        <a:ext cx="6445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2665F4-383B-42E5-96F4-55B2D34DB2B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106" name="Text Box 3"/>
          <p:cNvSpPr txBox="1">
            <a:spLocks noChangeArrowheads="1"/>
          </p:cNvSpPr>
          <p:nvPr/>
        </p:nvSpPr>
        <p:spPr bwMode="auto">
          <a:xfrm>
            <a:off x="152400" y="228600"/>
            <a:ext cx="7459663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Configurations in the Original Machine</a:t>
            </a:r>
          </a:p>
          <a:p>
            <a:r>
              <a:rPr lang="en-US"/>
              <a:t>have corresponding configurations </a:t>
            </a:r>
          </a:p>
          <a:p>
            <a:r>
              <a:rPr lang="en-US"/>
              <a:t>in the Simulation Machine</a:t>
            </a:r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/>
        </p:nvGraphicFramePr>
        <p:xfrm>
          <a:off x="4419600" y="3429000"/>
          <a:ext cx="4394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4160" imgH="583920" progId="Equation.3">
                  <p:embed/>
                </p:oleObj>
              </mc:Choice>
              <mc:Fallback>
                <p:oleObj name="Equation" r:id="rId2" imgW="439416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29000"/>
                        <a:ext cx="43942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5"/>
          <p:cNvSpPr txBox="1">
            <a:spLocks noChangeArrowheads="1"/>
          </p:cNvSpPr>
          <p:nvPr/>
        </p:nvSpPr>
        <p:spPr bwMode="auto">
          <a:xfrm>
            <a:off x="457200" y="3429000"/>
            <a:ext cx="3484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Original Machine:</a:t>
            </a:r>
          </a:p>
        </p:txBody>
      </p:sp>
      <p:sp>
        <p:nvSpPr>
          <p:cNvPr id="4108" name="Text Box 7"/>
          <p:cNvSpPr txBox="1">
            <a:spLocks noChangeArrowheads="1"/>
          </p:cNvSpPr>
          <p:nvPr/>
        </p:nvSpPr>
        <p:spPr bwMode="auto">
          <a:xfrm>
            <a:off x="0" y="5410200"/>
            <a:ext cx="39655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Simulation Machine:</a:t>
            </a:r>
          </a:p>
        </p:txBody>
      </p:sp>
      <p:graphicFrame>
        <p:nvGraphicFramePr>
          <p:cNvPr id="4099" name="Object 1025"/>
          <p:cNvGraphicFramePr>
            <a:graphicFrameLocks noChangeAspect="1"/>
          </p:cNvGraphicFramePr>
          <p:nvPr/>
        </p:nvGraphicFramePr>
        <p:xfrm>
          <a:off x="4419600" y="5029200"/>
          <a:ext cx="4597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97200" imgH="1002960" progId="Equation.3">
                  <p:embed/>
                </p:oleObj>
              </mc:Choice>
              <mc:Fallback>
                <p:oleObj name="Equation" r:id="rId4" imgW="4597200" imgH="10029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45974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Line 9"/>
          <p:cNvSpPr>
            <a:spLocks noChangeShapeType="1"/>
          </p:cNvSpPr>
          <p:nvPr/>
        </p:nvSpPr>
        <p:spPr bwMode="auto">
          <a:xfrm>
            <a:off x="46482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0" name="Line 10"/>
          <p:cNvSpPr>
            <a:spLocks noChangeShapeType="1"/>
          </p:cNvSpPr>
          <p:nvPr/>
        </p:nvSpPr>
        <p:spPr bwMode="auto">
          <a:xfrm>
            <a:off x="58674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1" name="Line 12"/>
          <p:cNvSpPr>
            <a:spLocks noChangeShapeType="1"/>
          </p:cNvSpPr>
          <p:nvPr/>
        </p:nvSpPr>
        <p:spPr bwMode="auto">
          <a:xfrm>
            <a:off x="8534400" y="4267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00" name="Object 1026"/>
          <p:cNvGraphicFramePr>
            <a:graphicFrameLocks noChangeAspect="1"/>
          </p:cNvGraphicFramePr>
          <p:nvPr/>
        </p:nvGraphicFramePr>
        <p:xfrm>
          <a:off x="6248400" y="27432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571320" progId="Equation.3">
                  <p:embed/>
                </p:oleObj>
              </mc:Choice>
              <mc:Fallback>
                <p:oleObj name="Equation" r:id="rId6" imgW="64764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7432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027"/>
          <p:cNvGraphicFramePr>
            <a:graphicFrameLocks noChangeAspect="1"/>
          </p:cNvGraphicFramePr>
          <p:nvPr/>
        </p:nvGraphicFramePr>
        <p:xfrm>
          <a:off x="6324600" y="6019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571320" progId="Equation.3">
                  <p:embed/>
                </p:oleObj>
              </mc:Choice>
              <mc:Fallback>
                <p:oleObj name="Equation" r:id="rId8" imgW="723600" imgH="5713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19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028"/>
          <p:cNvGraphicFramePr>
            <a:graphicFrameLocks noChangeAspect="1"/>
          </p:cNvGraphicFramePr>
          <p:nvPr/>
        </p:nvGraphicFramePr>
        <p:xfrm>
          <a:off x="7620000" y="228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571320" progId="Equation.3">
                  <p:embed/>
                </p:oleObj>
              </mc:Choice>
              <mc:Fallback>
                <p:oleObj name="Equation" r:id="rId6" imgW="647640" imgH="5713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286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1029"/>
          <p:cNvGraphicFramePr>
            <a:graphicFrameLocks noChangeAspect="1"/>
          </p:cNvGraphicFramePr>
          <p:nvPr/>
        </p:nvGraphicFramePr>
        <p:xfrm>
          <a:off x="5257800" y="1447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571320" progId="Equation.3">
                  <p:embed/>
                </p:oleObj>
              </mc:Choice>
              <mc:Fallback>
                <p:oleObj name="Equation" r:id="rId8" imgW="723600" imgH="5713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447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7952</TotalTime>
  <Words>604</Words>
  <Application>Microsoft Macintosh PowerPoint</Application>
  <PresentationFormat>On-screen Show (4:3)</PresentationFormat>
  <Paragraphs>152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Comic Sans MS</vt:lpstr>
      <vt:lpstr>Times New Roman</vt:lpstr>
      <vt:lpstr>class</vt:lpstr>
      <vt:lpstr>Equation</vt:lpstr>
      <vt:lpstr>Variants of  Turing Machines</vt:lpstr>
      <vt:lpstr>PowerPoint Presentation</vt:lpstr>
      <vt:lpstr>PowerPoint Presentation</vt:lpstr>
      <vt:lpstr>PowerPoint Presentation</vt:lpstr>
      <vt:lpstr>Variations of the Standard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Turing Machines with Stay-Option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Google’s Quantum Computer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Sohail Iqbal</cp:lastModifiedBy>
  <cp:revision>1653</cp:revision>
  <cp:lastPrinted>2000-11-02T16:11:14Z</cp:lastPrinted>
  <dcterms:created xsi:type="dcterms:W3CDTF">2000-08-31T01:12:33Z</dcterms:created>
  <dcterms:modified xsi:type="dcterms:W3CDTF">2025-04-25T05:50:42Z</dcterms:modified>
</cp:coreProperties>
</file>